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handoutMasterIdLst>
    <p:handoutMasterId r:id="rId17"/>
  </p:handoutMasterIdLst>
  <p:sldIdLst>
    <p:sldId id="256" r:id="rId2"/>
    <p:sldId id="346" r:id="rId3"/>
    <p:sldId id="353" r:id="rId4"/>
    <p:sldId id="357" r:id="rId5"/>
    <p:sldId id="358" r:id="rId6"/>
    <p:sldId id="351" r:id="rId7"/>
    <p:sldId id="348" r:id="rId8"/>
    <p:sldId id="349" r:id="rId9"/>
    <p:sldId id="356" r:id="rId10"/>
    <p:sldId id="347" r:id="rId11"/>
    <p:sldId id="352" r:id="rId12"/>
    <p:sldId id="361" r:id="rId13"/>
    <p:sldId id="350" r:id="rId14"/>
    <p:sldId id="3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E00"/>
    <a:srgbClr val="AFDDE3"/>
    <a:srgbClr val="D9D8D8"/>
    <a:srgbClr val="007F97"/>
    <a:srgbClr val="FFFFFF"/>
    <a:srgbClr val="000000"/>
    <a:srgbClr val="EC6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62409" autoAdjust="0"/>
  </p:normalViewPr>
  <p:slideViewPr>
    <p:cSldViewPr>
      <p:cViewPr varScale="1">
        <p:scale>
          <a:sx n="67" d="100"/>
          <a:sy n="67" d="100"/>
        </p:scale>
        <p:origin x="2796" y="7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39450-E7FB-4224-BA13-B53D39384BE0}" type="datetimeFigureOut">
              <a:rPr lang="en-AU" smtClean="0"/>
              <a:t>07/03/17</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906FA1-11D3-4F50-AB92-CA0B9B48E68F}" type="slidenum">
              <a:rPr lang="en-AU" smtClean="0"/>
              <a:t>‹#›</a:t>
            </a:fld>
            <a:endParaRPr lang="en-AU"/>
          </a:p>
        </p:txBody>
      </p:sp>
    </p:spTree>
    <p:extLst>
      <p:ext uri="{BB962C8B-B14F-4D97-AF65-F5344CB8AC3E}">
        <p14:creationId xmlns:p14="http://schemas.microsoft.com/office/powerpoint/2010/main" val="1308645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5010" y="0"/>
            <a:ext cx="2971800" cy="459317"/>
          </a:xfrm>
          <a:prstGeom prst="rect">
            <a:avLst/>
          </a:prstGeom>
        </p:spPr>
        <p:txBody>
          <a:bodyPr vert="horz" lIns="91440" tIns="45720" rIns="91440" bIns="45720" rtlCol="0"/>
          <a:lstStyle>
            <a:lvl1pPr algn="r">
              <a:defRPr sz="1200"/>
            </a:lvl1pPr>
          </a:lstStyle>
          <a:p>
            <a:fld id="{1EA6340F-686C-4EAE-AE4A-FA2A5C3522A8}" type="datetimeFigureOut">
              <a:rPr lang="en-AU" smtClean="0"/>
              <a:t>07/03/17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2"/>
            <a:ext cx="5486400" cy="360044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4685"/>
            <a:ext cx="2971800" cy="459316"/>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5010" y="8684685"/>
            <a:ext cx="2971800" cy="459316"/>
          </a:xfrm>
          <a:prstGeom prst="rect">
            <a:avLst/>
          </a:prstGeom>
        </p:spPr>
        <p:txBody>
          <a:bodyPr vert="horz" lIns="91440" tIns="45720" rIns="91440" bIns="45720" rtlCol="0" anchor="b"/>
          <a:lstStyle>
            <a:lvl1pPr algn="r">
              <a:defRPr sz="1200"/>
            </a:lvl1pPr>
          </a:lstStyle>
          <a:p>
            <a:fld id="{463C6F9B-7B7B-4DD0-880C-ECF618381D4D}" type="slidenum">
              <a:rPr lang="en-AU" smtClean="0"/>
              <a:t>‹#›</a:t>
            </a:fld>
            <a:endParaRPr lang="en-AU"/>
          </a:p>
        </p:txBody>
      </p:sp>
    </p:spTree>
    <p:extLst>
      <p:ext uri="{BB962C8B-B14F-4D97-AF65-F5344CB8AC3E}">
        <p14:creationId xmlns:p14="http://schemas.microsoft.com/office/powerpoint/2010/main" val="1983574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2400" baseline="0" dirty="0">
                <a:latin typeface="Arial Narrow" panose="020B0606020202030204" pitchFamily="34" charset="0"/>
              </a:rPr>
              <a:t>Introductions and background – what qualifies you to talk about design thinking today?</a:t>
            </a:r>
          </a:p>
        </p:txBody>
      </p:sp>
      <p:sp>
        <p:nvSpPr>
          <p:cNvPr id="4" name="Slide Number Placeholder 3"/>
          <p:cNvSpPr>
            <a:spLocks noGrp="1"/>
          </p:cNvSpPr>
          <p:nvPr>
            <p:ph type="sldNum" sz="quarter" idx="10"/>
          </p:nvPr>
        </p:nvSpPr>
        <p:spPr/>
        <p:txBody>
          <a:bodyPr/>
          <a:lstStyle/>
          <a:p>
            <a:fld id="{463C6F9B-7B7B-4DD0-880C-ECF618381D4D}" type="slidenum">
              <a:rPr lang="en-AU" smtClean="0"/>
              <a:t>1</a:t>
            </a:fld>
            <a:endParaRPr lang="en-AU"/>
          </a:p>
        </p:txBody>
      </p:sp>
    </p:spTree>
    <p:extLst>
      <p:ext uri="{BB962C8B-B14F-4D97-AF65-F5344CB8AC3E}">
        <p14:creationId xmlns:p14="http://schemas.microsoft.com/office/powerpoint/2010/main" val="942787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you do design thinking, you will encounter</a:t>
            </a:r>
            <a:r>
              <a:rPr lang="en-AU" baseline="0" dirty="0"/>
              <a:t> resistance:</a:t>
            </a:r>
          </a:p>
          <a:p>
            <a:pPr marL="171450" indent="-171450">
              <a:buFont typeface="Arial" panose="020B0604020202020204" pitchFamily="34" charset="0"/>
              <a:buChar char="•"/>
            </a:pPr>
            <a:r>
              <a:rPr lang="en-AU" baseline="0" dirty="0"/>
              <a:t>People who have not come across it</a:t>
            </a:r>
          </a:p>
          <a:p>
            <a:pPr marL="171450" indent="-171450">
              <a:buFont typeface="Arial" panose="020B0604020202020204" pitchFamily="34" charset="0"/>
              <a:buChar char="•"/>
            </a:pPr>
            <a:r>
              <a:rPr lang="en-AU" baseline="0" dirty="0"/>
              <a:t>People who don’t like it</a:t>
            </a:r>
          </a:p>
          <a:p>
            <a:pPr marL="171450" indent="-171450">
              <a:buFont typeface="Arial" panose="020B0604020202020204" pitchFamily="34" charset="0"/>
              <a:buChar char="•"/>
            </a:pPr>
            <a:r>
              <a:rPr lang="en-AU" baseline="0" dirty="0"/>
              <a:t>People who don’t get it</a:t>
            </a:r>
          </a:p>
          <a:p>
            <a:pPr marL="171450" indent="-171450">
              <a:buFont typeface="Arial" panose="020B0604020202020204" pitchFamily="34" charset="0"/>
              <a:buChar char="•"/>
            </a:pPr>
            <a:endParaRPr lang="en-AU" baseline="0" dirty="0"/>
          </a:p>
          <a:p>
            <a:pPr marL="0" indent="0">
              <a:buFont typeface="Arial" panose="020B0604020202020204" pitchFamily="34" charset="0"/>
              <a:buNone/>
            </a:pPr>
            <a:r>
              <a:rPr lang="en-AU" baseline="0" dirty="0"/>
              <a:t>IT / software dev / engineering folks can often struggle the most, because we are trained to think about function rather than experience a lot of the time.  We are often trained to think about the product more than the user.  We work to budgets and project schedules and KPIs.  And we are makers, so we get invested in the things we make and may struggle to be open to evidence-based or human-centred criticism.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Don’t be that guy.  Or girl.  Get on board, and teach others how to get on board with you.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Here’s a few common barriers to design thinking that we encounter, and some tips for how to dissolve them.  </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10</a:t>
            </a:fld>
            <a:endParaRPr lang="en-AU"/>
          </a:p>
        </p:txBody>
      </p:sp>
    </p:spTree>
    <p:extLst>
      <p:ext uri="{BB962C8B-B14F-4D97-AF65-F5344CB8AC3E}">
        <p14:creationId xmlns:p14="http://schemas.microsoft.com/office/powerpoint/2010/main" val="292789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Barrier</a:t>
            </a:r>
            <a:r>
              <a:rPr lang="en-AU" b="1" baseline="0" dirty="0"/>
              <a:t> 1:</a:t>
            </a:r>
            <a:r>
              <a:rPr lang="en-AU" baseline="0" dirty="0"/>
              <a:t> “But you can’t actually, like, </a:t>
            </a:r>
            <a:r>
              <a:rPr lang="en-AU" i="1" baseline="0" dirty="0"/>
              <a:t>talk </a:t>
            </a:r>
            <a:r>
              <a:rPr lang="en-AU" i="0" baseline="0" dirty="0"/>
              <a:t>to people / customers / users / the public.”  or “Our customers won’t talk to you.”  or “We already know what users need/want/do”</a:t>
            </a:r>
          </a:p>
          <a:p>
            <a:endParaRPr lang="en-AU" i="0" baseline="0" dirty="0"/>
          </a:p>
          <a:p>
            <a:r>
              <a:rPr lang="en-AU" i="0" baseline="0" dirty="0"/>
              <a:t>How many services or apps or tools do you use that you weren’t involved in making?</a:t>
            </a:r>
          </a:p>
          <a:p>
            <a:r>
              <a:rPr lang="en-AU" i="0" baseline="0" dirty="0"/>
              <a:t>How many times have you thought “f*</a:t>
            </a:r>
            <a:r>
              <a:rPr lang="en-AU" i="0" baseline="0" dirty="0" err="1"/>
              <a:t>ck</a:t>
            </a:r>
            <a:r>
              <a:rPr lang="en-AU" i="0" baseline="0" dirty="0"/>
              <a:t>, that’s stupid – why didn’t they just…?”</a:t>
            </a:r>
          </a:p>
          <a:p>
            <a:endParaRPr lang="en-AU" i="0" baseline="0" dirty="0"/>
          </a:p>
          <a:p>
            <a:r>
              <a:rPr lang="en-AU" i="0" baseline="0" dirty="0"/>
              <a:t>Many businesses do customer engagement well, as their success is bound up in the customer experience and customer satisfaction.  However, many organisations struggle, including governments who have not traditionally had a customer service or user-centred mindset in their policy or service implementation.  </a:t>
            </a:r>
          </a:p>
          <a:p>
            <a:endParaRPr lang="en-AU" i="0" baseline="0" dirty="0"/>
          </a:p>
          <a:p>
            <a:r>
              <a:rPr lang="en-AU" i="0" baseline="0" dirty="0"/>
              <a:t>When we say to our clients and partners that organisations often have this idea that they can design effective and positive services / interfaces / experiences / systems / strategies / products / communications without actually talking to the people for whom those things are being designed, people laugh.  Because it sounds ridiculous to state it plainly like that.  </a:t>
            </a:r>
          </a:p>
          <a:p>
            <a:endParaRPr lang="en-AU" i="0" baseline="0" dirty="0"/>
          </a:p>
          <a:p>
            <a:r>
              <a:rPr lang="en-AU" i="0" baseline="0" dirty="0"/>
              <a:t>But many do it.  You’ve probably done it.  I have too.  </a:t>
            </a:r>
          </a:p>
          <a:p>
            <a:endParaRPr lang="en-AU" i="0" baseline="0" dirty="0"/>
          </a:p>
          <a:p>
            <a:r>
              <a:rPr lang="en-AU" i="0" baseline="0" dirty="0"/>
              <a:t>Here’s a secret: there are very few humans in the history of the world who have not wanted to be heard or will not respond to their opinion or experience being genuinely and openly sought and listened to.  People will talk to you if you ask them nicely and are prepared to listen.  </a:t>
            </a:r>
          </a:p>
          <a:p>
            <a:endParaRPr lang="en-AU" i="0" baseline="0" dirty="0"/>
          </a:p>
          <a:p>
            <a:r>
              <a:rPr lang="en-AU" i="0" baseline="0" dirty="0"/>
              <a:t>A corollary to “you can’t talk to real users” is “we don’t need to talk to them; we already know”.  No.  You don’t.  And that’s just patronising.  Check your assumptions.  Even if you did research last year, talk to people again.  You don’t know and designing on the assumption that you do is designing with YOU as the user – for YOUR knowledge / experience / perspective, not theirs.  Honour your users and you will get a better result every time.   </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11</a:t>
            </a:fld>
            <a:endParaRPr lang="en-AU"/>
          </a:p>
        </p:txBody>
      </p:sp>
    </p:spTree>
    <p:extLst>
      <p:ext uri="{BB962C8B-B14F-4D97-AF65-F5344CB8AC3E}">
        <p14:creationId xmlns:p14="http://schemas.microsoft.com/office/powerpoint/2010/main" val="415425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Barrier 2: </a:t>
            </a:r>
            <a:r>
              <a:rPr lang="en-AU" dirty="0"/>
              <a:t>the viability versus blue sky freak-out</a:t>
            </a:r>
          </a:p>
          <a:p>
            <a:endParaRPr lang="en-AU" dirty="0"/>
          </a:p>
          <a:p>
            <a:r>
              <a:rPr lang="en-AU" dirty="0"/>
              <a:t>You</a:t>
            </a:r>
            <a:r>
              <a:rPr lang="en-AU" baseline="0" dirty="0"/>
              <a:t> will always encounter people who are primarily concerned with feasibility and constraints.  That’s ok.  Those people are not just cynics and downers and naysayers – they may be those things too, but you do yourself, them and everyone involved a disservice to dismiss their voices.  They are important for a robust design thinking process.  </a:t>
            </a:r>
          </a:p>
          <a:p>
            <a:endParaRPr lang="en-AU" baseline="0" dirty="0"/>
          </a:p>
          <a:p>
            <a:r>
              <a:rPr lang="en-AU" baseline="0" dirty="0"/>
              <a:t>However, it’s important not to start from a position of constraint.  It’s very difficult to be innovative or experimental or creative if you start from a position of constraint.  </a:t>
            </a:r>
            <a:r>
              <a:rPr lang="en-AU" b="1" baseline="0" dirty="0"/>
              <a:t>Design-thinking is user-centred – </a:t>
            </a:r>
            <a:r>
              <a:rPr lang="en-AU" b="0" baseline="0" dirty="0"/>
              <a:t>start from a position of desirability and possibility: what do we want to deliver, and what could we deliver if there were no constraints?  </a:t>
            </a:r>
          </a:p>
          <a:p>
            <a:endParaRPr lang="en-AU" b="0" baseline="0" dirty="0"/>
          </a:p>
          <a:p>
            <a:r>
              <a:rPr lang="en-AU" b="0" baseline="0" dirty="0"/>
              <a:t>Then you can layer in viability as you converge on the best solution, decision or outcome.  You may not be able to do thing X that is possible and desirable, but you may be able to approximate a similar experience by doing thing Y that is cheaper / faster / partway there.  You may never have thought of Y if you had started from a place where X was never on the table.  </a:t>
            </a:r>
          </a:p>
          <a:p>
            <a:endParaRPr lang="en-AU" b="0" baseline="0" dirty="0"/>
          </a:p>
          <a:p>
            <a:r>
              <a:rPr lang="en-AU" b="0" baseline="0" dirty="0"/>
              <a:t>Yes to viability.  </a:t>
            </a:r>
            <a:r>
              <a:rPr lang="en-AU" b="1" baseline="0" dirty="0"/>
              <a:t>After</a:t>
            </a:r>
            <a:r>
              <a:rPr lang="en-AU" b="0" baseline="0" dirty="0"/>
              <a:t> you have explored desirability and possibility.  </a:t>
            </a:r>
            <a:endParaRPr lang="en-AU" b="1" dirty="0"/>
          </a:p>
          <a:p>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12</a:t>
            </a:fld>
            <a:endParaRPr lang="en-AU"/>
          </a:p>
        </p:txBody>
      </p:sp>
    </p:spTree>
    <p:extLst>
      <p:ext uri="{BB962C8B-B14F-4D97-AF65-F5344CB8AC3E}">
        <p14:creationId xmlns:p14="http://schemas.microsoft.com/office/powerpoint/2010/main" val="161289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Barrier 3:</a:t>
            </a:r>
            <a:r>
              <a:rPr lang="en-AU" b="0" dirty="0"/>
              <a:t> User-centred</a:t>
            </a:r>
            <a:r>
              <a:rPr lang="en-AU" b="0" baseline="0" dirty="0"/>
              <a:t> design is not user-led design.  </a:t>
            </a:r>
          </a:p>
          <a:p>
            <a:endParaRPr lang="en-AU" b="0" baseline="0" dirty="0"/>
          </a:p>
          <a:p>
            <a:pPr marL="171450" indent="-171450">
              <a:buFont typeface="Arial" panose="020B0604020202020204" pitchFamily="34" charset="0"/>
              <a:buChar char="•"/>
            </a:pPr>
            <a:r>
              <a:rPr lang="en-AU" b="0" baseline="0" dirty="0"/>
              <a:t>The user is not the designer.  You are the designer.  </a:t>
            </a:r>
          </a:p>
          <a:p>
            <a:pPr marL="171450" indent="-171450">
              <a:buFont typeface="Arial" panose="020B0604020202020204" pitchFamily="34" charset="0"/>
              <a:buChar char="•"/>
            </a:pPr>
            <a:r>
              <a:rPr lang="en-AU" b="0" baseline="0" dirty="0"/>
              <a:t>The user is everyone in the system, not just an end-user or a customer</a:t>
            </a:r>
          </a:p>
          <a:p>
            <a:pPr marL="171450" indent="-171450">
              <a:buFont typeface="Arial" panose="020B0604020202020204" pitchFamily="34" charset="0"/>
              <a:buChar char="•"/>
            </a:pPr>
            <a:r>
              <a:rPr lang="en-AU" b="0" baseline="0" dirty="0"/>
              <a:t>The user is one of many voices in a design thinking process – others include strategy, expertise and delivery</a:t>
            </a:r>
          </a:p>
          <a:p>
            <a:endParaRPr lang="en-AU" b="0" baseline="0" dirty="0"/>
          </a:p>
          <a:p>
            <a:r>
              <a:rPr lang="en-AU" baseline="0" dirty="0"/>
              <a:t>There is a difference between learning and designing from an understanding of the experience, needs, preferences and expectations of the user, and designing to deliver on every user desire or allowing users to dictate the design.  </a:t>
            </a:r>
          </a:p>
          <a:p>
            <a:endParaRPr lang="en-AU" baseline="0" dirty="0"/>
          </a:p>
          <a:p>
            <a:r>
              <a:rPr lang="en-AU" b="1" baseline="0" dirty="0"/>
              <a:t>Design thinking is collaborative.</a:t>
            </a:r>
            <a:r>
              <a:rPr lang="en-AU" baseline="0" dirty="0"/>
              <a:t>  It relies on a diversity of perspectives to balance and guide the conversation or process to an optimal solution for all.  As a design thinker, your job is to broker the different perspectives who have a stake in what you are designing in order to find the best outcomes and solutions that meet majority needs, resolve the biggest pain points or present the greatest value.  You need to listen to what is being expressed and seek the meaning that lies beneath it.  Honour the user voice and deliver a better experience without being slavish or surface-level about it.  </a:t>
            </a:r>
          </a:p>
          <a:p>
            <a:endParaRPr lang="en-AU" b="0" baseline="0" dirty="0"/>
          </a:p>
          <a:p>
            <a:r>
              <a:rPr lang="en-AU" b="0" baseline="0" dirty="0"/>
              <a:t>Remember Henry Ford and ask yourself: is the solution to figure out how to make horses faster?  Or how to get people from A to B faster?  </a:t>
            </a:r>
            <a:endParaRPr lang="en-AU" b="0" dirty="0"/>
          </a:p>
        </p:txBody>
      </p:sp>
      <p:sp>
        <p:nvSpPr>
          <p:cNvPr id="4" name="Slide Number Placeholder 3"/>
          <p:cNvSpPr>
            <a:spLocks noGrp="1"/>
          </p:cNvSpPr>
          <p:nvPr>
            <p:ph type="sldNum" sz="quarter" idx="10"/>
          </p:nvPr>
        </p:nvSpPr>
        <p:spPr/>
        <p:txBody>
          <a:bodyPr/>
          <a:lstStyle/>
          <a:p>
            <a:fld id="{463C6F9B-7B7B-4DD0-880C-ECF618381D4D}" type="slidenum">
              <a:rPr lang="en-AU" smtClean="0"/>
              <a:t>13</a:t>
            </a:fld>
            <a:endParaRPr lang="en-AU"/>
          </a:p>
        </p:txBody>
      </p:sp>
    </p:spTree>
    <p:extLst>
      <p:ext uri="{BB962C8B-B14F-4D97-AF65-F5344CB8AC3E}">
        <p14:creationId xmlns:p14="http://schemas.microsoft.com/office/powerpoint/2010/main" val="2087762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Questions?</a:t>
            </a:r>
            <a:r>
              <a:rPr lang="en-AU" baseline="0"/>
              <a:t> </a:t>
            </a:r>
          </a:p>
          <a:p>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14</a:t>
            </a:fld>
            <a:endParaRPr lang="en-AU"/>
          </a:p>
        </p:txBody>
      </p:sp>
    </p:spTree>
    <p:extLst>
      <p:ext uri="{BB962C8B-B14F-4D97-AF65-F5344CB8AC3E}">
        <p14:creationId xmlns:p14="http://schemas.microsoft.com/office/powerpoint/2010/main" val="391154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What do you think when you hear the word ‘design’? </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Who</a:t>
            </a:r>
            <a:r>
              <a:rPr lang="en-AU" baseline="0" dirty="0"/>
              <a:t> has heard of design thinking?  </a:t>
            </a:r>
          </a:p>
          <a:p>
            <a:endParaRPr lang="en-AU" dirty="0"/>
          </a:p>
          <a:p>
            <a:r>
              <a:rPr lang="en-AU" dirty="0"/>
              <a:t>What does design thinking mean</a:t>
            </a:r>
            <a:r>
              <a:rPr lang="en-AU" baseline="0" dirty="0"/>
              <a:t> to you?  </a:t>
            </a:r>
          </a:p>
          <a:p>
            <a:endParaRPr lang="en-AU" baseline="0" dirty="0"/>
          </a:p>
          <a:p>
            <a:r>
              <a:rPr lang="en-AU" baseline="0" dirty="0"/>
              <a:t>Talk a little about your own journey towards design thinking.</a:t>
            </a:r>
          </a:p>
          <a:p>
            <a:endParaRPr lang="en-AU" baseline="0" dirty="0"/>
          </a:p>
          <a:p>
            <a:r>
              <a:rPr lang="en-AU" baseline="0" dirty="0"/>
              <a:t>Key: design thinking is a way of looking at the world, thinking about a problem, or responding to a challenge. </a:t>
            </a:r>
          </a:p>
          <a:p>
            <a:endParaRPr lang="en-AU" baseline="0" dirty="0"/>
          </a:p>
          <a:p>
            <a:r>
              <a:rPr lang="en-AU" baseline="0" dirty="0"/>
              <a:t>Run through the points on the slide, one by one.</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2</a:t>
            </a:fld>
            <a:endParaRPr lang="en-AU"/>
          </a:p>
        </p:txBody>
      </p:sp>
    </p:spTree>
    <p:extLst>
      <p:ext uri="{BB962C8B-B14F-4D97-AF65-F5344CB8AC3E}">
        <p14:creationId xmlns:p14="http://schemas.microsoft.com/office/powerpoint/2010/main" val="199113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t>
            </a:r>
            <a:r>
              <a:rPr lang="en-AU" baseline="0" dirty="0"/>
              <a:t> in essence, design thinking is a little like science: it’s not a thing you have, but a thing you do.  </a:t>
            </a:r>
          </a:p>
          <a:p>
            <a:endParaRPr lang="en-AU" baseline="0" dirty="0"/>
          </a:p>
          <a:p>
            <a:r>
              <a:rPr lang="en-AU" baseline="0" dirty="0"/>
              <a:t>You can think of design thinking as a method of inquiry, an approach, a mindset or a philosophy that – appropriately applied – can be very useful in helping to understand and respond to challenges.  Especially social, human, experiential or complex challenges. </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3</a:t>
            </a:fld>
            <a:endParaRPr lang="en-AU"/>
          </a:p>
        </p:txBody>
      </p:sp>
    </p:spTree>
    <p:extLst>
      <p:ext uri="{BB962C8B-B14F-4D97-AF65-F5344CB8AC3E}">
        <p14:creationId xmlns:p14="http://schemas.microsoft.com/office/powerpoint/2010/main" val="340851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Before we go further into how a design thinking approach works or</a:t>
            </a:r>
            <a:r>
              <a:rPr lang="en-AU" baseline="0" dirty="0"/>
              <a:t> how you might apply it, let’s unpack a couple of key elements that are implicit and critical to a design thinking approach, but may not be immediately obvious.</a:t>
            </a:r>
          </a:p>
          <a:p>
            <a:endParaRPr lang="en-AU" baseline="0" dirty="0"/>
          </a:p>
          <a:p>
            <a:pPr marL="228600" indent="-228600">
              <a:buAutoNum type="arabicPeriod"/>
            </a:pPr>
            <a:r>
              <a:rPr lang="en-AU" baseline="0" dirty="0"/>
              <a:t>Human centred (this slide)</a:t>
            </a:r>
          </a:p>
          <a:p>
            <a:pPr marL="228600" indent="-228600">
              <a:buAutoNum type="arabicPeriod"/>
            </a:pPr>
            <a:endParaRPr lang="en-AU" baseline="0" dirty="0"/>
          </a:p>
          <a:p>
            <a:pPr marL="0" indent="0">
              <a:buNone/>
            </a:pPr>
            <a:r>
              <a:rPr lang="en-AU" baseline="0" dirty="0"/>
              <a:t>What do you think ‘human’ or ‘user-centred’ means?</a:t>
            </a:r>
          </a:p>
          <a:p>
            <a:pPr marL="0" indent="0">
              <a:buNone/>
            </a:pPr>
            <a:endParaRPr lang="en-AU" baseline="0" dirty="0"/>
          </a:p>
          <a:p>
            <a:pPr marL="0" indent="0">
              <a:buNone/>
            </a:pPr>
            <a:r>
              <a:rPr lang="en-AU" baseline="0" dirty="0"/>
              <a:t>Explain using slide text as guide.</a:t>
            </a:r>
          </a:p>
        </p:txBody>
      </p:sp>
      <p:sp>
        <p:nvSpPr>
          <p:cNvPr id="4" name="Slide Number Placeholder 3"/>
          <p:cNvSpPr>
            <a:spLocks noGrp="1"/>
          </p:cNvSpPr>
          <p:nvPr>
            <p:ph type="sldNum" sz="quarter" idx="10"/>
          </p:nvPr>
        </p:nvSpPr>
        <p:spPr/>
        <p:txBody>
          <a:bodyPr/>
          <a:lstStyle/>
          <a:p>
            <a:fld id="{463C6F9B-7B7B-4DD0-880C-ECF618381D4D}" type="slidenum">
              <a:rPr lang="en-AU" smtClean="0"/>
              <a:t>4</a:t>
            </a:fld>
            <a:endParaRPr lang="en-AU"/>
          </a:p>
        </p:txBody>
      </p:sp>
    </p:spTree>
    <p:extLst>
      <p:ext uri="{BB962C8B-B14F-4D97-AF65-F5344CB8AC3E}">
        <p14:creationId xmlns:p14="http://schemas.microsoft.com/office/powerpoint/2010/main" val="428562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pPr marL="228600" indent="-228600">
              <a:buFont typeface="+mj-lt"/>
              <a:buAutoNum type="arabicPeriod" startAt="2"/>
            </a:pPr>
            <a:r>
              <a:rPr lang="en-AU" baseline="0" dirty="0"/>
              <a:t>Co-design (this slide)</a:t>
            </a:r>
          </a:p>
          <a:p>
            <a:pPr marL="228600" indent="-228600">
              <a:buAutoNum type="arabicPeriod" startAt="2"/>
            </a:pPr>
            <a:endParaRPr lang="en-AU" baseline="0" dirty="0"/>
          </a:p>
          <a:p>
            <a:pPr marL="0" indent="0">
              <a:buNone/>
            </a:pPr>
            <a:r>
              <a:rPr lang="en-AU" baseline="0" dirty="0"/>
              <a:t>Who has heard of co-design?  </a:t>
            </a:r>
          </a:p>
          <a:p>
            <a:pPr marL="0" indent="0">
              <a:buNone/>
            </a:pPr>
            <a:endParaRPr lang="en-AU" baseline="0" dirty="0"/>
          </a:p>
          <a:p>
            <a:pPr marL="0" indent="0">
              <a:buNone/>
            </a:pPr>
            <a:r>
              <a:rPr lang="en-AU" baseline="0" dirty="0"/>
              <a:t>Who feels they understand what it means or have had a chance to practice it?</a:t>
            </a:r>
          </a:p>
          <a:p>
            <a:pPr marL="0" indent="0">
              <a:buNone/>
            </a:pPr>
            <a:endParaRPr lang="en-AU" baseline="0" dirty="0"/>
          </a:p>
          <a:p>
            <a:pPr marL="0" indent="0">
              <a:buNone/>
            </a:pPr>
            <a:r>
              <a:rPr lang="en-AU" baseline="0" dirty="0"/>
              <a:t>Explain using slide text as guide.</a:t>
            </a:r>
          </a:p>
          <a:p>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5</a:t>
            </a:fld>
            <a:endParaRPr lang="en-AU"/>
          </a:p>
        </p:txBody>
      </p:sp>
    </p:spTree>
    <p:extLst>
      <p:ext uri="{BB962C8B-B14F-4D97-AF65-F5344CB8AC3E}">
        <p14:creationId xmlns:p14="http://schemas.microsoft.com/office/powerpoint/2010/main" val="56259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t>
            </a:r>
            <a:r>
              <a:rPr lang="en-AU" baseline="0" dirty="0"/>
              <a:t> why should you care about design thinking in your line of work?</a:t>
            </a:r>
          </a:p>
          <a:p>
            <a:endParaRPr lang="en-AU" baseline="0" dirty="0"/>
          </a:p>
          <a:p>
            <a:r>
              <a:rPr lang="en-AU" baseline="0" dirty="0"/>
              <a:t>Who recognises this quote?  Where is it from?  (the COMP3530 course outline / website / description)</a:t>
            </a:r>
          </a:p>
          <a:p>
            <a:endParaRPr lang="en-AU" baseline="0" dirty="0"/>
          </a:p>
          <a:p>
            <a:r>
              <a:rPr lang="en-AU" baseline="0" dirty="0"/>
              <a:t>What is the point of software that is functional or code that is elegant if no one likes or uses your product…?  </a:t>
            </a:r>
          </a:p>
          <a:p>
            <a:endParaRPr lang="en-AU" baseline="0" dirty="0"/>
          </a:p>
          <a:p>
            <a:r>
              <a:rPr lang="en-AU" baseline="0" dirty="0"/>
              <a:t>Without a human-centred design thinking approach…</a:t>
            </a:r>
          </a:p>
          <a:p>
            <a:endParaRPr lang="en-AU" baseline="0" dirty="0"/>
          </a:p>
          <a:p>
            <a:pPr marL="628650" lvl="1" indent="-171450">
              <a:buFont typeface="Arial" panose="020B0604020202020204" pitchFamily="34" charset="0"/>
              <a:buChar char="•"/>
            </a:pPr>
            <a:r>
              <a:rPr lang="en-AU" baseline="0" dirty="0"/>
              <a:t>Wasted investment</a:t>
            </a:r>
          </a:p>
          <a:p>
            <a:pPr marL="628650" lvl="1" indent="-171450">
              <a:buFont typeface="Arial" panose="020B0604020202020204" pitchFamily="34" charset="0"/>
              <a:buChar char="•"/>
            </a:pPr>
            <a:r>
              <a:rPr lang="en-AU" baseline="0" dirty="0"/>
              <a:t>It’s a theoretical win – delivers on requirements or specs, but a shitty experience = does not achieve real / practical outcomes </a:t>
            </a:r>
          </a:p>
          <a:p>
            <a:pPr marL="0" lvl="0" indent="0">
              <a:buFont typeface="Arial" panose="020B0604020202020204" pitchFamily="34" charset="0"/>
              <a:buNone/>
            </a:pPr>
            <a:endParaRPr lang="en-AU" baseline="0" dirty="0"/>
          </a:p>
          <a:p>
            <a:pPr marL="0" lvl="0" indent="0">
              <a:buFont typeface="Arial" panose="020B0604020202020204" pitchFamily="34" charset="0"/>
              <a:buNone/>
            </a:pPr>
            <a:r>
              <a:rPr lang="en-AU" baseline="0" dirty="0"/>
              <a:t>These days, you can be a coder, a developer, an analyst… but to truly excel and generate real change, you will need to understand design and its value.</a:t>
            </a:r>
          </a:p>
          <a:p>
            <a:pPr marL="0" lvl="0" indent="0">
              <a:buFont typeface="Arial" panose="020B0604020202020204" pitchFamily="34" charset="0"/>
              <a:buNone/>
            </a:pPr>
            <a:endParaRPr lang="en-AU" baseline="0" dirty="0"/>
          </a:p>
          <a:p>
            <a:r>
              <a:rPr lang="en-AU" sz="1200" b="0" i="0" kern="1200" dirty="0">
                <a:solidFill>
                  <a:schemeClr val="tx1"/>
                </a:solidFill>
                <a:effectLst/>
                <a:latin typeface="+mn-lt"/>
                <a:ea typeface="+mn-ea"/>
                <a:cs typeface="+mn-cs"/>
              </a:rPr>
              <a:t>Upon completion of this course, the student will be able to:</a:t>
            </a:r>
          </a:p>
          <a:p>
            <a:r>
              <a:rPr lang="en-AU" sz="1200" b="0" i="0" kern="1200" dirty="0">
                <a:solidFill>
                  <a:schemeClr val="tx1"/>
                </a:solidFill>
                <a:effectLst/>
                <a:latin typeface="+mn-lt"/>
                <a:ea typeface="+mn-ea"/>
                <a:cs typeface="+mn-cs"/>
              </a:rPr>
              <a:t>describe the holistic and multi-disciplinary nature of complex engineering projects</a:t>
            </a:r>
          </a:p>
          <a:p>
            <a:r>
              <a:rPr lang="en-AU" sz="1200" b="0" i="0" kern="1200" dirty="0">
                <a:solidFill>
                  <a:schemeClr val="tx1"/>
                </a:solidFill>
                <a:effectLst/>
                <a:latin typeface="+mn-lt"/>
                <a:ea typeface="+mn-ea"/>
                <a:cs typeface="+mn-cs"/>
              </a:rPr>
              <a:t>describe the Systems Engineering life-cycle</a:t>
            </a:r>
          </a:p>
          <a:p>
            <a:r>
              <a:rPr lang="en-AU" sz="1200" b="0" i="0" kern="1200" dirty="0">
                <a:solidFill>
                  <a:schemeClr val="tx1"/>
                </a:solidFill>
                <a:effectLst/>
                <a:latin typeface="+mn-lt"/>
                <a:ea typeface="+mn-ea"/>
                <a:cs typeface="+mn-cs"/>
              </a:rPr>
              <a:t>identify and explain the activities involved in each phase of the Systems Engineering life-cycle</a:t>
            </a:r>
          </a:p>
          <a:p>
            <a:r>
              <a:rPr lang="en-AU" sz="1200" b="0" i="0" kern="1200" dirty="0">
                <a:solidFill>
                  <a:schemeClr val="tx1"/>
                </a:solidFill>
                <a:effectLst/>
                <a:latin typeface="+mn-lt"/>
                <a:ea typeface="+mn-ea"/>
                <a:cs typeface="+mn-cs"/>
              </a:rPr>
              <a:t>explain the role of Software Engineering within the broader context of Systems Engineering</a:t>
            </a:r>
          </a:p>
          <a:p>
            <a:r>
              <a:rPr lang="en-AU" sz="1200" b="0" i="0" kern="1200" dirty="0">
                <a:solidFill>
                  <a:schemeClr val="tx1"/>
                </a:solidFill>
                <a:effectLst/>
                <a:latin typeface="+mn-lt"/>
                <a:ea typeface="+mn-ea"/>
                <a:cs typeface="+mn-cs"/>
              </a:rPr>
              <a:t>Students will also improve their:</a:t>
            </a:r>
          </a:p>
          <a:p>
            <a:pPr lvl="1"/>
            <a:r>
              <a:rPr lang="en-AU" sz="1200" b="0" i="0" kern="1200" dirty="0">
                <a:solidFill>
                  <a:schemeClr val="tx1"/>
                </a:solidFill>
                <a:effectLst/>
                <a:latin typeface="+mn-lt"/>
                <a:ea typeface="+mn-ea"/>
                <a:cs typeface="+mn-cs"/>
              </a:rPr>
              <a:t>ability to understand and solve complex and ill-defined problems</a:t>
            </a:r>
          </a:p>
          <a:p>
            <a:pPr lvl="1"/>
            <a:r>
              <a:rPr lang="en-AU" sz="1200" b="0" i="0" kern="1200" dirty="0">
                <a:solidFill>
                  <a:schemeClr val="tx1"/>
                </a:solidFill>
                <a:effectLst/>
                <a:latin typeface="+mn-lt"/>
                <a:ea typeface="+mn-ea"/>
                <a:cs typeface="+mn-cs"/>
              </a:rPr>
              <a:t>ability to communicate with the multi-disciplinary engineering team and the community at large</a:t>
            </a:r>
          </a:p>
          <a:p>
            <a:pPr lvl="1"/>
            <a:r>
              <a:rPr lang="en-AU" sz="1200" b="0" i="0" kern="1200" dirty="0">
                <a:solidFill>
                  <a:schemeClr val="tx1"/>
                </a:solidFill>
                <a:effectLst/>
                <a:latin typeface="+mn-lt"/>
                <a:ea typeface="+mn-ea"/>
                <a:cs typeface="+mn-cs"/>
              </a:rPr>
              <a:t>understanding of and commitment to ethical and professional responsibilities,</a:t>
            </a:r>
          </a:p>
          <a:p>
            <a:pPr lvl="1"/>
            <a:r>
              <a:rPr lang="en-AU" sz="1200" b="0" i="0" kern="1200" dirty="0">
                <a:solidFill>
                  <a:schemeClr val="tx1"/>
                </a:solidFill>
                <a:effectLst/>
                <a:latin typeface="+mn-lt"/>
                <a:ea typeface="+mn-ea"/>
                <a:cs typeface="+mn-cs"/>
              </a:rPr>
              <a:t>ability to function as an individual and as a team leader and member in multi-disciplinary and multi-cultural teams</a:t>
            </a:r>
          </a:p>
          <a:p>
            <a:pPr marL="0" lvl="0" indent="0">
              <a:buFont typeface="Arial" panose="020B0604020202020204" pitchFamily="34" charset="0"/>
              <a:buNone/>
            </a:pPr>
            <a:endParaRPr lang="en-AU" baseline="0" dirty="0"/>
          </a:p>
        </p:txBody>
      </p:sp>
      <p:sp>
        <p:nvSpPr>
          <p:cNvPr id="4" name="Slide Number Placeholder 3"/>
          <p:cNvSpPr>
            <a:spLocks noGrp="1"/>
          </p:cNvSpPr>
          <p:nvPr>
            <p:ph type="sldNum" sz="quarter" idx="10"/>
          </p:nvPr>
        </p:nvSpPr>
        <p:spPr/>
        <p:txBody>
          <a:bodyPr/>
          <a:lstStyle/>
          <a:p>
            <a:fld id="{463C6F9B-7B7B-4DD0-880C-ECF618381D4D}" type="slidenum">
              <a:rPr lang="en-AU" smtClean="0"/>
              <a:t>6</a:t>
            </a:fld>
            <a:endParaRPr lang="en-AU"/>
          </a:p>
        </p:txBody>
      </p:sp>
    </p:spTree>
    <p:extLst>
      <p:ext uri="{BB962C8B-B14F-4D97-AF65-F5344CB8AC3E}">
        <p14:creationId xmlns:p14="http://schemas.microsoft.com/office/powerpoint/2010/main" val="339880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Typically, it looks</a:t>
            </a:r>
            <a:r>
              <a:rPr lang="en-AU" baseline="0" dirty="0"/>
              <a:t> like this:</a:t>
            </a:r>
          </a:p>
          <a:p>
            <a:endParaRPr lang="en-AU" baseline="0" dirty="0"/>
          </a:p>
          <a:p>
            <a:pPr marL="628650" lvl="1" indent="-171450">
              <a:buFont typeface="Arial" panose="020B0604020202020204" pitchFamily="34" charset="0"/>
              <a:buChar char="•"/>
            </a:pPr>
            <a:r>
              <a:rPr lang="en-AU" dirty="0"/>
              <a:t>Divergence</a:t>
            </a:r>
            <a:r>
              <a:rPr lang="en-AU" baseline="0" dirty="0"/>
              <a:t> / exploration / gathering / understanding </a:t>
            </a:r>
            <a:r>
              <a:rPr lang="en-AU" baseline="0" dirty="0">
                <a:sym typeface="Wingdings" panose="05000000000000000000" pitchFamily="2" charset="2"/>
              </a:rPr>
              <a:t> everything on the table, followed by </a:t>
            </a:r>
          </a:p>
          <a:p>
            <a:pPr marL="628650" lvl="1" indent="-171450">
              <a:buFont typeface="Arial" panose="020B0604020202020204" pitchFamily="34" charset="0"/>
              <a:buChar char="•"/>
            </a:pPr>
            <a:r>
              <a:rPr lang="en-AU" baseline="0" dirty="0">
                <a:sym typeface="Wingdings" panose="05000000000000000000" pitchFamily="2" charset="2"/>
              </a:rPr>
              <a:t>Convergence / lensing / weeding out / testing and refining  taking things off the table for good, tested, evidence-based reasons to reach a viable, narrower conclusion or solution</a:t>
            </a:r>
          </a:p>
          <a:p>
            <a:pPr marL="628650" lvl="1" indent="-171450">
              <a:buFont typeface="Arial" panose="020B0604020202020204" pitchFamily="34" charset="0"/>
              <a:buChar char="•"/>
            </a:pPr>
            <a:r>
              <a:rPr lang="en-AU" baseline="0" dirty="0">
                <a:sym typeface="Wingdings" panose="05000000000000000000" pitchFamily="2" charset="2"/>
              </a:rPr>
              <a:t>Iteration, validation and refinement in the middle of each part</a:t>
            </a:r>
          </a:p>
          <a:p>
            <a:pPr marL="628650" lvl="1" indent="-171450">
              <a:buFont typeface="Arial" panose="020B0604020202020204" pitchFamily="34" charset="0"/>
              <a:buChar char="•"/>
            </a:pPr>
            <a:r>
              <a:rPr lang="en-AU" baseline="0" dirty="0">
                <a:sym typeface="Wingdings" panose="05000000000000000000" pitchFamily="2" charset="2"/>
              </a:rPr>
              <a:t>You can have chains of this process which can represent stages of a project or a string of related projects or endeavours </a:t>
            </a:r>
          </a:p>
          <a:p>
            <a:pPr marL="628650" lvl="1" indent="-171450">
              <a:buFont typeface="Arial" panose="020B0604020202020204" pitchFamily="34" charset="0"/>
              <a:buChar char="•"/>
            </a:pPr>
            <a:r>
              <a:rPr lang="en-AU" baseline="0" dirty="0">
                <a:sym typeface="Wingdings" panose="05000000000000000000" pitchFamily="2" charset="2"/>
              </a:rPr>
              <a:t>Design thinking process is characterised by discrete start and stop points = decision points, go/no-go, scalability and agility </a:t>
            </a:r>
          </a:p>
          <a:p>
            <a:pPr marL="628650" lvl="1" indent="-171450">
              <a:buFont typeface="Arial" panose="020B0604020202020204" pitchFamily="34" charset="0"/>
              <a:buChar char="•"/>
            </a:pPr>
            <a:r>
              <a:rPr lang="en-AU" baseline="0" dirty="0">
                <a:sym typeface="Wingdings" panose="05000000000000000000" pitchFamily="2" charset="2"/>
              </a:rPr>
              <a:t>You can have nested design processes (e.g. diverge and converge on research insights, within a broader design project)</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7</a:t>
            </a:fld>
            <a:endParaRPr lang="en-AU"/>
          </a:p>
        </p:txBody>
      </p:sp>
    </p:spTree>
    <p:extLst>
      <p:ext uri="{BB962C8B-B14F-4D97-AF65-F5344CB8AC3E}">
        <p14:creationId xmlns:p14="http://schemas.microsoft.com/office/powerpoint/2010/main" val="144639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Design thinking is about making sense of complexity to reach a point of clarity</a:t>
            </a:r>
          </a:p>
          <a:p>
            <a:endParaRPr lang="en-AU" dirty="0"/>
          </a:p>
          <a:p>
            <a:r>
              <a:rPr lang="en-AU" dirty="0"/>
              <a:t>It</a:t>
            </a:r>
            <a:r>
              <a:rPr lang="en-AU" baseline="0" dirty="0"/>
              <a:t> is messy and uncomfortable.</a:t>
            </a:r>
          </a:p>
          <a:p>
            <a:endParaRPr lang="en-AU" baseline="0" dirty="0"/>
          </a:p>
          <a:p>
            <a:r>
              <a:rPr lang="en-AU" baseline="0" dirty="0"/>
              <a:t>Be aware of that, feel the discomfort and learn to lean into it, get used to it, embrace it and leverage it. </a:t>
            </a:r>
          </a:p>
          <a:p>
            <a:endParaRPr lang="en-AU" baseline="0" dirty="0"/>
          </a:p>
          <a:p>
            <a:r>
              <a:rPr lang="en-AU" baseline="0" dirty="0"/>
              <a:t>Trust the process and encourage those around you to trust it and go with it too.</a:t>
            </a:r>
          </a:p>
          <a:p>
            <a:endParaRPr lang="en-AU" baseline="0" dirty="0"/>
          </a:p>
          <a:p>
            <a:r>
              <a:rPr lang="en-AU" baseline="0" dirty="0"/>
              <a:t>Remember that design thinking is similar to science: we don’t know the answers or what we may find, but we have a process to reveal them.  If you follow it with discipline and the right mindset – </a:t>
            </a:r>
            <a:r>
              <a:rPr lang="en-AU" baseline="0" dirty="0" err="1"/>
              <a:t>curiousity</a:t>
            </a:r>
            <a:r>
              <a:rPr lang="en-AU" baseline="0" dirty="0"/>
              <a:t>, check your assumptions, embrace discomfort, murder your darlings, etc., you will get there.</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8</a:t>
            </a:fld>
            <a:endParaRPr lang="en-AU"/>
          </a:p>
        </p:txBody>
      </p:sp>
    </p:spTree>
    <p:extLst>
      <p:ext uri="{BB962C8B-B14F-4D97-AF65-F5344CB8AC3E}">
        <p14:creationId xmlns:p14="http://schemas.microsoft.com/office/powerpoint/2010/main" val="76569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Run through</a:t>
            </a:r>
            <a:r>
              <a:rPr lang="en-AU" baseline="0" dirty="0"/>
              <a:t> a high-level overview of </a:t>
            </a:r>
            <a:r>
              <a:rPr lang="en-AU" baseline="0" dirty="0" err="1"/>
              <a:t>ThinkPlace’s</a:t>
            </a:r>
            <a:r>
              <a:rPr lang="en-AU" baseline="0" dirty="0"/>
              <a:t> design thinking approach to give them an idea / example of how a design thinking approach or project could run in real life + some examples of projects or solutions we have delivered using our approach.  </a:t>
            </a:r>
          </a:p>
          <a:p>
            <a:endParaRPr lang="en-AU" baseline="0" dirty="0"/>
          </a:p>
          <a:p>
            <a:r>
              <a:rPr lang="en-AU" baseline="0" dirty="0"/>
              <a:t>Remind them that the end / conclusion of a design thinking process may not be the end / conclusion or solution to the whole problem: it may reveal information, inform a decision to proceed or not, indicate the direction or solutions that could be worth pursuing or represent a pilot / draft / initial findings.  As long as they have followed a robust-enough design thinking process, they will have discovered something useful or valuable.  </a:t>
            </a:r>
          </a:p>
          <a:p>
            <a:endParaRPr lang="en-AU" baseline="0" dirty="0"/>
          </a:p>
          <a:p>
            <a:r>
              <a:rPr lang="en-AU" baseline="0" dirty="0"/>
              <a:t>Again: be prepared to murder your darlings.  The ‘answer’ may not be the one you were looking for or expecting.  Ignore the findings or outcomes of a design thinking process at your, your team’s or your project’s peril.  </a:t>
            </a:r>
            <a:endParaRPr lang="en-AU" dirty="0"/>
          </a:p>
        </p:txBody>
      </p:sp>
      <p:sp>
        <p:nvSpPr>
          <p:cNvPr id="4" name="Slide Number Placeholder 3"/>
          <p:cNvSpPr>
            <a:spLocks noGrp="1"/>
          </p:cNvSpPr>
          <p:nvPr>
            <p:ph type="sldNum" sz="quarter" idx="10"/>
          </p:nvPr>
        </p:nvSpPr>
        <p:spPr/>
        <p:txBody>
          <a:bodyPr/>
          <a:lstStyle/>
          <a:p>
            <a:fld id="{463C6F9B-7B7B-4DD0-880C-ECF618381D4D}" type="slidenum">
              <a:rPr lang="en-AU" smtClean="0"/>
              <a:t>9</a:t>
            </a:fld>
            <a:endParaRPr lang="en-AU"/>
          </a:p>
        </p:txBody>
      </p:sp>
    </p:spTree>
    <p:extLst>
      <p:ext uri="{BB962C8B-B14F-4D97-AF65-F5344CB8AC3E}">
        <p14:creationId xmlns:p14="http://schemas.microsoft.com/office/powerpoint/2010/main" val="72172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9" name="Rectangle 48"/>
          <p:cNvSpPr/>
          <p:nvPr/>
        </p:nvSpPr>
        <p:spPr>
          <a:xfrm>
            <a:off x="-40413" y="-13692"/>
            <a:ext cx="9224825" cy="6885384"/>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6615" tIns="16615" rIns="16615" bIns="16615" rtlCol="0" anchor="ctr"/>
          <a:lstStyle/>
          <a:p>
            <a:pPr algn="ctr"/>
            <a:endParaRPr lang="en-AU" sz="923"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40251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629" y="330616"/>
            <a:ext cx="7385942" cy="376369"/>
          </a:xfrm>
        </p:spPr>
        <p:txBody>
          <a:bodyPr>
            <a:spAutoFit/>
          </a:bodyPr>
          <a:lstStyle>
            <a:lvl1pPr>
              <a:defRPr sz="1846">
                <a:solidFill>
                  <a:schemeClr val="accent1"/>
                </a:solidFill>
              </a:defRPr>
            </a:lvl1pPr>
          </a:lstStyle>
          <a:p>
            <a:r>
              <a:rPr lang="en-US"/>
              <a:t>Click to edit Master title style</a:t>
            </a:r>
            <a:endParaRPr lang="en-AU" dirty="0"/>
          </a:p>
        </p:txBody>
      </p:sp>
      <p:sp>
        <p:nvSpPr>
          <p:cNvPr id="3" name="Content Placeholder 2"/>
          <p:cNvSpPr>
            <a:spLocks noGrp="1"/>
          </p:cNvSpPr>
          <p:nvPr>
            <p:ph idx="1"/>
          </p:nvPr>
        </p:nvSpPr>
        <p:spPr>
          <a:xfrm>
            <a:off x="251520" y="1124744"/>
            <a:ext cx="8384052" cy="4968552"/>
          </a:xfrm>
        </p:spPr>
        <p:txBody>
          <a:bodyPr/>
          <a:lstStyle>
            <a:lvl1pPr marL="0" indent="0">
              <a:buFont typeface="Wingdings" pitchFamily="2" charset="2"/>
              <a:buNone/>
              <a:defRPr sz="1292" b="1">
                <a:solidFill>
                  <a:schemeClr val="accent1"/>
                </a:solidFill>
              </a:defRPr>
            </a:lvl1pPr>
            <a:lvl2pPr marL="167058" indent="-167058">
              <a:defRPr sz="923">
                <a:solidFill>
                  <a:schemeClr val="bg1"/>
                </a:solidFill>
              </a:defRPr>
            </a:lvl2pPr>
            <a:lvl3pPr marL="410318" indent="-167058">
              <a:buFont typeface="Courier New" pitchFamily="49" charset="0"/>
              <a:buChar char="o"/>
              <a:defRPr sz="923">
                <a:solidFill>
                  <a:schemeClr val="bg1"/>
                </a:solidFill>
              </a:defRPr>
            </a:lvl3pPr>
            <a:lvl4pPr marL="577376" indent="-167058">
              <a:buFont typeface="Arial" pitchFamily="34" charset="0"/>
              <a:buChar char="•"/>
              <a:defRPr sz="923">
                <a:solidFill>
                  <a:schemeClr val="bg1"/>
                </a:solidFill>
              </a:defRPr>
            </a:lvl4pPr>
            <a:lvl5pPr marL="901235" indent="-167058">
              <a:defRPr sz="92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62254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521" y="274937"/>
            <a:ext cx="7511515" cy="432595"/>
          </a:xfrm>
        </p:spPr>
        <p:txBody>
          <a:bodyPr/>
          <a:lstStyle>
            <a:lvl1pPr>
              <a:defRPr>
                <a:solidFill>
                  <a:schemeClr val="accent1"/>
                </a:solidFill>
              </a:defRPr>
            </a:lvl1pPr>
          </a:lstStyle>
          <a:p>
            <a:r>
              <a:rPr lang="en-US"/>
              <a:t>Click to edit Master title style</a:t>
            </a:r>
            <a:endParaRPr lang="en-AU" dirty="0"/>
          </a:p>
        </p:txBody>
      </p:sp>
      <p:sp>
        <p:nvSpPr>
          <p:cNvPr id="3" name="Text Placeholder 2"/>
          <p:cNvSpPr>
            <a:spLocks noGrp="1"/>
          </p:cNvSpPr>
          <p:nvPr>
            <p:ph type="body" idx="1"/>
          </p:nvPr>
        </p:nvSpPr>
        <p:spPr>
          <a:xfrm>
            <a:off x="383931" y="980728"/>
            <a:ext cx="4040188" cy="639762"/>
          </a:xfrm>
        </p:spPr>
        <p:txBody>
          <a:bodyPr anchor="b">
            <a:normAutofit/>
          </a:bodyPr>
          <a:lstStyle>
            <a:lvl1pPr marL="0" indent="0">
              <a:buNone/>
              <a:defRPr sz="1292" b="1">
                <a:solidFill>
                  <a:schemeClr val="accent1"/>
                </a:solidFill>
              </a:defRPr>
            </a:lvl1pPr>
            <a:lvl2pPr marL="421965" indent="0">
              <a:buNone/>
              <a:defRPr sz="1846" b="1"/>
            </a:lvl2pPr>
            <a:lvl3pPr marL="843930" indent="0">
              <a:buNone/>
              <a:defRPr sz="1662" b="1"/>
            </a:lvl3pPr>
            <a:lvl4pPr marL="1265896" indent="0">
              <a:buNone/>
              <a:defRPr sz="1477" b="1"/>
            </a:lvl4pPr>
            <a:lvl5pPr marL="1687861" indent="0">
              <a:buNone/>
              <a:defRPr sz="1477" b="1"/>
            </a:lvl5pPr>
            <a:lvl6pPr marL="2109826" indent="0">
              <a:buNone/>
              <a:defRPr sz="1477" b="1"/>
            </a:lvl6pPr>
            <a:lvl7pPr marL="2531791" indent="0">
              <a:buNone/>
              <a:defRPr sz="1477" b="1"/>
            </a:lvl7pPr>
            <a:lvl8pPr marL="2953757" indent="0">
              <a:buNone/>
              <a:defRPr sz="1477" b="1"/>
            </a:lvl8pPr>
            <a:lvl9pPr marL="3375721" indent="0">
              <a:buNone/>
              <a:defRPr sz="1477" b="1"/>
            </a:lvl9pPr>
          </a:lstStyle>
          <a:p>
            <a:pPr lvl="0"/>
            <a:r>
              <a:rPr lang="en-US"/>
              <a:t>Click to edit Master text styles</a:t>
            </a:r>
          </a:p>
        </p:txBody>
      </p:sp>
      <p:sp>
        <p:nvSpPr>
          <p:cNvPr id="4" name="Content Placeholder 3"/>
          <p:cNvSpPr>
            <a:spLocks noGrp="1"/>
          </p:cNvSpPr>
          <p:nvPr>
            <p:ph sz="half" idx="2"/>
          </p:nvPr>
        </p:nvSpPr>
        <p:spPr>
          <a:xfrm>
            <a:off x="383931" y="1677280"/>
            <a:ext cx="4040188" cy="4320480"/>
          </a:xfrm>
        </p:spPr>
        <p:txBody>
          <a:bodyPr>
            <a:normAutofit/>
          </a:bodyPr>
          <a:lstStyle>
            <a:lvl1pPr marL="167058" indent="-167058">
              <a:buFont typeface="Wingdings" pitchFamily="2" charset="2"/>
              <a:buChar char="§"/>
              <a:tabLst>
                <a:tab pos="167058" algn="l"/>
              </a:tabLst>
              <a:defRPr sz="1015">
                <a:solidFill>
                  <a:schemeClr val="bg1"/>
                </a:solidFill>
              </a:defRPr>
            </a:lvl1pPr>
            <a:lvl2pPr marL="501174" indent="-167058">
              <a:defRPr sz="1015">
                <a:solidFill>
                  <a:schemeClr val="bg1"/>
                </a:solidFill>
              </a:defRPr>
            </a:lvl2pPr>
            <a:lvl3pPr marL="825033" indent="-167058">
              <a:buFont typeface="Courier New" pitchFamily="49" charset="0"/>
              <a:buChar char="o"/>
              <a:defRPr sz="1015">
                <a:solidFill>
                  <a:schemeClr val="bg1"/>
                </a:solidFill>
              </a:defRPr>
            </a:lvl3pPr>
            <a:lvl4pPr marL="1157683" indent="-167058">
              <a:buFont typeface="Arial" pitchFamily="34" charset="0"/>
              <a:buChar char="•"/>
              <a:defRPr sz="1015">
                <a:solidFill>
                  <a:schemeClr val="bg1"/>
                </a:solidFill>
              </a:defRPr>
            </a:lvl4pPr>
            <a:lvl5pPr marL="1491799" indent="-167058">
              <a:defRPr sz="1015">
                <a:solidFill>
                  <a:schemeClr val="bg1"/>
                </a:solidFill>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4698165" y="980728"/>
            <a:ext cx="4041775" cy="639762"/>
          </a:xfrm>
        </p:spPr>
        <p:txBody>
          <a:bodyPr anchor="b">
            <a:normAutofit/>
          </a:bodyPr>
          <a:lstStyle>
            <a:lvl1pPr marL="0" indent="0">
              <a:buNone/>
              <a:defRPr sz="1292" b="1">
                <a:solidFill>
                  <a:schemeClr val="accent1"/>
                </a:solidFill>
              </a:defRPr>
            </a:lvl1pPr>
            <a:lvl2pPr marL="421965" indent="0">
              <a:buNone/>
              <a:defRPr sz="1846" b="1"/>
            </a:lvl2pPr>
            <a:lvl3pPr marL="843930" indent="0">
              <a:buNone/>
              <a:defRPr sz="1662" b="1"/>
            </a:lvl3pPr>
            <a:lvl4pPr marL="1265896" indent="0">
              <a:buNone/>
              <a:defRPr sz="1477" b="1"/>
            </a:lvl4pPr>
            <a:lvl5pPr marL="1687861" indent="0">
              <a:buNone/>
              <a:defRPr sz="1477" b="1"/>
            </a:lvl5pPr>
            <a:lvl6pPr marL="2109826" indent="0">
              <a:buNone/>
              <a:defRPr sz="1477" b="1"/>
            </a:lvl6pPr>
            <a:lvl7pPr marL="2531791" indent="0">
              <a:buNone/>
              <a:defRPr sz="1477" b="1"/>
            </a:lvl7pPr>
            <a:lvl8pPr marL="2953757" indent="0">
              <a:buNone/>
              <a:defRPr sz="1477" b="1"/>
            </a:lvl8pPr>
            <a:lvl9pPr marL="337572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98165" y="1677280"/>
            <a:ext cx="4041775" cy="4320480"/>
          </a:xfrm>
        </p:spPr>
        <p:txBody>
          <a:bodyPr>
            <a:normAutofit/>
          </a:bodyPr>
          <a:lstStyle>
            <a:lvl1pPr marL="167058" indent="-167058">
              <a:buFont typeface="Wingdings" pitchFamily="2" charset="2"/>
              <a:buChar char="§"/>
              <a:defRPr sz="1015">
                <a:solidFill>
                  <a:schemeClr val="bg1"/>
                </a:solidFill>
              </a:defRPr>
            </a:lvl1pPr>
            <a:lvl2pPr marL="501174" indent="-167058">
              <a:defRPr sz="1015">
                <a:solidFill>
                  <a:schemeClr val="bg1"/>
                </a:solidFill>
              </a:defRPr>
            </a:lvl2pPr>
            <a:lvl3pPr marL="825033" indent="-167058">
              <a:buFont typeface="Courier New" pitchFamily="49" charset="0"/>
              <a:buChar char="o"/>
              <a:defRPr sz="1015">
                <a:solidFill>
                  <a:schemeClr val="bg1"/>
                </a:solidFill>
              </a:defRPr>
            </a:lvl3pPr>
            <a:lvl4pPr marL="1157683" indent="-167058">
              <a:buFont typeface="Arial" pitchFamily="34" charset="0"/>
              <a:buChar char="•"/>
              <a:defRPr sz="1015">
                <a:solidFill>
                  <a:schemeClr val="bg1"/>
                </a:solidFill>
              </a:defRPr>
            </a:lvl4pPr>
            <a:lvl5pPr marL="1491799" indent="-167058">
              <a:defRPr sz="1015">
                <a:solidFill>
                  <a:schemeClr val="bg1"/>
                </a:solidFill>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69499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8115" y="282080"/>
            <a:ext cx="8376138" cy="432594"/>
          </a:xfrm>
        </p:spPr>
        <p:txBody>
          <a:bodyPr/>
          <a:lstStyle>
            <a:lvl1pPr>
              <a:defRPr>
                <a:solidFill>
                  <a:schemeClr val="accent1"/>
                </a:solidFill>
              </a:defRPr>
            </a:lvl1pPr>
          </a:lstStyle>
          <a:p>
            <a:r>
              <a:rPr lang="en-US"/>
              <a:t>Click to edit Master title style</a:t>
            </a:r>
            <a:endParaRPr lang="en-AU" dirty="0"/>
          </a:p>
        </p:txBody>
      </p:sp>
      <p:sp>
        <p:nvSpPr>
          <p:cNvPr id="4" name="Content Placeholder 3"/>
          <p:cNvSpPr>
            <a:spLocks noGrp="1"/>
          </p:cNvSpPr>
          <p:nvPr>
            <p:ph sz="half" idx="2"/>
          </p:nvPr>
        </p:nvSpPr>
        <p:spPr>
          <a:xfrm>
            <a:off x="457200" y="1988841"/>
            <a:ext cx="4040188" cy="4137323"/>
          </a:xfrm>
        </p:spPr>
        <p:txBody>
          <a:bodyPr>
            <a:normAutofit/>
          </a:bodyPr>
          <a:lstStyle>
            <a:lvl1pPr marL="167058" indent="-167058">
              <a:buFont typeface="Wingdings" pitchFamily="2" charset="2"/>
              <a:buChar char="§"/>
              <a:tabLst>
                <a:tab pos="167058" algn="l"/>
              </a:tabLst>
              <a:defRPr sz="1015">
                <a:solidFill>
                  <a:schemeClr val="bg1"/>
                </a:solidFill>
              </a:defRPr>
            </a:lvl1pPr>
            <a:lvl2pPr marL="501174" indent="-167058">
              <a:defRPr sz="1015">
                <a:solidFill>
                  <a:schemeClr val="bg1"/>
                </a:solidFill>
              </a:defRPr>
            </a:lvl2pPr>
            <a:lvl3pPr marL="825033" indent="-167058">
              <a:buFont typeface="Courier New" pitchFamily="49" charset="0"/>
              <a:buChar char="o"/>
              <a:defRPr sz="1015">
                <a:solidFill>
                  <a:schemeClr val="bg1"/>
                </a:solidFill>
              </a:defRPr>
            </a:lvl3pPr>
            <a:lvl4pPr marL="1157683" indent="-167058">
              <a:buFont typeface="Arial" pitchFamily="34" charset="0"/>
              <a:buChar char="•"/>
              <a:defRPr sz="1015">
                <a:solidFill>
                  <a:schemeClr val="bg1"/>
                </a:solidFill>
              </a:defRPr>
            </a:lvl4pPr>
            <a:lvl5pPr marL="1491799" indent="-167058">
              <a:defRPr sz="1015">
                <a:solidFill>
                  <a:schemeClr val="bg1"/>
                </a:solidFill>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Content Placeholder 5"/>
          <p:cNvSpPr>
            <a:spLocks noGrp="1"/>
          </p:cNvSpPr>
          <p:nvPr>
            <p:ph sz="quarter" idx="4"/>
          </p:nvPr>
        </p:nvSpPr>
        <p:spPr>
          <a:xfrm>
            <a:off x="4645026" y="1988841"/>
            <a:ext cx="4041775" cy="4137323"/>
          </a:xfrm>
        </p:spPr>
        <p:txBody>
          <a:bodyPr>
            <a:normAutofit/>
          </a:bodyPr>
          <a:lstStyle>
            <a:lvl1pPr marL="167058" indent="-167058">
              <a:buFont typeface="Wingdings" pitchFamily="2" charset="2"/>
              <a:buChar char="§"/>
              <a:defRPr sz="1015">
                <a:solidFill>
                  <a:schemeClr val="bg1"/>
                </a:solidFill>
              </a:defRPr>
            </a:lvl1pPr>
            <a:lvl2pPr marL="501174" indent="-167058">
              <a:defRPr sz="1015">
                <a:solidFill>
                  <a:schemeClr val="bg1"/>
                </a:solidFill>
              </a:defRPr>
            </a:lvl2pPr>
            <a:lvl3pPr marL="825033" indent="-167058">
              <a:buFont typeface="Courier New" pitchFamily="49" charset="0"/>
              <a:buChar char="o"/>
              <a:defRPr sz="1015">
                <a:solidFill>
                  <a:schemeClr val="bg1"/>
                </a:solidFill>
              </a:defRPr>
            </a:lvl3pPr>
            <a:lvl4pPr marL="1157683" indent="-167058">
              <a:buFont typeface="Arial" pitchFamily="34" charset="0"/>
              <a:buChar char="•"/>
              <a:defRPr sz="1015">
                <a:solidFill>
                  <a:schemeClr val="bg1"/>
                </a:solidFill>
              </a:defRPr>
            </a:lvl4pPr>
            <a:lvl5pPr marL="1491799" indent="-167058">
              <a:defRPr sz="1015">
                <a:solidFill>
                  <a:schemeClr val="bg1"/>
                </a:solidFill>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02328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258636" y="282080"/>
            <a:ext cx="8376138" cy="432594"/>
          </a:xfrm>
        </p:spPr>
        <p:txBody>
          <a:bodyPr/>
          <a:lstStyle>
            <a:lvl1pPr>
              <a:defRPr>
                <a:solidFill>
                  <a:schemeClr val="accent1"/>
                </a:solidFill>
              </a:defRPr>
            </a:lvl1pPr>
          </a:lstStyle>
          <a:p>
            <a:r>
              <a:rPr lang="en-US"/>
              <a:t>Click to edit Master title style</a:t>
            </a:r>
            <a:endParaRPr lang="en-AU" dirty="0"/>
          </a:p>
        </p:txBody>
      </p:sp>
    </p:spTree>
    <p:extLst>
      <p:ext uri="{BB962C8B-B14F-4D97-AF65-F5344CB8AC3E}">
        <p14:creationId xmlns:p14="http://schemas.microsoft.com/office/powerpoint/2010/main" val="6447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40413" y="-49696"/>
            <a:ext cx="9224825" cy="6957392"/>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6615" tIns="16615" rIns="16615" bIns="16615" rtlCol="0" anchor="ctr"/>
          <a:lstStyle/>
          <a:p>
            <a:pPr algn="ctr"/>
            <a:endParaRPr lang="en-AU" sz="923"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33759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Rectangle 18"/>
          <p:cNvSpPr/>
          <p:nvPr/>
        </p:nvSpPr>
        <p:spPr>
          <a:xfrm>
            <a:off x="-80825" y="6597352"/>
            <a:ext cx="9372118" cy="260648"/>
          </a:xfrm>
          <a:prstGeom prst="rect">
            <a:avLst/>
          </a:prstGeom>
          <a:solidFill>
            <a:schemeClr val="bg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6615" tIns="16615" rIns="16615" bIns="16615" rtlCol="0" anchor="ctr"/>
          <a:lstStyle/>
          <a:p>
            <a:pPr algn="ctr"/>
            <a:endParaRPr lang="en-AU" sz="923" dirty="0">
              <a:solidFill>
                <a:schemeClr val="tx1"/>
              </a:solidFill>
              <a:latin typeface="Arial" pitchFamily="34" charset="0"/>
              <a:cs typeface="Arial" pitchFamily="34" charset="0"/>
            </a:endParaRPr>
          </a:p>
        </p:txBody>
      </p:sp>
      <p:sp>
        <p:nvSpPr>
          <p:cNvPr id="1026" name="Title Placeholder 1"/>
          <p:cNvSpPr>
            <a:spLocks noGrp="1"/>
          </p:cNvSpPr>
          <p:nvPr>
            <p:ph type="title"/>
          </p:nvPr>
        </p:nvSpPr>
        <p:spPr bwMode="auto">
          <a:xfrm>
            <a:off x="258115" y="296273"/>
            <a:ext cx="837613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12" rIns="91423" bIns="45712" numCol="1" anchor="b" anchorCtr="0" compatLnSpc="1">
            <a:prstTxWarp prst="textNoShape">
              <a:avLst/>
            </a:prstTxWarp>
          </a:bodyPr>
          <a:lstStyle/>
          <a:p>
            <a:pPr lvl="0"/>
            <a:r>
              <a:rPr lang="en-US"/>
              <a:t>Click to edit Master title style</a:t>
            </a:r>
            <a:endParaRPr lang="en-AU" dirty="0"/>
          </a:p>
        </p:txBody>
      </p:sp>
      <p:sp>
        <p:nvSpPr>
          <p:cNvPr id="1027" name="Text Placeholder 2"/>
          <p:cNvSpPr>
            <a:spLocks noGrp="1"/>
          </p:cNvSpPr>
          <p:nvPr>
            <p:ph type="body" idx="1"/>
          </p:nvPr>
        </p:nvSpPr>
        <p:spPr bwMode="auto">
          <a:xfrm>
            <a:off x="487974" y="162877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cxnSp>
        <p:nvCxnSpPr>
          <p:cNvPr id="20" name="Straight Connector 19"/>
          <p:cNvCxnSpPr/>
          <p:nvPr/>
        </p:nvCxnSpPr>
        <p:spPr>
          <a:xfrm>
            <a:off x="-63693" y="692448"/>
            <a:ext cx="9271385" cy="0"/>
          </a:xfrm>
          <a:prstGeom prst="line">
            <a:avLst/>
          </a:prstGeom>
          <a:ln w="635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33" name="TextBox 13"/>
          <p:cNvSpPr txBox="1">
            <a:spLocks noChangeArrowheads="1"/>
          </p:cNvSpPr>
          <p:nvPr/>
        </p:nvSpPr>
        <p:spPr bwMode="auto">
          <a:xfrm>
            <a:off x="251521" y="6620482"/>
            <a:ext cx="4453304" cy="191703"/>
          </a:xfrm>
          <a:prstGeom prst="rect">
            <a:avLst/>
          </a:prstGeom>
          <a:noFill/>
          <a:ln>
            <a:noFill/>
          </a:ln>
          <a:extLst/>
        </p:spPr>
        <p:txBody>
          <a:bodyPr lIns="33231" tIns="42196" rIns="84390" bIns="421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AU" sz="646" baseline="0" dirty="0">
                <a:solidFill>
                  <a:schemeClr val="bg1"/>
                </a:solidFill>
              </a:rPr>
              <a:t>Strategic Planning Workshop |   </a:t>
            </a:r>
            <a:r>
              <a:rPr lang="en-AU" sz="646" dirty="0">
                <a:solidFill>
                  <a:schemeClr val="bg1"/>
                </a:solidFill>
              </a:rPr>
              <a:t>Office</a:t>
            </a:r>
            <a:r>
              <a:rPr lang="en-AU" sz="646" baseline="0" dirty="0">
                <a:solidFill>
                  <a:schemeClr val="bg1"/>
                </a:solidFill>
              </a:rPr>
              <a:t> of Transport Services |   31 July and 7 August2013</a:t>
            </a:r>
            <a:endParaRPr lang="en-AU" sz="646" b="1" dirty="0">
              <a:solidFill>
                <a:schemeClr val="bg1"/>
              </a:solidFill>
              <a:latin typeface="Arial Narrow" pitchFamily="34" charset="0"/>
            </a:endParaRPr>
          </a:p>
        </p:txBody>
      </p:sp>
      <p:sp>
        <p:nvSpPr>
          <p:cNvPr id="1034" name="TextBox 14"/>
          <p:cNvSpPr txBox="1">
            <a:spLocks noChangeArrowheads="1"/>
          </p:cNvSpPr>
          <p:nvPr/>
        </p:nvSpPr>
        <p:spPr bwMode="auto">
          <a:xfrm>
            <a:off x="8168787" y="6620482"/>
            <a:ext cx="716574" cy="191703"/>
          </a:xfrm>
          <a:prstGeom prst="rect">
            <a:avLst/>
          </a:prstGeom>
          <a:noFill/>
          <a:ln>
            <a:noFill/>
          </a:ln>
          <a:extLst/>
        </p:spPr>
        <p:txBody>
          <a:bodyPr lIns="33231" tIns="42196" rIns="84390" bIns="421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0" eaLnBrk="1" fontAlgn="base" hangingPunct="1">
              <a:spcBef>
                <a:spcPct val="0"/>
              </a:spcBef>
              <a:spcAft>
                <a:spcPct val="0"/>
              </a:spcAft>
              <a:defRPr/>
            </a:pPr>
            <a:r>
              <a:rPr lang="en-AU" sz="646" kern="1200" dirty="0">
                <a:solidFill>
                  <a:schemeClr val="bg1"/>
                </a:solidFill>
                <a:latin typeface="Arial" charset="0"/>
                <a:ea typeface="+mn-ea"/>
                <a:cs typeface="Arial" charset="0"/>
              </a:rPr>
              <a:t>PAGE </a:t>
            </a:r>
            <a:fld id="{E35C5D70-0F32-4661-8118-C54610F9621A}" type="slidenum">
              <a:rPr lang="en-AU" sz="646" kern="1200" smtClean="0">
                <a:solidFill>
                  <a:schemeClr val="bg1"/>
                </a:solidFill>
                <a:latin typeface="Arial" charset="0"/>
                <a:ea typeface="+mn-ea"/>
                <a:cs typeface="Arial" charset="0"/>
              </a:rPr>
              <a:pPr algn="r" rtl="0" eaLnBrk="1" fontAlgn="base" hangingPunct="1">
                <a:spcBef>
                  <a:spcPct val="0"/>
                </a:spcBef>
                <a:spcAft>
                  <a:spcPct val="0"/>
                </a:spcAft>
                <a:defRPr/>
              </a:pPr>
              <a:t>‹#›</a:t>
            </a:fld>
            <a:endParaRPr lang="en-AU" sz="646" kern="1200" dirty="0">
              <a:solidFill>
                <a:schemeClr val="bg1"/>
              </a:solidFill>
              <a:latin typeface="Arial" charset="0"/>
              <a:ea typeface="+mn-ea"/>
              <a:cs typeface="Arial" charset="0"/>
            </a:endParaRPr>
          </a:p>
        </p:txBody>
      </p:sp>
      <p:sp>
        <p:nvSpPr>
          <p:cNvPr id="41" name="Rectangle 40"/>
          <p:cNvSpPr/>
          <p:nvPr userDrawn="1"/>
        </p:nvSpPr>
        <p:spPr>
          <a:xfrm>
            <a:off x="0" y="6477000"/>
            <a:ext cx="9144000" cy="304800"/>
          </a:xfrm>
          <a:prstGeom prst="rect">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tx1"/>
                </a:solidFill>
                <a:latin typeface="Arial Narrow" panose="020B0606020202030204" pitchFamily="34" charset="0"/>
              </a:rPr>
              <a:t>COMP3530 - Systems Engineering for Software Engineers    |    Week 3</a:t>
            </a:r>
            <a:r>
              <a:rPr lang="en-AU" sz="1100" baseline="0" dirty="0">
                <a:solidFill>
                  <a:schemeClr val="tx1"/>
                </a:solidFill>
                <a:latin typeface="Arial Narrow" panose="020B0606020202030204" pitchFamily="34" charset="0"/>
              </a:rPr>
              <a:t>    |    </a:t>
            </a:r>
            <a:r>
              <a:rPr lang="en-AU" sz="1100" b="1" baseline="0" dirty="0">
                <a:solidFill>
                  <a:schemeClr val="tx1"/>
                </a:solidFill>
                <a:latin typeface="Arial Narrow" panose="020B0606020202030204" pitchFamily="34" charset="0"/>
              </a:rPr>
              <a:t>Design thinking and human-centred design by Steph Mellor </a:t>
            </a:r>
            <a:r>
              <a:rPr lang="en-AU" sz="1100" dirty="0">
                <a:solidFill>
                  <a:schemeClr val="tx1"/>
                </a:solidFill>
                <a:latin typeface="Arial Narrow" panose="020B0606020202030204" pitchFamily="34" charset="0"/>
              </a:rPr>
              <a:t> </a:t>
            </a:r>
          </a:p>
        </p:txBody>
      </p:sp>
      <p:grpSp>
        <p:nvGrpSpPr>
          <p:cNvPr id="42" name="Group 41"/>
          <p:cNvGrpSpPr/>
          <p:nvPr userDrawn="1"/>
        </p:nvGrpSpPr>
        <p:grpSpPr>
          <a:xfrm>
            <a:off x="7543800" y="366400"/>
            <a:ext cx="1342176" cy="304800"/>
            <a:chOff x="7357708" y="764708"/>
            <a:chExt cx="1575729" cy="357839"/>
          </a:xfrm>
        </p:grpSpPr>
        <p:grpSp>
          <p:nvGrpSpPr>
            <p:cNvPr id="43" name="Group 42"/>
            <p:cNvGrpSpPr/>
            <p:nvPr userDrawn="1"/>
          </p:nvGrpSpPr>
          <p:grpSpPr>
            <a:xfrm>
              <a:off x="7357708" y="764708"/>
              <a:ext cx="382644" cy="357839"/>
              <a:chOff x="457205" y="5084764"/>
              <a:chExt cx="1079501" cy="931863"/>
            </a:xfrm>
          </p:grpSpPr>
          <p:grpSp>
            <p:nvGrpSpPr>
              <p:cNvPr id="54" name="Group 53"/>
              <p:cNvGrpSpPr>
                <a:grpSpLocks/>
              </p:cNvGrpSpPr>
              <p:nvPr userDrawn="1"/>
            </p:nvGrpSpPr>
            <p:grpSpPr bwMode="auto">
              <a:xfrm>
                <a:off x="457205" y="5084764"/>
                <a:ext cx="1079501" cy="931863"/>
                <a:chOff x="4553416" y="623888"/>
                <a:chExt cx="835025" cy="720626"/>
              </a:xfrm>
            </p:grpSpPr>
            <p:sp>
              <p:nvSpPr>
                <p:cNvPr id="59" name="Freeform 58"/>
                <p:cNvSpPr>
                  <a:spLocks/>
                </p:cNvSpPr>
                <p:nvPr userDrawn="1"/>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p:cNvSpPr>
                <p:nvPr userDrawn="1"/>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userDrawn="1"/>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55" name="Group 54"/>
              <p:cNvGrpSpPr>
                <a:grpSpLocks/>
              </p:cNvGrpSpPr>
              <p:nvPr userDrawn="1"/>
            </p:nvGrpSpPr>
            <p:grpSpPr bwMode="auto">
              <a:xfrm>
                <a:off x="793748" y="5357811"/>
                <a:ext cx="406401" cy="484187"/>
                <a:chOff x="4815335" y="835041"/>
                <a:chExt cx="314363" cy="374431"/>
              </a:xfrm>
            </p:grpSpPr>
            <p:sp>
              <p:nvSpPr>
                <p:cNvPr id="56" name="Freeform 55"/>
                <p:cNvSpPr>
                  <a:spLocks/>
                </p:cNvSpPr>
                <p:nvPr userDrawn="1"/>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Freeform 56"/>
                <p:cNvSpPr>
                  <a:spLocks/>
                </p:cNvSpPr>
                <p:nvPr userDrawn="1"/>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userDrawn="1"/>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44" name="Freeform 43"/>
            <p:cNvSpPr>
              <a:spLocks/>
            </p:cNvSpPr>
            <p:nvPr userDrawn="1"/>
          </p:nvSpPr>
          <p:spPr bwMode="auto">
            <a:xfrm>
              <a:off x="7804514" y="833593"/>
              <a:ext cx="112526" cy="18483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45" name="Freeform 44"/>
            <p:cNvSpPr>
              <a:spLocks/>
            </p:cNvSpPr>
            <p:nvPr userDrawn="1"/>
          </p:nvSpPr>
          <p:spPr bwMode="auto">
            <a:xfrm>
              <a:off x="7924367" y="833593"/>
              <a:ext cx="118806" cy="18483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46" name="Rectangle 45"/>
            <p:cNvSpPr>
              <a:spLocks noChangeArrowheads="1"/>
            </p:cNvSpPr>
            <p:nvPr userDrawn="1"/>
          </p:nvSpPr>
          <p:spPr bwMode="auto">
            <a:xfrm>
              <a:off x="8059398" y="833593"/>
              <a:ext cx="47104" cy="184839"/>
            </a:xfrm>
            <a:prstGeom prst="rect">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47" name="Freeform 46"/>
            <p:cNvSpPr>
              <a:spLocks/>
            </p:cNvSpPr>
            <p:nvPr userDrawn="1"/>
          </p:nvSpPr>
          <p:spPr bwMode="auto">
            <a:xfrm>
              <a:off x="8123774" y="833593"/>
              <a:ext cx="120900" cy="18483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48" name="Freeform 47"/>
            <p:cNvSpPr>
              <a:spLocks/>
            </p:cNvSpPr>
            <p:nvPr userDrawn="1"/>
          </p:nvSpPr>
          <p:spPr bwMode="auto">
            <a:xfrm>
              <a:off x="8264562" y="833593"/>
              <a:ext cx="132414" cy="18483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49" name="Freeform 48"/>
            <p:cNvSpPr>
              <a:spLocks noEditPoints="1"/>
            </p:cNvSpPr>
            <p:nvPr userDrawn="1"/>
          </p:nvSpPr>
          <p:spPr bwMode="auto">
            <a:xfrm>
              <a:off x="8405350" y="833593"/>
              <a:ext cx="90544" cy="18483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0" name="Freeform 49"/>
            <p:cNvSpPr>
              <a:spLocks/>
            </p:cNvSpPr>
            <p:nvPr userDrawn="1"/>
          </p:nvSpPr>
          <p:spPr bwMode="auto">
            <a:xfrm>
              <a:off x="8515259" y="833593"/>
              <a:ext cx="81647" cy="18483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1" name="Freeform 50"/>
            <p:cNvSpPr>
              <a:spLocks noEditPoints="1"/>
            </p:cNvSpPr>
            <p:nvPr userDrawn="1"/>
          </p:nvSpPr>
          <p:spPr bwMode="auto">
            <a:xfrm>
              <a:off x="8602139" y="833593"/>
              <a:ext cx="116190" cy="18483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2" name="Freeform 51"/>
            <p:cNvSpPr>
              <a:spLocks/>
            </p:cNvSpPr>
            <p:nvPr userDrawn="1"/>
          </p:nvSpPr>
          <p:spPr bwMode="auto">
            <a:xfrm>
              <a:off x="8725656" y="830758"/>
              <a:ext cx="105198" cy="190509"/>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3" name="Freeform 52"/>
            <p:cNvSpPr>
              <a:spLocks/>
            </p:cNvSpPr>
            <p:nvPr userDrawn="1"/>
          </p:nvSpPr>
          <p:spPr bwMode="auto">
            <a:xfrm>
              <a:off x="8850220" y="833593"/>
              <a:ext cx="83217" cy="18483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Tree>
    <p:extLst>
      <p:ext uri="{BB962C8B-B14F-4D97-AF65-F5344CB8AC3E}">
        <p14:creationId xmlns:p14="http://schemas.microsoft.com/office/powerpoint/2010/main" val="30146896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rtl="0" eaLnBrk="1" fontAlgn="base" hangingPunct="1">
        <a:spcBef>
          <a:spcPct val="0"/>
        </a:spcBef>
        <a:spcAft>
          <a:spcPct val="0"/>
        </a:spcAft>
        <a:defRPr sz="1846" b="1" kern="1200">
          <a:solidFill>
            <a:schemeClr val="accent1"/>
          </a:solidFill>
          <a:latin typeface="Arial" pitchFamily="34" charset="0"/>
          <a:ea typeface="+mj-ea"/>
          <a:cs typeface="Arial" pitchFamily="34" charset="0"/>
        </a:defRPr>
      </a:lvl1pPr>
      <a:lvl2pPr algn="l" rtl="0" eaLnBrk="1" fontAlgn="base" hangingPunct="1">
        <a:spcBef>
          <a:spcPct val="0"/>
        </a:spcBef>
        <a:spcAft>
          <a:spcPct val="0"/>
        </a:spcAft>
        <a:defRPr sz="1846" b="1">
          <a:solidFill>
            <a:schemeClr val="accent1"/>
          </a:solidFill>
          <a:latin typeface="Arial" charset="0"/>
          <a:cs typeface="Arial" charset="0"/>
        </a:defRPr>
      </a:lvl2pPr>
      <a:lvl3pPr algn="l" rtl="0" eaLnBrk="1" fontAlgn="base" hangingPunct="1">
        <a:spcBef>
          <a:spcPct val="0"/>
        </a:spcBef>
        <a:spcAft>
          <a:spcPct val="0"/>
        </a:spcAft>
        <a:defRPr sz="1846" b="1">
          <a:solidFill>
            <a:schemeClr val="accent1"/>
          </a:solidFill>
          <a:latin typeface="Arial" charset="0"/>
          <a:cs typeface="Arial" charset="0"/>
        </a:defRPr>
      </a:lvl3pPr>
      <a:lvl4pPr algn="l" rtl="0" eaLnBrk="1" fontAlgn="base" hangingPunct="1">
        <a:spcBef>
          <a:spcPct val="0"/>
        </a:spcBef>
        <a:spcAft>
          <a:spcPct val="0"/>
        </a:spcAft>
        <a:defRPr sz="1846" b="1">
          <a:solidFill>
            <a:schemeClr val="accent1"/>
          </a:solidFill>
          <a:latin typeface="Arial" charset="0"/>
          <a:cs typeface="Arial" charset="0"/>
        </a:defRPr>
      </a:lvl4pPr>
      <a:lvl5pPr algn="l" rtl="0" eaLnBrk="1" fontAlgn="base" hangingPunct="1">
        <a:spcBef>
          <a:spcPct val="0"/>
        </a:spcBef>
        <a:spcAft>
          <a:spcPct val="0"/>
        </a:spcAft>
        <a:defRPr sz="1846" b="1">
          <a:solidFill>
            <a:schemeClr val="accent1"/>
          </a:solidFill>
          <a:latin typeface="Arial" charset="0"/>
          <a:cs typeface="Arial" charset="0"/>
        </a:defRPr>
      </a:lvl5pPr>
      <a:lvl6pPr marL="421965" algn="l" rtl="0" eaLnBrk="1" fontAlgn="base" hangingPunct="1">
        <a:spcBef>
          <a:spcPct val="0"/>
        </a:spcBef>
        <a:spcAft>
          <a:spcPct val="0"/>
        </a:spcAft>
        <a:defRPr sz="2215" b="1">
          <a:solidFill>
            <a:srgbClr val="BFBE00"/>
          </a:solidFill>
          <a:latin typeface="Arial" charset="0"/>
          <a:cs typeface="Arial" charset="0"/>
        </a:defRPr>
      </a:lvl6pPr>
      <a:lvl7pPr marL="843930" algn="l" rtl="0" eaLnBrk="1" fontAlgn="base" hangingPunct="1">
        <a:spcBef>
          <a:spcPct val="0"/>
        </a:spcBef>
        <a:spcAft>
          <a:spcPct val="0"/>
        </a:spcAft>
        <a:defRPr sz="2215" b="1">
          <a:solidFill>
            <a:srgbClr val="BFBE00"/>
          </a:solidFill>
          <a:latin typeface="Arial" charset="0"/>
          <a:cs typeface="Arial" charset="0"/>
        </a:defRPr>
      </a:lvl7pPr>
      <a:lvl8pPr marL="1265896" algn="l" rtl="0" eaLnBrk="1" fontAlgn="base" hangingPunct="1">
        <a:spcBef>
          <a:spcPct val="0"/>
        </a:spcBef>
        <a:spcAft>
          <a:spcPct val="0"/>
        </a:spcAft>
        <a:defRPr sz="2215" b="1">
          <a:solidFill>
            <a:srgbClr val="BFBE00"/>
          </a:solidFill>
          <a:latin typeface="Arial" charset="0"/>
          <a:cs typeface="Arial" charset="0"/>
        </a:defRPr>
      </a:lvl8pPr>
      <a:lvl9pPr marL="1687861" algn="l" rtl="0" eaLnBrk="1" fontAlgn="base" hangingPunct="1">
        <a:spcBef>
          <a:spcPct val="0"/>
        </a:spcBef>
        <a:spcAft>
          <a:spcPct val="0"/>
        </a:spcAft>
        <a:defRPr sz="2215" b="1">
          <a:solidFill>
            <a:srgbClr val="BFBE00"/>
          </a:solidFill>
          <a:latin typeface="Arial" charset="0"/>
          <a:cs typeface="Arial" charset="0"/>
        </a:defRPr>
      </a:lvl9pPr>
    </p:titleStyle>
    <p:bodyStyle>
      <a:lvl1pPr marL="316531" indent="-316531" algn="l" rtl="0" eaLnBrk="1" fontAlgn="base" hangingPunct="1">
        <a:spcBef>
          <a:spcPct val="20000"/>
        </a:spcBef>
        <a:spcAft>
          <a:spcPct val="0"/>
        </a:spcAft>
        <a:buFont typeface="Wingdings" pitchFamily="2" charset="2"/>
        <a:defRPr sz="923" kern="1200">
          <a:solidFill>
            <a:srgbClr val="282828"/>
          </a:solidFill>
          <a:latin typeface="Arial" pitchFamily="34" charset="0"/>
          <a:ea typeface="+mn-ea"/>
          <a:cs typeface="Arial" pitchFamily="34" charset="0"/>
        </a:defRPr>
      </a:lvl1pPr>
      <a:lvl2pPr marL="685817" indent="-263776" algn="l" rtl="0" eaLnBrk="1" fontAlgn="base" hangingPunct="1">
        <a:spcBef>
          <a:spcPct val="20000"/>
        </a:spcBef>
        <a:spcAft>
          <a:spcPct val="0"/>
        </a:spcAft>
        <a:buFont typeface="Arial" charset="0"/>
        <a:defRPr sz="923" kern="1200">
          <a:solidFill>
            <a:srgbClr val="282828"/>
          </a:solidFill>
          <a:latin typeface="Arial" pitchFamily="34" charset="0"/>
          <a:ea typeface="+mn-ea"/>
          <a:cs typeface="Arial" pitchFamily="34" charset="0"/>
        </a:defRPr>
      </a:lvl2pPr>
      <a:lvl3pPr marL="334116" indent="-159731" algn="l" defTabSz="246191" rtl="0" eaLnBrk="1" fontAlgn="base" hangingPunct="1">
        <a:spcBef>
          <a:spcPct val="20000"/>
        </a:spcBef>
        <a:spcAft>
          <a:spcPct val="0"/>
        </a:spcAft>
        <a:buFont typeface="Arial" charset="0"/>
        <a:buChar char="•"/>
        <a:defRPr sz="923" kern="1200">
          <a:solidFill>
            <a:srgbClr val="282828"/>
          </a:solidFill>
          <a:latin typeface="Arial" pitchFamily="34" charset="0"/>
          <a:ea typeface="+mn-ea"/>
          <a:cs typeface="Arial" pitchFamily="34" charset="0"/>
        </a:defRPr>
      </a:lvl3pPr>
      <a:lvl4pPr marL="580307" indent="-90856" algn="l" rtl="0" eaLnBrk="1" fontAlgn="base" hangingPunct="1">
        <a:spcBef>
          <a:spcPct val="20000"/>
        </a:spcBef>
        <a:spcAft>
          <a:spcPct val="0"/>
        </a:spcAft>
        <a:buFont typeface="Arial" charset="0"/>
        <a:buChar char="̵"/>
        <a:tabLst>
          <a:tab pos="1157683" algn="l"/>
        </a:tabLst>
        <a:defRPr sz="923" kern="1200">
          <a:solidFill>
            <a:srgbClr val="282828"/>
          </a:solidFill>
          <a:latin typeface="Arial" pitchFamily="34" charset="0"/>
          <a:ea typeface="+mn-ea"/>
          <a:cs typeface="Arial" pitchFamily="34" charset="0"/>
        </a:defRPr>
      </a:lvl4pPr>
      <a:lvl5pPr marL="914423" indent="-169989" algn="l" rtl="0" eaLnBrk="1" fontAlgn="base" hangingPunct="1">
        <a:spcBef>
          <a:spcPct val="20000"/>
        </a:spcBef>
        <a:spcAft>
          <a:spcPct val="0"/>
        </a:spcAft>
        <a:buFont typeface="Wingdings" pitchFamily="2" charset="2"/>
        <a:buChar char="§"/>
        <a:defRPr sz="923" kern="1200">
          <a:solidFill>
            <a:srgbClr val="282828"/>
          </a:solidFill>
          <a:latin typeface="Arial" pitchFamily="34" charset="0"/>
          <a:ea typeface="+mn-ea"/>
          <a:cs typeface="Arial" pitchFamily="34" charset="0"/>
        </a:defRPr>
      </a:lvl5pPr>
      <a:lvl6pPr marL="2320809" indent="-210983" algn="l" defTabSz="843930"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2774" indent="-210983" algn="l" defTabSz="843930"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4739" indent="-210983" algn="l" defTabSz="843930"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6704" indent="-210983" algn="l" defTabSz="843930"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3930" rtl="0" eaLnBrk="1" latinLnBrk="0" hangingPunct="1">
        <a:defRPr sz="1662" kern="1200">
          <a:solidFill>
            <a:schemeClr val="tx1"/>
          </a:solidFill>
          <a:latin typeface="+mn-lt"/>
          <a:ea typeface="+mn-ea"/>
          <a:cs typeface="+mn-cs"/>
        </a:defRPr>
      </a:lvl1pPr>
      <a:lvl2pPr marL="421965" algn="l" defTabSz="843930" rtl="0" eaLnBrk="1" latinLnBrk="0" hangingPunct="1">
        <a:defRPr sz="1662" kern="1200">
          <a:solidFill>
            <a:schemeClr val="tx1"/>
          </a:solidFill>
          <a:latin typeface="+mn-lt"/>
          <a:ea typeface="+mn-ea"/>
          <a:cs typeface="+mn-cs"/>
        </a:defRPr>
      </a:lvl2pPr>
      <a:lvl3pPr marL="843930" algn="l" defTabSz="843930" rtl="0" eaLnBrk="1" latinLnBrk="0" hangingPunct="1">
        <a:defRPr sz="1662" kern="1200">
          <a:solidFill>
            <a:schemeClr val="tx1"/>
          </a:solidFill>
          <a:latin typeface="+mn-lt"/>
          <a:ea typeface="+mn-ea"/>
          <a:cs typeface="+mn-cs"/>
        </a:defRPr>
      </a:lvl3pPr>
      <a:lvl4pPr marL="1265896" algn="l" defTabSz="843930" rtl="0" eaLnBrk="1" latinLnBrk="0" hangingPunct="1">
        <a:defRPr sz="1662" kern="1200">
          <a:solidFill>
            <a:schemeClr val="tx1"/>
          </a:solidFill>
          <a:latin typeface="+mn-lt"/>
          <a:ea typeface="+mn-ea"/>
          <a:cs typeface="+mn-cs"/>
        </a:defRPr>
      </a:lvl4pPr>
      <a:lvl5pPr marL="1687861" algn="l" defTabSz="843930" rtl="0" eaLnBrk="1" latinLnBrk="0" hangingPunct="1">
        <a:defRPr sz="1662" kern="1200">
          <a:solidFill>
            <a:schemeClr val="tx1"/>
          </a:solidFill>
          <a:latin typeface="+mn-lt"/>
          <a:ea typeface="+mn-ea"/>
          <a:cs typeface="+mn-cs"/>
        </a:defRPr>
      </a:lvl5pPr>
      <a:lvl6pPr marL="2109826" algn="l" defTabSz="843930" rtl="0" eaLnBrk="1" latinLnBrk="0" hangingPunct="1">
        <a:defRPr sz="1662" kern="1200">
          <a:solidFill>
            <a:schemeClr val="tx1"/>
          </a:solidFill>
          <a:latin typeface="+mn-lt"/>
          <a:ea typeface="+mn-ea"/>
          <a:cs typeface="+mn-cs"/>
        </a:defRPr>
      </a:lvl6pPr>
      <a:lvl7pPr marL="2531791" algn="l" defTabSz="843930" rtl="0" eaLnBrk="1" latinLnBrk="0" hangingPunct="1">
        <a:defRPr sz="1662" kern="1200">
          <a:solidFill>
            <a:schemeClr val="tx1"/>
          </a:solidFill>
          <a:latin typeface="+mn-lt"/>
          <a:ea typeface="+mn-ea"/>
          <a:cs typeface="+mn-cs"/>
        </a:defRPr>
      </a:lvl7pPr>
      <a:lvl8pPr marL="2953757" algn="l" defTabSz="843930" rtl="0" eaLnBrk="1" latinLnBrk="0" hangingPunct="1">
        <a:defRPr sz="1662" kern="1200">
          <a:solidFill>
            <a:schemeClr val="tx1"/>
          </a:solidFill>
          <a:latin typeface="+mn-lt"/>
          <a:ea typeface="+mn-ea"/>
          <a:cs typeface="+mn-cs"/>
        </a:defRPr>
      </a:lvl8pPr>
      <a:lvl9pPr marL="3375721" algn="l" defTabSz="843930"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0" y="2153930"/>
            <a:ext cx="8547084" cy="3600986"/>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3600" dirty="0">
              <a:latin typeface="Arial Narrow" panose="020B0606020202030204" pitchFamily="34" charset="0"/>
            </a:endParaRPr>
          </a:p>
          <a:p>
            <a:r>
              <a:rPr lang="en-AU" sz="6000" dirty="0">
                <a:latin typeface="Arial Narrow" panose="020B0606020202030204" pitchFamily="34" charset="0"/>
              </a:rPr>
              <a:t>  </a:t>
            </a:r>
            <a:r>
              <a:rPr lang="en-AU" sz="6000" b="1" dirty="0">
                <a:latin typeface="Arial Narrow" panose="020B0606020202030204" pitchFamily="34" charset="0"/>
              </a:rPr>
              <a:t>Design thinking </a:t>
            </a:r>
            <a:r>
              <a:rPr lang="en-AU" sz="6000" dirty="0">
                <a:latin typeface="Arial Narrow" panose="020B0606020202030204" pitchFamily="34" charset="0"/>
              </a:rPr>
              <a:t>and    </a:t>
            </a:r>
            <a:br>
              <a:rPr lang="en-AU" sz="6000" dirty="0">
                <a:latin typeface="Arial Narrow" panose="020B0606020202030204" pitchFamily="34" charset="0"/>
              </a:rPr>
            </a:br>
            <a:r>
              <a:rPr lang="en-AU" sz="6000" dirty="0">
                <a:latin typeface="Arial Narrow" panose="020B0606020202030204" pitchFamily="34" charset="0"/>
              </a:rPr>
              <a:t>  human-centred co-design</a:t>
            </a:r>
          </a:p>
          <a:p>
            <a:endParaRPr lang="en-AU" sz="2400" dirty="0">
              <a:latin typeface="Arial Narrow" panose="020B0606020202030204" pitchFamily="34" charset="0"/>
            </a:endParaRPr>
          </a:p>
          <a:p>
            <a:pPr marL="441325"/>
            <a:r>
              <a:rPr lang="en-AU" sz="2400" dirty="0">
                <a:latin typeface="Arial Narrow" panose="020B0606020202030204" pitchFamily="34" charset="0"/>
              </a:rPr>
              <a:t>Designing solutions that work for humans, by talking to… </a:t>
            </a:r>
            <a:r>
              <a:rPr lang="en-AU" sz="2400" b="1" dirty="0">
                <a:latin typeface="Arial Narrow" panose="020B0606020202030204" pitchFamily="34" charset="0"/>
              </a:rPr>
              <a:t>humans</a:t>
            </a:r>
            <a:r>
              <a:rPr lang="en-AU" sz="2400" dirty="0">
                <a:latin typeface="Arial Narrow" panose="020B0606020202030204" pitchFamily="34" charset="0"/>
              </a:rPr>
              <a:t>?</a:t>
            </a:r>
          </a:p>
          <a:p>
            <a:pPr marL="441325"/>
            <a:endParaRPr lang="en-AU" sz="2400" dirty="0">
              <a:latin typeface="Arial Narrow" panose="020B0606020202030204" pitchFamily="34" charset="0"/>
            </a:endParaRPr>
          </a:p>
        </p:txBody>
      </p:sp>
      <p:grpSp>
        <p:nvGrpSpPr>
          <p:cNvPr id="2" name="Group 1"/>
          <p:cNvGrpSpPr/>
          <p:nvPr/>
        </p:nvGrpSpPr>
        <p:grpSpPr>
          <a:xfrm>
            <a:off x="5181600" y="381000"/>
            <a:ext cx="3265107" cy="741486"/>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3" name="Rectangle 2"/>
          <p:cNvSpPr/>
          <p:nvPr/>
        </p:nvSpPr>
        <p:spPr>
          <a:xfrm>
            <a:off x="6970146" y="1790473"/>
            <a:ext cx="1648208" cy="369332"/>
          </a:xfrm>
          <a:prstGeom prst="rect">
            <a:avLst/>
          </a:prstGeom>
        </p:spPr>
        <p:txBody>
          <a:bodyPr wrap="none">
            <a:spAutoFit/>
          </a:bodyPr>
          <a:lstStyle/>
          <a:p>
            <a:pPr lvl="0" algn="ctr"/>
            <a:r>
              <a:rPr lang="en-AU" b="1" dirty="0">
                <a:solidFill>
                  <a:srgbClr val="AFDDE3"/>
                </a:solidFill>
                <a:latin typeface="Arial Narrow" panose="020B0606020202030204" pitchFamily="34" charset="0"/>
              </a:rPr>
              <a:t>STEPH </a:t>
            </a:r>
            <a:r>
              <a:rPr lang="en-AU" dirty="0">
                <a:solidFill>
                  <a:srgbClr val="AFDDE3"/>
                </a:solidFill>
                <a:latin typeface="Arial Narrow" panose="020B0606020202030204" pitchFamily="34" charset="0"/>
              </a:rPr>
              <a:t>MELLOR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0" y="3567113"/>
            <a:ext cx="4724400" cy="1938992"/>
          </a:xfrm>
          <a:prstGeom prst="rect">
            <a:avLst/>
          </a:prstGeom>
          <a:solidFill>
            <a:schemeClr val="accent6">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3600" dirty="0">
              <a:solidFill>
                <a:schemeClr val="accent6"/>
              </a:solidFill>
              <a:latin typeface="Arial Narrow" panose="020B0606020202030204" pitchFamily="34" charset="0"/>
            </a:endParaRPr>
          </a:p>
          <a:p>
            <a:pPr marL="355600"/>
            <a:r>
              <a:rPr lang="en-AU" sz="6000" b="1" dirty="0">
                <a:solidFill>
                  <a:schemeClr val="accent6"/>
                </a:solidFill>
                <a:latin typeface="Arial Narrow" panose="020B0606020202030204" pitchFamily="34" charset="0"/>
              </a:rPr>
              <a:t>OBJECTION!</a:t>
            </a:r>
          </a:p>
          <a:p>
            <a:endParaRPr lang="en-AU" sz="2400" dirty="0">
              <a:solidFill>
                <a:schemeClr val="accent6"/>
              </a:solidFill>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pic>
        <p:nvPicPr>
          <p:cNvPr id="1026" name="Picture 2" descr="https://cdn2.vox-cdn.com/thumbor/C6wMgPhCf8HXxFtBLKGLteSrIyc=/0x19:500x300/1280x720/cdn0.vox-cdn.com/uploads/chorus_image/image/1955233/2042609-phoenix_wright.0.jpg"/>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22419" y="-40548"/>
            <a:ext cx="6413619" cy="360766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5040140" y="3845704"/>
            <a:ext cx="3806635" cy="1384995"/>
          </a:xfrm>
          <a:prstGeom prst="rect">
            <a:avLst/>
          </a:prstGeom>
        </p:spPr>
        <p:txBody>
          <a:bodyPr wrap="square">
            <a:spAutoFit/>
          </a:bodyPr>
          <a:lstStyle/>
          <a:p>
            <a:pPr lvl="0"/>
            <a:r>
              <a:rPr lang="en-AU" sz="2800" dirty="0">
                <a:solidFill>
                  <a:srgbClr val="AFDDE3"/>
                </a:solidFill>
                <a:latin typeface="Arial Narrow" panose="020B0606020202030204" pitchFamily="34" charset="0"/>
              </a:rPr>
              <a:t>(or, common challenges in taking a design thinking approach)</a:t>
            </a:r>
          </a:p>
        </p:txBody>
      </p:sp>
    </p:spTree>
    <p:extLst>
      <p:ext uri="{BB962C8B-B14F-4D97-AF65-F5344CB8AC3E}">
        <p14:creationId xmlns:p14="http://schemas.microsoft.com/office/powerpoint/2010/main" val="294973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0" y="2153930"/>
            <a:ext cx="8128351" cy="286232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3600" dirty="0">
              <a:latin typeface="Arial Narrow" panose="020B0606020202030204" pitchFamily="34" charset="0"/>
            </a:endParaRPr>
          </a:p>
          <a:p>
            <a:pPr marL="355600"/>
            <a:r>
              <a:rPr lang="en-AU" sz="6000" dirty="0">
                <a:latin typeface="Arial Narrow" panose="020B0606020202030204" pitchFamily="34" charset="0"/>
              </a:rPr>
              <a:t>But we can’t, like, actually *</a:t>
            </a:r>
            <a:r>
              <a:rPr lang="en-AU" sz="6000" b="1" dirty="0">
                <a:latin typeface="Arial Narrow" panose="020B0606020202030204" pitchFamily="34" charset="0"/>
              </a:rPr>
              <a:t>talk*</a:t>
            </a:r>
            <a:r>
              <a:rPr lang="en-AU" sz="6000" dirty="0">
                <a:latin typeface="Arial Narrow" panose="020B0606020202030204" pitchFamily="34" charset="0"/>
              </a:rPr>
              <a:t> to </a:t>
            </a:r>
            <a:r>
              <a:rPr lang="en-AU" sz="6000" i="1" dirty="0">
                <a:latin typeface="Arial Narrow" panose="020B0606020202030204" pitchFamily="34" charset="0"/>
              </a:rPr>
              <a:t>people</a:t>
            </a:r>
            <a:r>
              <a:rPr lang="en-AU" sz="6000" dirty="0">
                <a:latin typeface="Arial Narrow" panose="020B0606020202030204" pitchFamily="34" charset="0"/>
              </a:rPr>
              <a:t>…</a:t>
            </a:r>
          </a:p>
          <a:p>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pic>
        <p:nvPicPr>
          <p:cNvPr id="3076" name="Picture 4" descr="http://media.hollywood.com/images/638x425/17655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7138"/>
            <a:ext cx="6076950" cy="404812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t="3" r="11656" b="2644"/>
          <a:stretch/>
        </p:blipFill>
        <p:spPr>
          <a:xfrm>
            <a:off x="0" y="1227139"/>
            <a:ext cx="6076950" cy="4411662"/>
          </a:xfrm>
          <a:prstGeom prst="rect">
            <a:avLst/>
          </a:prstGeom>
        </p:spPr>
      </p:pic>
    </p:spTree>
    <p:extLst>
      <p:ext uri="{BB962C8B-B14F-4D97-AF65-F5344CB8AC3E}">
        <p14:creationId xmlns:p14="http://schemas.microsoft.com/office/powerpoint/2010/main" val="386790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76"/>
                                        </p:tgtEl>
                                      </p:cBhvr>
                                    </p:animEffect>
                                    <p:set>
                                      <p:cBhvr>
                                        <p:cTn id="15" dur="1" fill="hold">
                                          <p:stCondLst>
                                            <p:cond delay="499"/>
                                          </p:stCondLst>
                                        </p:cTn>
                                        <p:tgtEl>
                                          <p:spTgt spid="307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grpSp>
        <p:nvGrpSpPr>
          <p:cNvPr id="27" name="Group 26"/>
          <p:cNvGrpSpPr/>
          <p:nvPr/>
        </p:nvGrpSpPr>
        <p:grpSpPr>
          <a:xfrm>
            <a:off x="2065436" y="1112327"/>
            <a:ext cx="5013128" cy="4633345"/>
            <a:chOff x="2378243" y="2016067"/>
            <a:chExt cx="4752528" cy="4392488"/>
          </a:xfrm>
        </p:grpSpPr>
        <p:sp>
          <p:nvSpPr>
            <p:cNvPr id="29" name="Oval 28"/>
            <p:cNvSpPr/>
            <p:nvPr/>
          </p:nvSpPr>
          <p:spPr>
            <a:xfrm>
              <a:off x="4424059" y="2104967"/>
              <a:ext cx="2628000" cy="2628000"/>
            </a:xfrm>
            <a:prstGeom prst="ellipse">
              <a:avLst/>
            </a:prstGeom>
            <a:solidFill>
              <a:srgbClr val="E7E6E6">
                <a:alpha val="50196"/>
              </a:srgbClr>
            </a:solidFill>
            <a:ln w="6350" cap="flat" cmpd="sng" algn="ctr">
              <a:no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2" name="Oval 31"/>
            <p:cNvSpPr/>
            <p:nvPr/>
          </p:nvSpPr>
          <p:spPr>
            <a:xfrm>
              <a:off x="2481099" y="2117667"/>
              <a:ext cx="2628000" cy="2628000"/>
            </a:xfrm>
            <a:prstGeom prst="ellipse">
              <a:avLst/>
            </a:prstGeom>
            <a:solidFill>
              <a:srgbClr val="E7E6E6">
                <a:alpha val="50196"/>
              </a:srgbClr>
            </a:solidFill>
            <a:ln w="6350" cap="flat" cmpd="sng" algn="ctr">
              <a:no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3" name="Oval 32"/>
            <p:cNvSpPr/>
            <p:nvPr/>
          </p:nvSpPr>
          <p:spPr>
            <a:xfrm>
              <a:off x="3449624" y="3693404"/>
              <a:ext cx="2628000" cy="2628000"/>
            </a:xfrm>
            <a:prstGeom prst="ellipse">
              <a:avLst/>
            </a:prstGeom>
            <a:solidFill>
              <a:srgbClr val="E7E6E6">
                <a:alpha val="50196"/>
              </a:srgbClr>
            </a:solidFill>
            <a:ln w="6350" cap="flat" cmpd="sng" algn="ctr">
              <a:no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4" name="Oval 33"/>
            <p:cNvSpPr/>
            <p:nvPr/>
          </p:nvSpPr>
          <p:spPr>
            <a:xfrm>
              <a:off x="2378243" y="2016067"/>
              <a:ext cx="2808312" cy="2808312"/>
            </a:xfrm>
            <a:prstGeom prst="ellipse">
              <a:avLst/>
            </a:prstGeom>
            <a:noFill/>
            <a:ln w="47625" cap="flat" cmpd="sng" algn="ctr">
              <a:solidFill>
                <a:schemeClr val="bg2"/>
              </a:solid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5" name="Oval 34"/>
            <p:cNvSpPr/>
            <p:nvPr/>
          </p:nvSpPr>
          <p:spPr>
            <a:xfrm>
              <a:off x="4322459" y="2016067"/>
              <a:ext cx="2808312" cy="2808312"/>
            </a:xfrm>
            <a:prstGeom prst="ellipse">
              <a:avLst/>
            </a:prstGeom>
            <a:noFill/>
            <a:ln w="47625" cap="flat" cmpd="sng" algn="ctr">
              <a:solidFill>
                <a:schemeClr val="bg2"/>
              </a:solid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6" name="Oval 35"/>
            <p:cNvSpPr/>
            <p:nvPr/>
          </p:nvSpPr>
          <p:spPr>
            <a:xfrm>
              <a:off x="3350351" y="3600243"/>
              <a:ext cx="2808312" cy="2808312"/>
            </a:xfrm>
            <a:prstGeom prst="ellipse">
              <a:avLst/>
            </a:prstGeom>
            <a:noFill/>
            <a:ln w="47625" cap="flat" cmpd="sng" algn="ctr">
              <a:solidFill>
                <a:schemeClr val="bg2"/>
              </a:solidFill>
              <a:prstDash val="solid"/>
            </a:ln>
            <a:effectLst/>
          </p:spPr>
          <p:txBody>
            <a:bodyPr lIns="18000" tIns="18000" rIns="18000" b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800" b="0" i="0" u="none" strike="noStrike" kern="0" cap="none" spc="0" normalizeH="0" baseline="0" noProof="0" dirty="0" err="1">
                <a:ln>
                  <a:noFill/>
                </a:ln>
                <a:solidFill>
                  <a:prstClr val="black"/>
                </a:solidFill>
                <a:effectLst/>
                <a:uLnTx/>
                <a:uFillTx/>
                <a:latin typeface="Arial Narrow" panose="020B0606020202030204" pitchFamily="34" charset="0"/>
                <a:cs typeface="Arial" pitchFamily="34" charset="0"/>
              </a:endParaRPr>
            </a:p>
          </p:txBody>
        </p:sp>
        <p:sp>
          <p:nvSpPr>
            <p:cNvPr id="37" name="TextBox 36"/>
            <p:cNvSpPr txBox="1"/>
            <p:nvPr/>
          </p:nvSpPr>
          <p:spPr>
            <a:xfrm>
              <a:off x="2745259" y="2928885"/>
              <a:ext cx="1526056" cy="554376"/>
            </a:xfrm>
            <a:prstGeom prst="rect">
              <a:avLst/>
            </a:prstGeom>
            <a:noFill/>
          </p:spPr>
          <p:txBody>
            <a:bodyPr wrap="none" rtlCol="0">
              <a:spAutoFit/>
            </a:bodyPr>
            <a:lstStyle/>
            <a:p>
              <a:r>
                <a:rPr lang="en-AU" sz="3200" kern="0" dirty="0">
                  <a:solidFill>
                    <a:schemeClr val="bg1"/>
                  </a:solidFill>
                  <a:latin typeface="Arial Narrow" panose="020B0606020202030204" pitchFamily="34" charset="0"/>
                  <a:cs typeface="Arial" pitchFamily="34" charset="0"/>
                </a:rPr>
                <a:t>Desirable</a:t>
              </a:r>
            </a:p>
          </p:txBody>
        </p:sp>
        <p:sp>
          <p:nvSpPr>
            <p:cNvPr id="38" name="TextBox 37"/>
            <p:cNvSpPr txBox="1"/>
            <p:nvPr/>
          </p:nvSpPr>
          <p:spPr>
            <a:xfrm>
              <a:off x="5687534" y="3045866"/>
              <a:ext cx="1064076" cy="554376"/>
            </a:xfrm>
            <a:prstGeom prst="rect">
              <a:avLst/>
            </a:prstGeom>
            <a:noFill/>
          </p:spPr>
          <p:txBody>
            <a:bodyPr wrap="none" rtlCol="0">
              <a:spAutoFit/>
            </a:bodyPr>
            <a:lstStyle/>
            <a:p>
              <a:r>
                <a:rPr lang="en-AU" sz="3200" kern="0" dirty="0">
                  <a:solidFill>
                    <a:schemeClr val="bg1"/>
                  </a:solidFill>
                  <a:latin typeface="Arial Narrow" panose="020B0606020202030204" pitchFamily="34" charset="0"/>
                  <a:cs typeface="Arial" pitchFamily="34" charset="0"/>
                </a:rPr>
                <a:t>Viable</a:t>
              </a:r>
            </a:p>
          </p:txBody>
        </p:sp>
        <p:sp>
          <p:nvSpPr>
            <p:cNvPr id="39" name="TextBox 38"/>
            <p:cNvSpPr txBox="1"/>
            <p:nvPr/>
          </p:nvSpPr>
          <p:spPr>
            <a:xfrm>
              <a:off x="4133356" y="5286874"/>
              <a:ext cx="1383207" cy="554376"/>
            </a:xfrm>
            <a:prstGeom prst="rect">
              <a:avLst/>
            </a:prstGeom>
            <a:noFill/>
          </p:spPr>
          <p:txBody>
            <a:bodyPr wrap="none" rtlCol="0">
              <a:spAutoFit/>
            </a:bodyPr>
            <a:lstStyle/>
            <a:p>
              <a:r>
                <a:rPr lang="en-AU" sz="3200" kern="0" dirty="0">
                  <a:solidFill>
                    <a:schemeClr val="bg1"/>
                  </a:solidFill>
                  <a:latin typeface="Arial Narrow" panose="020B0606020202030204" pitchFamily="34" charset="0"/>
                  <a:cs typeface="Arial" pitchFamily="34" charset="0"/>
                </a:rPr>
                <a:t>Possible</a:t>
              </a:r>
            </a:p>
          </p:txBody>
        </p:sp>
      </p:grpSp>
      <p:grpSp>
        <p:nvGrpSpPr>
          <p:cNvPr id="4" name="Group 3"/>
          <p:cNvGrpSpPr/>
          <p:nvPr/>
        </p:nvGrpSpPr>
        <p:grpSpPr>
          <a:xfrm>
            <a:off x="302304" y="3152603"/>
            <a:ext cx="4323398" cy="2219618"/>
            <a:chOff x="302304" y="3152603"/>
            <a:chExt cx="4323398" cy="2219618"/>
          </a:xfrm>
        </p:grpSpPr>
        <p:sp>
          <p:nvSpPr>
            <p:cNvPr id="40" name="TextBox 39"/>
            <p:cNvSpPr txBox="1"/>
            <p:nvPr/>
          </p:nvSpPr>
          <p:spPr>
            <a:xfrm>
              <a:off x="302304" y="3802561"/>
              <a:ext cx="2253059" cy="1569660"/>
            </a:xfrm>
            <a:prstGeom prst="rect">
              <a:avLst/>
            </a:prstGeom>
            <a:noFill/>
          </p:spPr>
          <p:txBody>
            <a:bodyPr wrap="square" rtlCol="0">
              <a:spAutoFit/>
            </a:bodyPr>
            <a:lstStyle/>
            <a:p>
              <a:pPr algn="ctr"/>
              <a:r>
                <a:rPr lang="en-AU" sz="3200" kern="0" dirty="0">
                  <a:solidFill>
                    <a:schemeClr val="bg2"/>
                  </a:solidFill>
                  <a:latin typeface="Arial Narrow" panose="020B0606020202030204" pitchFamily="34" charset="0"/>
                  <a:cs typeface="Arial" pitchFamily="34" charset="0"/>
                </a:rPr>
                <a:t>Here be powerful</a:t>
              </a:r>
            </a:p>
            <a:p>
              <a:pPr algn="ctr"/>
              <a:r>
                <a:rPr lang="en-AU" sz="3200" kern="0" dirty="0">
                  <a:solidFill>
                    <a:schemeClr val="bg2"/>
                  </a:solidFill>
                  <a:latin typeface="Arial Narrow" panose="020B0606020202030204" pitchFamily="34" charset="0"/>
                  <a:cs typeface="Arial" pitchFamily="34" charset="0"/>
                </a:rPr>
                <a:t>ideas</a:t>
              </a:r>
            </a:p>
          </p:txBody>
        </p:sp>
        <p:cxnSp>
          <p:nvCxnSpPr>
            <p:cNvPr id="41" name="Straight Connector 40"/>
            <p:cNvCxnSpPr/>
            <p:nvPr/>
          </p:nvCxnSpPr>
          <p:spPr>
            <a:xfrm flipV="1">
              <a:off x="2208267" y="3152603"/>
              <a:ext cx="2417435" cy="942158"/>
            </a:xfrm>
            <a:prstGeom prst="line">
              <a:avLst/>
            </a:prstGeom>
            <a:noFill/>
            <a:ln w="57150" cap="flat" cmpd="sng" algn="ctr">
              <a:solidFill>
                <a:schemeClr val="accent4"/>
              </a:solidFill>
              <a:prstDash val="sysDot"/>
            </a:ln>
            <a:effectLst/>
          </p:spPr>
        </p:cxnSp>
      </p:grpSp>
    </p:spTree>
    <p:extLst>
      <p:ext uri="{BB962C8B-B14F-4D97-AF65-F5344CB8AC3E}">
        <p14:creationId xmlns:p14="http://schemas.microsoft.com/office/powerpoint/2010/main" val="7107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pic>
        <p:nvPicPr>
          <p:cNvPr id="27" name="Picture 2" descr="https://pbs.twimg.com/media/CB79QBNWAAASo6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5475"/>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14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6" name="Group 5"/>
          <p:cNvGrpSpPr/>
          <p:nvPr/>
        </p:nvGrpSpPr>
        <p:grpSpPr>
          <a:xfrm>
            <a:off x="1752600" y="4953000"/>
            <a:ext cx="5368707" cy="1219200"/>
            <a:chOff x="228600" y="5868000"/>
            <a:chExt cx="3352800" cy="761400"/>
          </a:xfrm>
        </p:grpSpPr>
        <p:grpSp>
          <p:nvGrpSpPr>
            <p:cNvPr id="54" name="Group 53"/>
            <p:cNvGrpSpPr/>
            <p:nvPr/>
          </p:nvGrpSpPr>
          <p:grpSpPr>
            <a:xfrm>
              <a:off x="228600" y="5868000"/>
              <a:ext cx="814181" cy="761400"/>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179304" y="6014572"/>
              <a:ext cx="239430" cy="393295"/>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434324" y="6014572"/>
              <a:ext cx="252793" cy="393295"/>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1721640" y="6014572"/>
              <a:ext cx="100226" cy="393295"/>
            </a:xfrm>
            <a:prstGeom prst="rect">
              <a:avLst/>
            </a:pr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1858618" y="6014572"/>
              <a:ext cx="257248" cy="393295"/>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158184" y="6014572"/>
              <a:ext cx="281747" cy="393295"/>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457749" y="6014572"/>
              <a:ext cx="192657" cy="393295"/>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691611" y="6014572"/>
              <a:ext cx="173727" cy="393295"/>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2876472" y="6014572"/>
              <a:ext cx="247226" cy="393295"/>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139289" y="6008540"/>
              <a:ext cx="223837" cy="405360"/>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404333" y="6014572"/>
              <a:ext cx="177067" cy="393295"/>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AFDDE3">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6" name="Rectangle 25"/>
          <p:cNvSpPr/>
          <p:nvPr/>
        </p:nvSpPr>
        <p:spPr>
          <a:xfrm>
            <a:off x="738656" y="1300690"/>
            <a:ext cx="7570212" cy="2554545"/>
          </a:xfrm>
          <a:prstGeom prst="rect">
            <a:avLst/>
          </a:prstGeom>
        </p:spPr>
        <p:txBody>
          <a:bodyPr wrap="square">
            <a:spAutoFit/>
          </a:bodyPr>
          <a:lstStyle/>
          <a:p>
            <a:pPr lvl="0" algn="ctr"/>
            <a:r>
              <a:rPr lang="en-AU" sz="4000" kern="0" dirty="0">
                <a:solidFill>
                  <a:srgbClr val="AFDDE3"/>
                </a:solidFill>
                <a:latin typeface="Arial Narrow" panose="020B0606020202030204" pitchFamily="34" charset="0"/>
                <a:cs typeface="Arial" pitchFamily="34" charset="0"/>
              </a:rPr>
              <a:t>me: steph@thinkplace.com.au</a:t>
            </a:r>
          </a:p>
          <a:p>
            <a:pPr lvl="0" algn="ctr"/>
            <a:r>
              <a:rPr lang="en-AU" sz="4000" kern="0" dirty="0">
                <a:solidFill>
                  <a:srgbClr val="AFDDE3"/>
                </a:solidFill>
                <a:latin typeface="Arial Narrow" panose="020B0606020202030204" pitchFamily="34" charset="0"/>
                <a:cs typeface="Arial" pitchFamily="34" charset="0"/>
              </a:rPr>
              <a:t>us: people@thinkplace.com.au</a:t>
            </a:r>
          </a:p>
          <a:p>
            <a:pPr lvl="0" algn="ctr"/>
            <a:endParaRPr lang="en-AU" sz="4000" kern="0" dirty="0">
              <a:solidFill>
                <a:srgbClr val="AFDDE3"/>
              </a:solidFill>
              <a:latin typeface="Arial Narrow" panose="020B0606020202030204" pitchFamily="34" charset="0"/>
              <a:cs typeface="Arial" pitchFamily="34" charset="0"/>
            </a:endParaRPr>
          </a:p>
          <a:p>
            <a:pPr lvl="0" algn="ctr"/>
            <a:r>
              <a:rPr lang="en-AU" sz="4000" kern="0" dirty="0">
                <a:solidFill>
                  <a:srgbClr val="AFDDE3"/>
                </a:solidFill>
                <a:latin typeface="Arial Narrow" panose="020B0606020202030204" pitchFamily="34" charset="0"/>
                <a:cs typeface="Arial" pitchFamily="34" charset="0"/>
              </a:rPr>
              <a:t>#</a:t>
            </a:r>
            <a:r>
              <a:rPr lang="en-AU" sz="4000" kern="0" dirty="0" err="1">
                <a:solidFill>
                  <a:srgbClr val="AFDDE3"/>
                </a:solidFill>
                <a:latin typeface="Arial Narrow" panose="020B0606020202030204" pitchFamily="34" charset="0"/>
                <a:cs typeface="Arial" pitchFamily="34" charset="0"/>
              </a:rPr>
              <a:t>protip</a:t>
            </a:r>
            <a:r>
              <a:rPr lang="en-AU" sz="4000" kern="0" dirty="0">
                <a:solidFill>
                  <a:srgbClr val="AFDDE3"/>
                </a:solidFill>
                <a:latin typeface="Arial Narrow" panose="020B0606020202030204" pitchFamily="34" charset="0"/>
                <a:cs typeface="Arial" pitchFamily="34" charset="0"/>
              </a:rPr>
              <a:t>: I’m more open to bribery.</a:t>
            </a:r>
          </a:p>
        </p:txBody>
      </p:sp>
    </p:spTree>
    <p:extLst>
      <p:ext uri="{BB962C8B-B14F-4D97-AF65-F5344CB8AC3E}">
        <p14:creationId xmlns:p14="http://schemas.microsoft.com/office/powerpoint/2010/main" val="32768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738658" y="2524505"/>
            <a:ext cx="7570211" cy="181588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r>
              <a:rPr lang="en-AU" sz="6000" dirty="0">
                <a:latin typeface="Arial Narrow" panose="020B0606020202030204" pitchFamily="34" charset="0"/>
              </a:rPr>
              <a:t>  What is design thinking?</a:t>
            </a:r>
          </a:p>
          <a:p>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
        <p:nvSpPr>
          <p:cNvPr id="32" name="TextBox 31"/>
          <p:cNvSpPr txBox="1"/>
          <p:nvPr/>
        </p:nvSpPr>
        <p:spPr>
          <a:xfrm>
            <a:off x="698635" y="752480"/>
            <a:ext cx="7610234" cy="523220"/>
          </a:xfrm>
          <a:prstGeom prst="rect">
            <a:avLst/>
          </a:prstGeom>
          <a:noFill/>
        </p:spPr>
        <p:txBody>
          <a:bodyPr wrap="square" rtlCol="0">
            <a:spAutoFit/>
          </a:bodyPr>
          <a:lstStyle/>
          <a:p>
            <a:r>
              <a:rPr lang="en-AU" sz="2800" b="1" kern="0" dirty="0">
                <a:solidFill>
                  <a:srgbClr val="AFDDE3"/>
                </a:solidFill>
                <a:latin typeface="Arial Narrow" panose="020B0606020202030204" pitchFamily="34" charset="0"/>
                <a:cs typeface="Arial" pitchFamily="34" charset="0"/>
              </a:rPr>
              <a:t>Design thinking </a:t>
            </a:r>
            <a:r>
              <a:rPr lang="en-AU" sz="2800" kern="0" dirty="0">
                <a:solidFill>
                  <a:srgbClr val="AFDDE3"/>
                </a:solidFill>
                <a:latin typeface="Arial Narrow" panose="020B0606020202030204" pitchFamily="34" charset="0"/>
                <a:cs typeface="Arial" pitchFamily="34" charset="0"/>
              </a:rPr>
              <a:t>is a way of looking at the world.</a:t>
            </a:r>
          </a:p>
        </p:txBody>
      </p:sp>
      <p:sp>
        <p:nvSpPr>
          <p:cNvPr id="5" name="Rectangle 4"/>
          <p:cNvSpPr/>
          <p:nvPr/>
        </p:nvSpPr>
        <p:spPr>
          <a:xfrm>
            <a:off x="738657" y="1071827"/>
            <a:ext cx="7570211" cy="1384995"/>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It’s </a:t>
            </a:r>
            <a:r>
              <a:rPr lang="en-AU" sz="2800" b="1" kern="0" dirty="0">
                <a:solidFill>
                  <a:srgbClr val="AFDDE3"/>
                </a:solidFill>
                <a:latin typeface="Arial Narrow" panose="020B0606020202030204" pitchFamily="34" charset="0"/>
                <a:cs typeface="Arial" pitchFamily="34" charset="0"/>
              </a:rPr>
              <a:t>manifested through methods </a:t>
            </a:r>
            <a:r>
              <a:rPr lang="en-AU" sz="2800" kern="0" dirty="0">
                <a:solidFill>
                  <a:srgbClr val="AFDDE3"/>
                </a:solidFill>
                <a:latin typeface="Arial Narrow" panose="020B0606020202030204" pitchFamily="34" charset="0"/>
                <a:cs typeface="Arial" pitchFamily="34" charset="0"/>
              </a:rPr>
              <a:t>– processes, techniques, rules of thumb - that you use to “do” it.</a:t>
            </a:r>
          </a:p>
        </p:txBody>
      </p:sp>
      <p:sp>
        <p:nvSpPr>
          <p:cNvPr id="6" name="Rectangle 5"/>
          <p:cNvSpPr/>
          <p:nvPr/>
        </p:nvSpPr>
        <p:spPr>
          <a:xfrm>
            <a:off x="738656" y="2335826"/>
            <a:ext cx="7570212" cy="1384995"/>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It </a:t>
            </a:r>
            <a:r>
              <a:rPr lang="en-AU" sz="2800" b="1" kern="0" dirty="0">
                <a:solidFill>
                  <a:srgbClr val="AFDDE3"/>
                </a:solidFill>
                <a:latin typeface="Arial Narrow" panose="020B0606020202030204" pitchFamily="34" charset="0"/>
                <a:cs typeface="Arial" pitchFamily="34" charset="0"/>
              </a:rPr>
              <a:t>tolerates ambiguity </a:t>
            </a:r>
            <a:r>
              <a:rPr lang="en-AU" sz="2800" kern="0" dirty="0">
                <a:solidFill>
                  <a:srgbClr val="AFDDE3"/>
                </a:solidFill>
                <a:latin typeface="Arial Narrow" panose="020B0606020202030204" pitchFamily="34" charset="0"/>
                <a:cs typeface="Arial" pitchFamily="34" charset="0"/>
              </a:rPr>
              <a:t>and doesn’t try to reach clarity or agreement too quickly.</a:t>
            </a:r>
          </a:p>
        </p:txBody>
      </p:sp>
      <p:sp>
        <p:nvSpPr>
          <p:cNvPr id="7" name="Rectangle 6"/>
          <p:cNvSpPr/>
          <p:nvPr/>
        </p:nvSpPr>
        <p:spPr>
          <a:xfrm>
            <a:off x="738655" y="4818824"/>
            <a:ext cx="7570213" cy="954107"/>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It </a:t>
            </a:r>
            <a:r>
              <a:rPr lang="en-AU" sz="2800" b="1" kern="0" dirty="0">
                <a:solidFill>
                  <a:srgbClr val="AFDDE3"/>
                </a:solidFill>
                <a:latin typeface="Arial Narrow" panose="020B0606020202030204" pitchFamily="34" charset="0"/>
                <a:cs typeface="Arial" pitchFamily="34" charset="0"/>
              </a:rPr>
              <a:t>prototypes</a:t>
            </a:r>
            <a:r>
              <a:rPr lang="en-AU" sz="2800" kern="0" dirty="0">
                <a:solidFill>
                  <a:srgbClr val="AFDDE3"/>
                </a:solidFill>
                <a:latin typeface="Arial Narrow" panose="020B0606020202030204" pitchFamily="34" charset="0"/>
                <a:cs typeface="Arial" pitchFamily="34" charset="0"/>
              </a:rPr>
              <a:t>, experiments, fails, learns, and </a:t>
            </a:r>
            <a:r>
              <a:rPr lang="en-AU" sz="2800" b="1" kern="0" dirty="0">
                <a:solidFill>
                  <a:srgbClr val="AFDDE3"/>
                </a:solidFill>
                <a:latin typeface="Arial Narrow" panose="020B0606020202030204" pitchFamily="34" charset="0"/>
                <a:cs typeface="Arial" pitchFamily="34" charset="0"/>
              </a:rPr>
              <a:t>iterates</a:t>
            </a:r>
            <a:r>
              <a:rPr lang="en-AU" sz="2800" kern="0" dirty="0">
                <a:solidFill>
                  <a:srgbClr val="AFDDE3"/>
                </a:solidFill>
                <a:latin typeface="Arial Narrow" panose="020B0606020202030204" pitchFamily="34" charset="0"/>
                <a:cs typeface="Arial" pitchFamily="34" charset="0"/>
              </a:rPr>
              <a:t>.</a:t>
            </a:r>
          </a:p>
        </p:txBody>
      </p:sp>
      <p:sp>
        <p:nvSpPr>
          <p:cNvPr id="36" name="Rectangle 35"/>
          <p:cNvSpPr/>
          <p:nvPr/>
        </p:nvSpPr>
        <p:spPr>
          <a:xfrm>
            <a:off x="738654" y="4015519"/>
            <a:ext cx="7570214" cy="954107"/>
          </a:xfrm>
          <a:prstGeom prst="rect">
            <a:avLst/>
          </a:prstGeom>
        </p:spPr>
        <p:txBody>
          <a:bodyPr wrap="square">
            <a:spAutoFit/>
          </a:bodyPr>
          <a:lstStyle/>
          <a:p>
            <a:pPr lvl="0"/>
            <a:r>
              <a:rPr lang="en-AU" sz="2800" kern="0" dirty="0">
                <a:solidFill>
                  <a:srgbClr val="AFDDE3"/>
                </a:solidFill>
                <a:latin typeface="Arial Narrow" panose="020B0606020202030204" pitchFamily="34" charset="0"/>
                <a:cs typeface="Arial" pitchFamily="34" charset="0"/>
              </a:rPr>
              <a:t>It </a:t>
            </a:r>
            <a:r>
              <a:rPr lang="en-AU" sz="2800" b="1" kern="0" dirty="0">
                <a:solidFill>
                  <a:srgbClr val="AFDDE3"/>
                </a:solidFill>
                <a:latin typeface="Arial Narrow" panose="020B0606020202030204" pitchFamily="34" charset="0"/>
                <a:cs typeface="Arial" pitchFamily="34" charset="0"/>
              </a:rPr>
              <a:t>doesn’t make assumptions </a:t>
            </a:r>
            <a:r>
              <a:rPr lang="en-AU" sz="2800" kern="0" dirty="0">
                <a:solidFill>
                  <a:srgbClr val="AFDDE3"/>
                </a:solidFill>
                <a:latin typeface="Arial Narrow" panose="020B0606020202030204" pitchFamily="34" charset="0"/>
                <a:cs typeface="Arial" pitchFamily="34" charset="0"/>
              </a:rPr>
              <a:t>about the challenge or the solution.</a:t>
            </a:r>
          </a:p>
        </p:txBody>
      </p:sp>
    </p:spTree>
    <p:extLst>
      <p:ext uri="{BB962C8B-B14F-4D97-AF65-F5344CB8AC3E}">
        <p14:creationId xmlns:p14="http://schemas.microsoft.com/office/powerpoint/2010/main" val="204957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5" grpId="0"/>
      <p:bldP spid="6" grpId="0"/>
      <p:bldP spid="7"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co-design by Steph Mellor </a:t>
            </a:r>
            <a:r>
              <a:rPr lang="en-AU" sz="1100" dirty="0">
                <a:solidFill>
                  <a:schemeClr val="bg2">
                    <a:lumMod val="50000"/>
                  </a:schemeClr>
                </a:solidFill>
                <a:latin typeface="Arial Narrow" panose="020B0606020202030204" pitchFamily="34" charset="0"/>
              </a:rPr>
              <a:t> </a:t>
            </a:r>
          </a:p>
        </p:txBody>
      </p:sp>
      <p:pic>
        <p:nvPicPr>
          <p:cNvPr id="3" name="Picture 2"/>
          <p:cNvPicPr>
            <a:picLocks noChangeAspect="1"/>
          </p:cNvPicPr>
          <p:nvPr/>
        </p:nvPicPr>
        <p:blipFill>
          <a:blip r:embed="rId3">
            <a:clrChange>
              <a:clrFrom>
                <a:srgbClr val="000000"/>
              </a:clrFrom>
              <a:clrTo>
                <a:srgbClr val="000000">
                  <a:alpha val="0"/>
                </a:srgbClr>
              </a:clrTo>
            </a:clrChange>
            <a:lum bright="70000" contrast="-70000"/>
          </a:blip>
          <a:stretch>
            <a:fillRect/>
          </a:stretch>
        </p:blipFill>
        <p:spPr>
          <a:xfrm>
            <a:off x="1893311" y="1154928"/>
            <a:ext cx="5676900" cy="4492861"/>
          </a:xfrm>
          <a:prstGeom prst="rect">
            <a:avLst/>
          </a:prstGeom>
        </p:spPr>
      </p:pic>
      <p:sp>
        <p:nvSpPr>
          <p:cNvPr id="26" name="Rectangle 25"/>
          <p:cNvSpPr/>
          <p:nvPr/>
        </p:nvSpPr>
        <p:spPr>
          <a:xfrm>
            <a:off x="1390804" y="4851737"/>
            <a:ext cx="6802436" cy="1015663"/>
          </a:xfrm>
          <a:prstGeom prst="rect">
            <a:avLst/>
          </a:prstGeom>
          <a:solidFill>
            <a:srgbClr val="007F97"/>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6000" dirty="0">
                <a:solidFill>
                  <a:srgbClr val="D9D8D8"/>
                </a:solidFill>
                <a:latin typeface="Arial Black" panose="020B0A04020102020204" pitchFamily="34" charset="0"/>
              </a:rPr>
              <a:t>design thinking</a:t>
            </a:r>
          </a:p>
        </p:txBody>
      </p:sp>
    </p:spTree>
    <p:extLst>
      <p:ext uri="{BB962C8B-B14F-4D97-AF65-F5344CB8AC3E}">
        <p14:creationId xmlns:p14="http://schemas.microsoft.com/office/powerpoint/2010/main" val="330071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
        <p:nvSpPr>
          <p:cNvPr id="27" name="Rectangle 26"/>
          <p:cNvSpPr/>
          <p:nvPr/>
        </p:nvSpPr>
        <p:spPr>
          <a:xfrm>
            <a:off x="738658" y="2524885"/>
            <a:ext cx="7570211" cy="181588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r>
              <a:rPr lang="en-AU" sz="6000" dirty="0">
                <a:latin typeface="Arial Narrow" panose="020B0606020202030204" pitchFamily="34" charset="0"/>
              </a:rPr>
              <a:t>  What is human-centred?</a:t>
            </a:r>
          </a:p>
          <a:p>
            <a:endParaRPr lang="en-AU" sz="2400" dirty="0">
              <a:latin typeface="Arial Narrow" panose="020B0606020202030204" pitchFamily="34" charset="0"/>
            </a:endParaRPr>
          </a:p>
        </p:txBody>
      </p:sp>
      <p:sp>
        <p:nvSpPr>
          <p:cNvPr id="32" name="Rectangle 31"/>
          <p:cNvSpPr/>
          <p:nvPr/>
        </p:nvSpPr>
        <p:spPr>
          <a:xfrm>
            <a:off x="738656" y="1597273"/>
            <a:ext cx="7570212" cy="1815882"/>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To be human-centred is to look at complex things from the </a:t>
            </a:r>
            <a:r>
              <a:rPr lang="en-AU" sz="2800" b="1" kern="0" dirty="0">
                <a:solidFill>
                  <a:srgbClr val="AFDDE3"/>
                </a:solidFill>
                <a:latin typeface="Arial Narrow" panose="020B0606020202030204" pitchFamily="34" charset="0"/>
                <a:cs typeface="Arial" pitchFamily="34" charset="0"/>
              </a:rPr>
              <a:t>perspective of the people</a:t>
            </a:r>
            <a:r>
              <a:rPr lang="en-AU" sz="2800" kern="0" dirty="0">
                <a:solidFill>
                  <a:srgbClr val="AFDDE3"/>
                </a:solidFill>
                <a:latin typeface="Arial Narrow" panose="020B0606020202030204" pitchFamily="34" charset="0"/>
                <a:cs typeface="Arial" pitchFamily="34" charset="0"/>
              </a:rPr>
              <a:t> who will use or be affected by them.</a:t>
            </a:r>
          </a:p>
        </p:txBody>
      </p:sp>
      <p:sp>
        <p:nvSpPr>
          <p:cNvPr id="33" name="Rectangle 32"/>
          <p:cNvSpPr/>
          <p:nvPr/>
        </p:nvSpPr>
        <p:spPr>
          <a:xfrm>
            <a:off x="738656" y="3254676"/>
            <a:ext cx="7872832" cy="1815882"/>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A human-centred approach urges </a:t>
            </a:r>
            <a:r>
              <a:rPr lang="en-AU" sz="2800" b="1" kern="0" dirty="0">
                <a:solidFill>
                  <a:srgbClr val="AFDDE3"/>
                </a:solidFill>
                <a:latin typeface="Arial Narrow" panose="020B0606020202030204" pitchFamily="34" charset="0"/>
                <a:cs typeface="Arial" pitchFamily="34" charset="0"/>
              </a:rPr>
              <a:t>explorative</a:t>
            </a:r>
            <a:r>
              <a:rPr lang="en-AU" sz="2800" kern="0" dirty="0">
                <a:solidFill>
                  <a:srgbClr val="AFDDE3"/>
                </a:solidFill>
                <a:latin typeface="Arial Narrow" panose="020B0606020202030204" pitchFamily="34" charset="0"/>
                <a:cs typeface="Arial" pitchFamily="34" charset="0"/>
              </a:rPr>
              <a:t> and evaluative research, to </a:t>
            </a:r>
            <a:r>
              <a:rPr lang="en-AU" sz="2800" b="1" kern="0" dirty="0">
                <a:solidFill>
                  <a:srgbClr val="AFDDE3"/>
                </a:solidFill>
                <a:latin typeface="Arial Narrow" panose="020B0606020202030204" pitchFamily="34" charset="0"/>
                <a:cs typeface="Arial" pitchFamily="34" charset="0"/>
              </a:rPr>
              <a:t>build understanding </a:t>
            </a:r>
            <a:r>
              <a:rPr lang="en-AU" sz="2800" kern="0" dirty="0">
                <a:solidFill>
                  <a:srgbClr val="AFDDE3"/>
                </a:solidFill>
                <a:latin typeface="Arial Narrow" panose="020B0606020202030204" pitchFamily="34" charset="0"/>
                <a:cs typeface="Arial" pitchFamily="34" charset="0"/>
              </a:rPr>
              <a:t>and </a:t>
            </a:r>
            <a:r>
              <a:rPr lang="en-AU" sz="2800" b="1" kern="0" dirty="0">
                <a:solidFill>
                  <a:srgbClr val="AFDDE3"/>
                </a:solidFill>
                <a:latin typeface="Arial Narrow" panose="020B0606020202030204" pitchFamily="34" charset="0"/>
                <a:cs typeface="Arial" pitchFamily="34" charset="0"/>
              </a:rPr>
              <a:t>empathy</a:t>
            </a:r>
            <a:r>
              <a:rPr lang="en-AU" sz="2800" kern="0" dirty="0">
                <a:solidFill>
                  <a:srgbClr val="AFDDE3"/>
                </a:solidFill>
                <a:latin typeface="Arial Narrow" panose="020B0606020202030204" pitchFamily="34" charset="0"/>
                <a:cs typeface="Arial" pitchFamily="34" charset="0"/>
              </a:rPr>
              <a:t>.</a:t>
            </a:r>
          </a:p>
        </p:txBody>
      </p:sp>
    </p:spTree>
    <p:extLst>
      <p:ext uri="{BB962C8B-B14F-4D97-AF65-F5344CB8AC3E}">
        <p14:creationId xmlns:p14="http://schemas.microsoft.com/office/powerpoint/2010/main" val="298497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
        <p:nvSpPr>
          <p:cNvPr id="27" name="Rectangle 26"/>
          <p:cNvSpPr/>
          <p:nvPr/>
        </p:nvSpPr>
        <p:spPr>
          <a:xfrm>
            <a:off x="1233823" y="2524505"/>
            <a:ext cx="6538577" cy="181588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r>
              <a:rPr lang="en-AU" sz="6000" dirty="0">
                <a:latin typeface="Arial Narrow" panose="020B0606020202030204" pitchFamily="34" charset="0"/>
              </a:rPr>
              <a:t>  What is “co-design”?</a:t>
            </a:r>
          </a:p>
          <a:p>
            <a:endParaRPr lang="en-AU" sz="2400" dirty="0">
              <a:latin typeface="Arial Narrow" panose="020B0606020202030204" pitchFamily="34" charset="0"/>
            </a:endParaRPr>
          </a:p>
        </p:txBody>
      </p:sp>
      <p:sp>
        <p:nvSpPr>
          <p:cNvPr id="32" name="Rectangle 31"/>
          <p:cNvSpPr/>
          <p:nvPr/>
        </p:nvSpPr>
        <p:spPr>
          <a:xfrm>
            <a:off x="924695" y="1616564"/>
            <a:ext cx="7570212" cy="1815882"/>
          </a:xfrm>
          <a:prstGeom prst="rect">
            <a:avLst/>
          </a:prstGeom>
        </p:spPr>
        <p:txBody>
          <a:bodyPr wrap="square">
            <a:spAutoFit/>
          </a:bodyPr>
          <a:lstStyle/>
          <a:p>
            <a:pPr lvl="0"/>
            <a:endParaRPr lang="en-AU" sz="2800" kern="0" dirty="0">
              <a:solidFill>
                <a:srgbClr val="AFDDE3"/>
              </a:solidFill>
              <a:latin typeface="Arial Narrow" panose="020B0606020202030204" pitchFamily="34" charset="0"/>
              <a:cs typeface="Arial" pitchFamily="34" charset="0"/>
            </a:endParaRPr>
          </a:p>
          <a:p>
            <a:pPr lvl="0"/>
            <a:r>
              <a:rPr lang="en-AU" sz="2800" kern="0" dirty="0">
                <a:solidFill>
                  <a:srgbClr val="AFDDE3"/>
                </a:solidFill>
                <a:latin typeface="Arial Narrow" panose="020B0606020202030204" pitchFamily="34" charset="0"/>
                <a:cs typeface="Arial" pitchFamily="34" charset="0"/>
              </a:rPr>
              <a:t>Co-design is about recognising that no one person or group of people has the whole picture.</a:t>
            </a:r>
          </a:p>
          <a:p>
            <a:pPr lvl="0"/>
            <a:endParaRPr lang="en-AU" sz="2800" kern="0" dirty="0">
              <a:solidFill>
                <a:srgbClr val="AFDDE3"/>
              </a:solidFill>
              <a:latin typeface="Arial Narrow" panose="020B0606020202030204" pitchFamily="34" charset="0"/>
              <a:cs typeface="Arial" pitchFamily="34" charset="0"/>
            </a:endParaRPr>
          </a:p>
        </p:txBody>
      </p:sp>
      <p:sp>
        <p:nvSpPr>
          <p:cNvPr id="4" name="Rectangle 3"/>
          <p:cNvSpPr/>
          <p:nvPr/>
        </p:nvSpPr>
        <p:spPr>
          <a:xfrm>
            <a:off x="924696" y="3283253"/>
            <a:ext cx="7528910" cy="1384995"/>
          </a:xfrm>
          <a:prstGeom prst="rect">
            <a:avLst/>
          </a:prstGeom>
        </p:spPr>
        <p:txBody>
          <a:bodyPr wrap="square">
            <a:spAutoFit/>
          </a:bodyPr>
          <a:lstStyle/>
          <a:p>
            <a:pPr lvl="0"/>
            <a:r>
              <a:rPr lang="en-AU" sz="2800" kern="0" dirty="0">
                <a:solidFill>
                  <a:srgbClr val="AFDDE3"/>
                </a:solidFill>
                <a:latin typeface="Arial Narrow" panose="020B0606020202030204" pitchFamily="34" charset="0"/>
                <a:cs typeface="Arial" pitchFamily="34" charset="0"/>
              </a:rPr>
              <a:t>It’s about </a:t>
            </a:r>
            <a:r>
              <a:rPr lang="en-AU" sz="2800" b="1" kern="0" dirty="0">
                <a:solidFill>
                  <a:srgbClr val="AFDDE3"/>
                </a:solidFill>
                <a:latin typeface="Arial Narrow" panose="020B0606020202030204" pitchFamily="34" charset="0"/>
                <a:cs typeface="Arial" pitchFamily="34" charset="0"/>
              </a:rPr>
              <a:t>bringing many voices and perspectives together</a:t>
            </a:r>
            <a:r>
              <a:rPr lang="en-AU" sz="2800" kern="0" dirty="0">
                <a:solidFill>
                  <a:srgbClr val="AFDDE3"/>
                </a:solidFill>
                <a:latin typeface="Arial Narrow" panose="020B0606020202030204" pitchFamily="34" charset="0"/>
                <a:cs typeface="Arial" pitchFamily="34" charset="0"/>
              </a:rPr>
              <a:t>, and harnessing them in pursuit of a shared outcome.</a:t>
            </a:r>
          </a:p>
        </p:txBody>
      </p:sp>
    </p:spTree>
    <p:extLst>
      <p:ext uri="{BB962C8B-B14F-4D97-AF65-F5344CB8AC3E}">
        <p14:creationId xmlns:p14="http://schemas.microsoft.com/office/powerpoint/2010/main" val="144477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2286000" y="3810000"/>
            <a:ext cx="6884718" cy="1754326"/>
          </a:xfrm>
          <a:prstGeom prst="rect">
            <a:avLst/>
          </a:prstGeom>
          <a:solidFill>
            <a:srgbClr val="FFFFFF">
              <a:alpha val="52941"/>
            </a:srgbClr>
          </a:solidFill>
        </p:spPr>
        <p:txBody>
          <a:bodyPr wrap="square" rIns="360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AU" sz="2400" dirty="0">
              <a:latin typeface="Arial Narrow" panose="020B0606020202030204" pitchFamily="34" charset="0"/>
            </a:endParaRPr>
          </a:p>
          <a:p>
            <a:pPr algn="r"/>
            <a:r>
              <a:rPr lang="en-AU" sz="6000" dirty="0">
                <a:latin typeface="Arial Narrow" panose="020B0606020202030204" pitchFamily="34" charset="0"/>
              </a:rPr>
              <a:t>Why should you care?</a:t>
            </a:r>
          </a:p>
          <a:p>
            <a:pPr algn="r"/>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3" name="Rectangle 2"/>
          <p:cNvSpPr/>
          <p:nvPr/>
        </p:nvSpPr>
        <p:spPr>
          <a:xfrm>
            <a:off x="533400" y="799154"/>
            <a:ext cx="6629400" cy="2554545"/>
          </a:xfrm>
          <a:prstGeom prst="rect">
            <a:avLst/>
          </a:prstGeom>
        </p:spPr>
        <p:txBody>
          <a:bodyPr wrap="square">
            <a:spAutoFit/>
          </a:bodyPr>
          <a:lstStyle/>
          <a:p>
            <a:pPr>
              <a:spcAft>
                <a:spcPts val="1200"/>
              </a:spcAft>
            </a:pPr>
            <a:r>
              <a:rPr lang="en-AU" sz="2000" dirty="0">
                <a:solidFill>
                  <a:schemeClr val="bg2"/>
                </a:solidFill>
                <a:latin typeface="Arial Narrow" panose="020B0606020202030204" pitchFamily="34" charset="0"/>
              </a:rPr>
              <a:t>Society relies on many complex systems of interacting technology, people, processes, laws and other elements. Examples of such systems include air transport, telecommunications and energy supply.</a:t>
            </a:r>
          </a:p>
          <a:p>
            <a:pPr>
              <a:spcAft>
                <a:spcPts val="1200"/>
              </a:spcAft>
            </a:pPr>
            <a:r>
              <a:rPr lang="en-AU" sz="2000" dirty="0">
                <a:solidFill>
                  <a:schemeClr val="bg2"/>
                </a:solidFill>
                <a:latin typeface="Arial Narrow" panose="020B0606020202030204" pitchFamily="34" charset="0"/>
              </a:rPr>
              <a:t>Systems Engineering is a holistic, multi-disciplinary and well established approach to the engineering of these complex systems.</a:t>
            </a:r>
          </a:p>
          <a:p>
            <a:pPr>
              <a:spcAft>
                <a:spcPts val="1200"/>
              </a:spcAft>
            </a:pPr>
            <a:r>
              <a:rPr lang="en-AU" sz="2000" dirty="0">
                <a:solidFill>
                  <a:schemeClr val="bg2"/>
                </a:solidFill>
                <a:latin typeface="Arial Narrow" panose="020B0606020202030204" pitchFamily="34" charset="0"/>
              </a:rPr>
              <a:t>Because software is a critical component of such systems, Software Engineers will often work in Systems Engineering teams. </a:t>
            </a:r>
            <a:endParaRPr lang="en-AU" sz="2000" b="0" i="0" dirty="0">
              <a:solidFill>
                <a:schemeClr val="bg2"/>
              </a:solidFill>
              <a:effectLst/>
              <a:latin typeface="Arial Narrow" panose="020B0606020202030204" pitchFamily="34" charset="0"/>
            </a:endParaRPr>
          </a:p>
        </p:txBody>
      </p:sp>
      <p:sp>
        <p:nvSpPr>
          <p:cNvPr id="25" name="Rectangle 24"/>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  </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Tree>
    <p:extLst>
      <p:ext uri="{BB962C8B-B14F-4D97-AF65-F5344CB8AC3E}">
        <p14:creationId xmlns:p14="http://schemas.microsoft.com/office/powerpoint/2010/main" val="40002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solidFill>
                <a:schemeClr val="bg2"/>
              </a:solidFill>
              <a:latin typeface="Arial Narrow" panose="020B0606020202030204" pitchFamily="34" charset="0"/>
            </a:endParaRPr>
          </a:p>
        </p:txBody>
      </p:sp>
      <p:sp>
        <p:nvSpPr>
          <p:cNvPr id="31" name="Rectangle 30"/>
          <p:cNvSpPr/>
          <p:nvPr/>
        </p:nvSpPr>
        <p:spPr>
          <a:xfrm>
            <a:off x="0" y="1613118"/>
            <a:ext cx="7086600" cy="181588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pPr marL="355600"/>
            <a:r>
              <a:rPr lang="en-AU" sz="6000" dirty="0">
                <a:latin typeface="Arial Narrow" panose="020B0606020202030204" pitchFamily="34" charset="0"/>
              </a:rPr>
              <a:t>What does it look like?</a:t>
            </a:r>
          </a:p>
          <a:p>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3" name="Flowchart: Decision 2"/>
          <p:cNvSpPr/>
          <p:nvPr/>
        </p:nvSpPr>
        <p:spPr>
          <a:xfrm>
            <a:off x="457200" y="3276600"/>
            <a:ext cx="4572000" cy="3063240"/>
          </a:xfrm>
          <a:prstGeom prst="flowChartDecision">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sp>
        <p:nvSpPr>
          <p:cNvPr id="25" name="Flowchart: Decision 24"/>
          <p:cNvSpPr/>
          <p:nvPr/>
        </p:nvSpPr>
        <p:spPr>
          <a:xfrm>
            <a:off x="5029200" y="3984148"/>
            <a:ext cx="2459915" cy="1648143"/>
          </a:xfrm>
          <a:prstGeom prst="flowChartDecision">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sp>
        <p:nvSpPr>
          <p:cNvPr id="26" name="Flowchart: Decision 25"/>
          <p:cNvSpPr/>
          <p:nvPr/>
        </p:nvSpPr>
        <p:spPr>
          <a:xfrm>
            <a:off x="7490205" y="2666999"/>
            <a:ext cx="6391702" cy="4282440"/>
          </a:xfrm>
          <a:prstGeom prst="flowChartDecision">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sp>
        <p:nvSpPr>
          <p:cNvPr id="27" name="Flowchart: Decision 26"/>
          <p:cNvSpPr/>
          <p:nvPr/>
        </p:nvSpPr>
        <p:spPr>
          <a:xfrm>
            <a:off x="685800" y="3984148"/>
            <a:ext cx="2459915" cy="1648143"/>
          </a:xfrm>
          <a:prstGeom prst="flowChartDecision">
            <a:avLst/>
          </a:prstGeom>
          <a:noFill/>
          <a:ln w="7620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grpSp>
        <p:nvGrpSpPr>
          <p:cNvPr id="6" name="Group 5"/>
          <p:cNvGrpSpPr/>
          <p:nvPr/>
        </p:nvGrpSpPr>
        <p:grpSpPr>
          <a:xfrm>
            <a:off x="2160000" y="4267200"/>
            <a:ext cx="1214315" cy="1143000"/>
            <a:chOff x="2160000" y="4267200"/>
            <a:chExt cx="1214315" cy="1143000"/>
          </a:xfrm>
        </p:grpSpPr>
        <p:sp>
          <p:nvSpPr>
            <p:cNvPr id="4" name="Block Arc 3"/>
            <p:cNvSpPr/>
            <p:nvPr/>
          </p:nvSpPr>
          <p:spPr>
            <a:xfrm rot="1800000">
              <a:off x="2231315" y="4267200"/>
              <a:ext cx="1143000" cy="1143000"/>
            </a:xfrm>
            <a:prstGeom prst="blockArc">
              <a:avLst>
                <a:gd name="adj1" fmla="val 10800000"/>
                <a:gd name="adj2" fmla="val 8147997"/>
                <a:gd name="adj3" fmla="val 522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sp>
          <p:nvSpPr>
            <p:cNvPr id="5" name="Isosceles Triangle 4"/>
            <p:cNvSpPr/>
            <p:nvPr/>
          </p:nvSpPr>
          <p:spPr>
            <a:xfrm rot="21167300">
              <a:off x="2160000" y="4811584"/>
              <a:ext cx="221605" cy="191039"/>
            </a:xfrm>
            <a:prstGeom prst="triangle">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grpSp>
      <p:grpSp>
        <p:nvGrpSpPr>
          <p:cNvPr id="34" name="Group 33"/>
          <p:cNvGrpSpPr/>
          <p:nvPr/>
        </p:nvGrpSpPr>
        <p:grpSpPr>
          <a:xfrm>
            <a:off x="5923301" y="4502334"/>
            <a:ext cx="649940" cy="611770"/>
            <a:chOff x="2160000" y="4267200"/>
            <a:chExt cx="1214315" cy="1143000"/>
          </a:xfrm>
        </p:grpSpPr>
        <p:sp>
          <p:nvSpPr>
            <p:cNvPr id="35" name="Block Arc 34"/>
            <p:cNvSpPr/>
            <p:nvPr/>
          </p:nvSpPr>
          <p:spPr>
            <a:xfrm rot="1800000">
              <a:off x="2231315" y="4267200"/>
              <a:ext cx="1143000" cy="1143000"/>
            </a:xfrm>
            <a:prstGeom prst="blockArc">
              <a:avLst>
                <a:gd name="adj1" fmla="val 10800000"/>
                <a:gd name="adj2" fmla="val 8147997"/>
                <a:gd name="adj3" fmla="val 5228"/>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sp>
          <p:nvSpPr>
            <p:cNvPr id="36" name="Isosceles Triangle 35"/>
            <p:cNvSpPr/>
            <p:nvPr/>
          </p:nvSpPr>
          <p:spPr>
            <a:xfrm rot="21167300">
              <a:off x="2160000" y="4811584"/>
              <a:ext cx="221605" cy="191039"/>
            </a:xfrm>
            <a:prstGeom prst="triangle">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endParaRPr lang="en-AU" sz="1000" dirty="0" err="1">
                <a:solidFill>
                  <a:schemeClr val="tx1"/>
                </a:solidFill>
                <a:latin typeface="Arial" pitchFamily="34" charset="0"/>
                <a:cs typeface="Arial" pitchFamily="34" charset="0"/>
              </a:endParaRPr>
            </a:p>
          </p:txBody>
        </p:sp>
      </p:grpSp>
      <p:sp>
        <p:nvSpPr>
          <p:cNvPr id="7" name="Rectangle 6"/>
          <p:cNvSpPr/>
          <p:nvPr/>
        </p:nvSpPr>
        <p:spPr>
          <a:xfrm rot="2018444">
            <a:off x="511585" y="5467913"/>
            <a:ext cx="1513556" cy="523220"/>
          </a:xfrm>
          <a:prstGeom prst="rect">
            <a:avLst/>
          </a:prstGeom>
        </p:spPr>
        <p:txBody>
          <a:bodyPr wrap="none">
            <a:spAutoFit/>
          </a:bodyPr>
          <a:lstStyle/>
          <a:p>
            <a:pPr lvl="0" algn="ctr"/>
            <a:r>
              <a:rPr lang="en-AU" sz="2800" dirty="0">
                <a:solidFill>
                  <a:srgbClr val="FFFFFF"/>
                </a:solidFill>
                <a:latin typeface="Arial Narrow" panose="020B0606020202030204" pitchFamily="34" charset="0"/>
              </a:rPr>
              <a:t>DIVERGE</a:t>
            </a:r>
          </a:p>
        </p:txBody>
      </p:sp>
      <p:sp>
        <p:nvSpPr>
          <p:cNvPr id="42" name="Rectangle 41"/>
          <p:cNvSpPr/>
          <p:nvPr/>
        </p:nvSpPr>
        <p:spPr>
          <a:xfrm rot="19571779">
            <a:off x="3132841" y="5611668"/>
            <a:ext cx="1874231" cy="523220"/>
          </a:xfrm>
          <a:prstGeom prst="rect">
            <a:avLst/>
          </a:prstGeom>
        </p:spPr>
        <p:txBody>
          <a:bodyPr wrap="none">
            <a:spAutoFit/>
          </a:bodyPr>
          <a:lstStyle/>
          <a:p>
            <a:pPr lvl="0" algn="ctr"/>
            <a:r>
              <a:rPr lang="en-AU" sz="2800" dirty="0">
                <a:solidFill>
                  <a:srgbClr val="FFFFFF"/>
                </a:solidFill>
                <a:latin typeface="Arial Narrow" panose="020B0606020202030204" pitchFamily="34" charset="0"/>
              </a:rPr>
              <a:t>CONVERGE</a:t>
            </a:r>
          </a:p>
        </p:txBody>
      </p:sp>
      <p:sp>
        <p:nvSpPr>
          <p:cNvPr id="43" name="Rectangle 42"/>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Tree>
    <p:extLst>
      <p:ext uri="{BB962C8B-B14F-4D97-AF65-F5344CB8AC3E}">
        <p14:creationId xmlns:p14="http://schemas.microsoft.com/office/powerpoint/2010/main" val="274097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6" grpId="0" animBg="1"/>
      <p:bldP spid="27" grpId="0" animBg="1"/>
      <p:bldP spid="7"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70719"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2160319" y="3352800"/>
            <a:ext cx="7010400" cy="1815882"/>
          </a:xfrm>
          <a:prstGeom prst="rect">
            <a:avLst/>
          </a:prstGeom>
          <a:solidFill>
            <a:srgbClr val="FFFFFF">
              <a:alpha val="52941"/>
            </a:srgbClr>
          </a:solidFill>
        </p:spPr>
        <p:txBody>
          <a:bodyPr wrap="square" rIns="360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pPr marL="355600"/>
            <a:r>
              <a:rPr lang="en-AU" sz="6000" dirty="0">
                <a:latin typeface="Arial Narrow" panose="020B0606020202030204" pitchFamily="34" charset="0"/>
              </a:rPr>
              <a:t>What does it </a:t>
            </a:r>
            <a:r>
              <a:rPr lang="en-AU" sz="6000" b="1" dirty="0">
                <a:latin typeface="Arial Narrow" panose="020B0606020202030204" pitchFamily="34" charset="0"/>
              </a:rPr>
              <a:t>feel</a:t>
            </a:r>
            <a:r>
              <a:rPr lang="en-AU" sz="6000" dirty="0">
                <a:latin typeface="Arial Narrow" panose="020B0606020202030204" pitchFamily="34" charset="0"/>
              </a:rPr>
              <a:t> like?</a:t>
            </a:r>
          </a:p>
          <a:p>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pic>
        <p:nvPicPr>
          <p:cNvPr id="24" name="Picture 2" descr="http://v2.centralstory.com/_gfx/squiggle.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11725" r="-9401" b="16369"/>
          <a:stretch/>
        </p:blipFill>
        <p:spPr bwMode="auto">
          <a:xfrm>
            <a:off x="228600" y="913665"/>
            <a:ext cx="9905141" cy="335353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sp>
        <p:nvSpPr>
          <p:cNvPr id="26" name="Rectangle 25"/>
          <p:cNvSpPr/>
          <p:nvPr/>
        </p:nvSpPr>
        <p:spPr>
          <a:xfrm>
            <a:off x="574335" y="5443318"/>
            <a:ext cx="663964" cy="461665"/>
          </a:xfrm>
          <a:prstGeom prst="rect">
            <a:avLst/>
          </a:prstGeom>
        </p:spPr>
        <p:txBody>
          <a:bodyPr wrap="none">
            <a:spAutoFit/>
          </a:bodyPr>
          <a:lstStyle/>
          <a:p>
            <a:pPr lvl="0" algn="ctr"/>
            <a:r>
              <a:rPr lang="en-AU" sz="2400" dirty="0" err="1">
                <a:solidFill>
                  <a:srgbClr val="FFFFFF"/>
                </a:solidFill>
                <a:latin typeface="Arial Narrow" panose="020B0606020202030204" pitchFamily="34" charset="0"/>
              </a:rPr>
              <a:t>O,,o</a:t>
            </a:r>
            <a:endParaRPr lang="en-AU" sz="2400" dirty="0">
              <a:solidFill>
                <a:srgbClr val="FFFFFF"/>
              </a:solidFill>
              <a:latin typeface="Arial Narrow" panose="020B0606020202030204" pitchFamily="34" charset="0"/>
            </a:endParaRPr>
          </a:p>
        </p:txBody>
      </p:sp>
      <p:cxnSp>
        <p:nvCxnSpPr>
          <p:cNvPr id="4" name="Straight Connector 3"/>
          <p:cNvCxnSpPr/>
          <p:nvPr/>
        </p:nvCxnSpPr>
        <p:spPr>
          <a:xfrm flipH="1" flipV="1">
            <a:off x="762001" y="3765809"/>
            <a:ext cx="144316" cy="167750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52496" y="976691"/>
            <a:ext cx="1284326" cy="523220"/>
          </a:xfrm>
          <a:prstGeom prst="rect">
            <a:avLst/>
          </a:prstGeom>
        </p:spPr>
        <p:txBody>
          <a:bodyPr wrap="none">
            <a:spAutoFit/>
          </a:bodyPr>
          <a:lstStyle/>
          <a:p>
            <a:pPr lvl="0" algn="ctr"/>
            <a:r>
              <a:rPr lang="en-AU" sz="2800" dirty="0">
                <a:solidFill>
                  <a:srgbClr val="FFFFFF"/>
                </a:solidFill>
                <a:latin typeface="Arial Narrow" panose="020B0606020202030204" pitchFamily="34" charset="0"/>
              </a:rPr>
              <a:t>$*&amp;$@#</a:t>
            </a:r>
          </a:p>
        </p:txBody>
      </p:sp>
      <p:cxnSp>
        <p:nvCxnSpPr>
          <p:cNvPr id="32" name="Straight Connector 31"/>
          <p:cNvCxnSpPr/>
          <p:nvPr/>
        </p:nvCxnSpPr>
        <p:spPr>
          <a:xfrm flipH="1">
            <a:off x="2083384" y="1499911"/>
            <a:ext cx="716793" cy="69329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81296" y="1413723"/>
            <a:ext cx="1085554" cy="523220"/>
          </a:xfrm>
          <a:prstGeom prst="rect">
            <a:avLst/>
          </a:prstGeom>
        </p:spPr>
        <p:txBody>
          <a:bodyPr wrap="none">
            <a:spAutoFit/>
          </a:bodyPr>
          <a:lstStyle/>
          <a:p>
            <a:pPr lvl="0" algn="ctr"/>
            <a:r>
              <a:rPr lang="en-AU" sz="2800" dirty="0">
                <a:solidFill>
                  <a:srgbClr val="FFFFFF"/>
                </a:solidFill>
                <a:latin typeface="Arial Narrow" panose="020B0606020202030204" pitchFamily="34" charset="0"/>
              </a:rPr>
              <a:t>Aha….</a:t>
            </a:r>
          </a:p>
        </p:txBody>
      </p:sp>
      <p:cxnSp>
        <p:nvCxnSpPr>
          <p:cNvPr id="35" name="Straight Connector 34"/>
          <p:cNvCxnSpPr/>
          <p:nvPr/>
        </p:nvCxnSpPr>
        <p:spPr>
          <a:xfrm flipH="1">
            <a:off x="4007280" y="1936943"/>
            <a:ext cx="716793" cy="69329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31324" y="1413723"/>
            <a:ext cx="1227965" cy="523220"/>
          </a:xfrm>
          <a:prstGeom prst="rect">
            <a:avLst/>
          </a:prstGeom>
        </p:spPr>
        <p:txBody>
          <a:bodyPr wrap="none">
            <a:spAutoFit/>
          </a:bodyPr>
          <a:lstStyle/>
          <a:p>
            <a:pPr lvl="0" algn="ctr"/>
            <a:r>
              <a:rPr lang="en-AU" sz="2800" dirty="0">
                <a:solidFill>
                  <a:srgbClr val="FFFFFF"/>
                </a:solidFill>
                <a:latin typeface="Arial Narrow" panose="020B0606020202030204" pitchFamily="34" charset="0"/>
              </a:rPr>
              <a:t>Aw yea!</a:t>
            </a:r>
          </a:p>
        </p:txBody>
      </p:sp>
      <p:cxnSp>
        <p:nvCxnSpPr>
          <p:cNvPr id="37" name="Straight Connector 36"/>
          <p:cNvCxnSpPr/>
          <p:nvPr/>
        </p:nvCxnSpPr>
        <p:spPr>
          <a:xfrm>
            <a:off x="6850824" y="1936943"/>
            <a:ext cx="801550" cy="102327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8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4"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31" name="Rectangle 30"/>
          <p:cNvSpPr/>
          <p:nvPr/>
        </p:nvSpPr>
        <p:spPr>
          <a:xfrm>
            <a:off x="0" y="3733800"/>
            <a:ext cx="4495800" cy="1815882"/>
          </a:xfrm>
          <a:prstGeom prst="rect">
            <a:avLst/>
          </a:prstGeom>
          <a:solidFill>
            <a:srgbClr val="FFFFFF">
              <a:alpha val="52941"/>
            </a:srgb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2400" dirty="0">
              <a:latin typeface="Arial Narrow" panose="020B0606020202030204" pitchFamily="34" charset="0"/>
            </a:endParaRPr>
          </a:p>
          <a:p>
            <a:pPr marL="355600"/>
            <a:r>
              <a:rPr lang="en-AU" sz="6000" dirty="0">
                <a:latin typeface="Arial Narrow" panose="020B0606020202030204" pitchFamily="34" charset="0"/>
              </a:rPr>
              <a:t>How to play?</a:t>
            </a:r>
          </a:p>
          <a:p>
            <a:endParaRPr lang="en-AU" sz="2400" dirty="0">
              <a:latin typeface="Arial Narrow" panose="020B0606020202030204" pitchFamily="34" charset="0"/>
            </a:endParaRPr>
          </a:p>
        </p:txBody>
      </p:sp>
      <p:grpSp>
        <p:nvGrpSpPr>
          <p:cNvPr id="2" name="Group 1"/>
          <p:cNvGrpSpPr/>
          <p:nvPr/>
        </p:nvGrpSpPr>
        <p:grpSpPr>
          <a:xfrm>
            <a:off x="7162800" y="228600"/>
            <a:ext cx="1677720" cy="381000"/>
            <a:chOff x="599949" y="5815196"/>
            <a:chExt cx="3265107" cy="741486"/>
          </a:xfrm>
        </p:grpSpPr>
        <p:grpSp>
          <p:nvGrpSpPr>
            <p:cNvPr id="54" name="Group 53"/>
            <p:cNvGrpSpPr/>
            <p:nvPr/>
          </p:nvGrpSpPr>
          <p:grpSpPr>
            <a:xfrm>
              <a:off x="599949" y="5815196"/>
              <a:ext cx="792886" cy="741486"/>
              <a:chOff x="457205" y="5084764"/>
              <a:chExt cx="1079501" cy="931863"/>
            </a:xfrm>
          </p:grpSpPr>
          <p:grpSp>
            <p:nvGrpSpPr>
              <p:cNvPr id="65" name="Group 64"/>
              <p:cNvGrpSpPr>
                <a:grpSpLocks/>
              </p:cNvGrpSpPr>
              <p:nvPr/>
            </p:nvGrpSpPr>
            <p:grpSpPr bwMode="auto">
              <a:xfrm>
                <a:off x="457205" y="5084764"/>
                <a:ext cx="1079501" cy="931863"/>
                <a:chOff x="4553416" y="623888"/>
                <a:chExt cx="835025" cy="720626"/>
              </a:xfrm>
            </p:grpSpPr>
            <p:sp>
              <p:nvSpPr>
                <p:cNvPr id="70" name="Freeform 69"/>
                <p:cNvSpPr>
                  <a:spLocks/>
                </p:cNvSpPr>
                <p:nvPr/>
              </p:nvSpPr>
              <p:spPr bwMode="auto">
                <a:xfrm>
                  <a:off x="4810064" y="623888"/>
                  <a:ext cx="319274" cy="589269"/>
                </a:xfrm>
                <a:custGeom>
                  <a:avLst/>
                  <a:gdLst>
                    <a:gd name="T0" fmla="*/ 2147483647 w 85"/>
                    <a:gd name="T1" fmla="*/ 2147483647 h 157"/>
                    <a:gd name="T2" fmla="*/ 2147483647 w 85"/>
                    <a:gd name="T3" fmla="*/ 2147483647 h 157"/>
                    <a:gd name="T4" fmla="*/ 2147483647 w 85"/>
                    <a:gd name="T5" fmla="*/ 2147483647 h 157"/>
                    <a:gd name="T6" fmla="*/ 0 w 85"/>
                    <a:gd name="T7" fmla="*/ 2147483647 h 157"/>
                    <a:gd name="T8" fmla="*/ 0 w 85"/>
                    <a:gd name="T9" fmla="*/ 2147483647 h 157"/>
                    <a:gd name="T10" fmla="*/ 2147483647 w 85"/>
                    <a:gd name="T11" fmla="*/ 0 h 157"/>
                    <a:gd name="T12" fmla="*/ 2147483647 w 85"/>
                    <a:gd name="T13" fmla="*/ 0 h 157"/>
                    <a:gd name="T14" fmla="*/ 2147483647 w 85"/>
                    <a:gd name="T15" fmla="*/ 2147483647 h 157"/>
                    <a:gd name="T16" fmla="*/ 2147483647 w 85"/>
                    <a:gd name="T17" fmla="*/ 214748364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157">
                      <a:moveTo>
                        <a:pt x="85" y="115"/>
                      </a:moveTo>
                      <a:cubicBezTo>
                        <a:pt x="85" y="138"/>
                        <a:pt x="66" y="157"/>
                        <a:pt x="43" y="157"/>
                      </a:cubicBezTo>
                      <a:cubicBezTo>
                        <a:pt x="43" y="157"/>
                        <a:pt x="43" y="157"/>
                        <a:pt x="43" y="157"/>
                      </a:cubicBezTo>
                      <a:cubicBezTo>
                        <a:pt x="19" y="157"/>
                        <a:pt x="0" y="138"/>
                        <a:pt x="0" y="115"/>
                      </a:cubicBezTo>
                      <a:cubicBezTo>
                        <a:pt x="0" y="42"/>
                        <a:pt x="0" y="42"/>
                        <a:pt x="0" y="42"/>
                      </a:cubicBezTo>
                      <a:cubicBezTo>
                        <a:pt x="0" y="19"/>
                        <a:pt x="19" y="0"/>
                        <a:pt x="43" y="0"/>
                      </a:cubicBezTo>
                      <a:cubicBezTo>
                        <a:pt x="43" y="0"/>
                        <a:pt x="43" y="0"/>
                        <a:pt x="43" y="0"/>
                      </a:cubicBezTo>
                      <a:cubicBezTo>
                        <a:pt x="66" y="0"/>
                        <a:pt x="85" y="19"/>
                        <a:pt x="85" y="42"/>
                      </a:cubicBezTo>
                      <a:lnTo>
                        <a:pt x="85" y="115"/>
                      </a:lnTo>
                      <a:close/>
                    </a:path>
                  </a:pathLst>
                </a:custGeom>
                <a:solidFill>
                  <a:srgbClr val="F08D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1" name="Freeform 70"/>
                <p:cNvSpPr>
                  <a:spLocks/>
                </p:cNvSpPr>
                <p:nvPr/>
              </p:nvSpPr>
              <p:spPr bwMode="auto">
                <a:xfrm>
                  <a:off x="4553416" y="846091"/>
                  <a:ext cx="598026"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70" y="122"/>
                      </a:moveTo>
                      <a:cubicBezTo>
                        <a:pt x="49" y="133"/>
                        <a:pt x="24" y="127"/>
                        <a:pt x="12" y="106"/>
                      </a:cubicBezTo>
                      <a:cubicBezTo>
                        <a:pt x="12" y="106"/>
                        <a:pt x="12" y="106"/>
                        <a:pt x="12" y="106"/>
                      </a:cubicBezTo>
                      <a:cubicBezTo>
                        <a:pt x="0" y="86"/>
                        <a:pt x="7" y="60"/>
                        <a:pt x="27" y="48"/>
                      </a:cubicBezTo>
                      <a:cubicBezTo>
                        <a:pt x="91" y="12"/>
                        <a:pt x="91" y="12"/>
                        <a:pt x="91" y="12"/>
                      </a:cubicBezTo>
                      <a:cubicBezTo>
                        <a:pt x="111" y="0"/>
                        <a:pt x="137" y="7"/>
                        <a:pt x="148" y="28"/>
                      </a:cubicBezTo>
                      <a:cubicBezTo>
                        <a:pt x="148" y="28"/>
                        <a:pt x="148" y="28"/>
                        <a:pt x="148" y="28"/>
                      </a:cubicBezTo>
                      <a:cubicBezTo>
                        <a:pt x="160" y="48"/>
                        <a:pt x="153" y="74"/>
                        <a:pt x="133" y="85"/>
                      </a:cubicBezTo>
                      <a:lnTo>
                        <a:pt x="70" y="122"/>
                      </a:lnTo>
                      <a:close/>
                    </a:path>
                  </a:pathLst>
                </a:custGeom>
                <a:solidFill>
                  <a:srgbClr val="CE0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72" name="Freeform 71"/>
                <p:cNvSpPr>
                  <a:spLocks/>
                </p:cNvSpPr>
                <p:nvPr/>
              </p:nvSpPr>
              <p:spPr bwMode="auto">
                <a:xfrm>
                  <a:off x="4787960" y="846091"/>
                  <a:ext cx="600481" cy="498423"/>
                </a:xfrm>
                <a:custGeom>
                  <a:avLst/>
                  <a:gdLst>
                    <a:gd name="T0" fmla="*/ 2147483647 w 160"/>
                    <a:gd name="T1" fmla="*/ 2147483647 h 133"/>
                    <a:gd name="T2" fmla="*/ 2147483647 w 160"/>
                    <a:gd name="T3" fmla="*/ 2147483647 h 133"/>
                    <a:gd name="T4" fmla="*/ 2147483647 w 160"/>
                    <a:gd name="T5" fmla="*/ 2147483647 h 133"/>
                    <a:gd name="T6" fmla="*/ 2147483647 w 160"/>
                    <a:gd name="T7" fmla="*/ 2147483647 h 133"/>
                    <a:gd name="T8" fmla="*/ 2147483647 w 160"/>
                    <a:gd name="T9" fmla="*/ 2147483647 h 133"/>
                    <a:gd name="T10" fmla="*/ 2147483647 w 160"/>
                    <a:gd name="T11" fmla="*/ 2147483647 h 133"/>
                    <a:gd name="T12" fmla="*/ 2147483647 w 160"/>
                    <a:gd name="T13" fmla="*/ 2147483647 h 133"/>
                    <a:gd name="T14" fmla="*/ 2147483647 w 160"/>
                    <a:gd name="T15" fmla="*/ 2147483647 h 133"/>
                    <a:gd name="T16" fmla="*/ 2147483647 w 160"/>
                    <a:gd name="T17" fmla="*/ 2147483647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133">
                      <a:moveTo>
                        <a:pt x="133" y="48"/>
                      </a:moveTo>
                      <a:cubicBezTo>
                        <a:pt x="153" y="60"/>
                        <a:pt x="160" y="86"/>
                        <a:pt x="148" y="106"/>
                      </a:cubicBezTo>
                      <a:cubicBezTo>
                        <a:pt x="148" y="106"/>
                        <a:pt x="148" y="106"/>
                        <a:pt x="148" y="106"/>
                      </a:cubicBezTo>
                      <a:cubicBezTo>
                        <a:pt x="137" y="127"/>
                        <a:pt x="111" y="133"/>
                        <a:pt x="91" y="122"/>
                      </a:cubicBezTo>
                      <a:cubicBezTo>
                        <a:pt x="28" y="85"/>
                        <a:pt x="28" y="85"/>
                        <a:pt x="28" y="85"/>
                      </a:cubicBezTo>
                      <a:cubicBezTo>
                        <a:pt x="7" y="74"/>
                        <a:pt x="0" y="48"/>
                        <a:pt x="12" y="28"/>
                      </a:cubicBezTo>
                      <a:cubicBezTo>
                        <a:pt x="12" y="28"/>
                        <a:pt x="12" y="28"/>
                        <a:pt x="12" y="28"/>
                      </a:cubicBezTo>
                      <a:cubicBezTo>
                        <a:pt x="24" y="7"/>
                        <a:pt x="50" y="0"/>
                        <a:pt x="70" y="12"/>
                      </a:cubicBezTo>
                      <a:lnTo>
                        <a:pt x="133" y="48"/>
                      </a:lnTo>
                      <a:close/>
                    </a:path>
                  </a:pathLst>
                </a:custGeom>
                <a:solidFill>
                  <a:srgbClr val="BEBC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nvGrpSpPr>
              <p:cNvPr id="66" name="Group 65"/>
              <p:cNvGrpSpPr>
                <a:grpSpLocks/>
              </p:cNvGrpSpPr>
              <p:nvPr/>
            </p:nvGrpSpPr>
            <p:grpSpPr bwMode="auto">
              <a:xfrm>
                <a:off x="793748" y="5357811"/>
                <a:ext cx="406401" cy="484187"/>
                <a:chOff x="4815335" y="835041"/>
                <a:chExt cx="314363" cy="374431"/>
              </a:xfrm>
            </p:grpSpPr>
            <p:sp>
              <p:nvSpPr>
                <p:cNvPr id="67" name="Freeform 66"/>
                <p:cNvSpPr>
                  <a:spLocks/>
                </p:cNvSpPr>
                <p:nvPr/>
              </p:nvSpPr>
              <p:spPr bwMode="auto">
                <a:xfrm>
                  <a:off x="4815335" y="934480"/>
                  <a:ext cx="157181" cy="274992"/>
                </a:xfrm>
                <a:custGeom>
                  <a:avLst/>
                  <a:gdLst>
                    <a:gd name="T0" fmla="*/ 2147483647 w 99"/>
                    <a:gd name="T1" fmla="*/ 2147483647 h 173"/>
                    <a:gd name="T2" fmla="*/ 0 w 99"/>
                    <a:gd name="T3" fmla="*/ 2147483647 h 173"/>
                    <a:gd name="T4" fmla="*/ 0 w 99"/>
                    <a:gd name="T5" fmla="*/ 0 h 173"/>
                    <a:gd name="T6" fmla="*/ 2147483647 w 99"/>
                    <a:gd name="T7" fmla="*/ 2147483647 h 173"/>
                    <a:gd name="T8" fmla="*/ 2147483647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99" y="173"/>
                      </a:moveTo>
                      <a:lnTo>
                        <a:pt x="0" y="111"/>
                      </a:lnTo>
                      <a:lnTo>
                        <a:pt x="0" y="0"/>
                      </a:lnTo>
                      <a:lnTo>
                        <a:pt x="99" y="64"/>
                      </a:lnTo>
                      <a:lnTo>
                        <a:pt x="99"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8" name="Freeform 67"/>
                <p:cNvSpPr>
                  <a:spLocks/>
                </p:cNvSpPr>
                <p:nvPr/>
              </p:nvSpPr>
              <p:spPr bwMode="auto">
                <a:xfrm>
                  <a:off x="4972517" y="934480"/>
                  <a:ext cx="157181" cy="274992"/>
                </a:xfrm>
                <a:custGeom>
                  <a:avLst/>
                  <a:gdLst>
                    <a:gd name="T0" fmla="*/ 0 w 99"/>
                    <a:gd name="T1" fmla="*/ 2147483647 h 173"/>
                    <a:gd name="T2" fmla="*/ 2147483647 w 99"/>
                    <a:gd name="T3" fmla="*/ 2147483647 h 173"/>
                    <a:gd name="T4" fmla="*/ 2147483647 w 99"/>
                    <a:gd name="T5" fmla="*/ 0 h 173"/>
                    <a:gd name="T6" fmla="*/ 0 w 99"/>
                    <a:gd name="T7" fmla="*/ 2147483647 h 173"/>
                    <a:gd name="T8" fmla="*/ 0 w 99"/>
                    <a:gd name="T9" fmla="*/ 2147483647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73">
                      <a:moveTo>
                        <a:pt x="0" y="173"/>
                      </a:moveTo>
                      <a:lnTo>
                        <a:pt x="99" y="111"/>
                      </a:lnTo>
                      <a:lnTo>
                        <a:pt x="99" y="0"/>
                      </a:lnTo>
                      <a:lnTo>
                        <a:pt x="0" y="64"/>
                      </a:lnTo>
                      <a:lnTo>
                        <a:pt x="0" y="17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9" name="Freeform 68"/>
                <p:cNvSpPr>
                  <a:spLocks/>
                </p:cNvSpPr>
                <p:nvPr/>
              </p:nvSpPr>
              <p:spPr bwMode="auto">
                <a:xfrm>
                  <a:off x="4815335" y="835041"/>
                  <a:ext cx="314362" cy="201333"/>
                </a:xfrm>
                <a:custGeom>
                  <a:avLst/>
                  <a:gdLst>
                    <a:gd name="T0" fmla="*/ 2147483647 w 198"/>
                    <a:gd name="T1" fmla="*/ 2147483647 h 127"/>
                    <a:gd name="T2" fmla="*/ 2147483647 w 198"/>
                    <a:gd name="T3" fmla="*/ 0 h 127"/>
                    <a:gd name="T4" fmla="*/ 0 w 198"/>
                    <a:gd name="T5" fmla="*/ 2147483647 h 127"/>
                    <a:gd name="T6" fmla="*/ 2147483647 w 198"/>
                    <a:gd name="T7" fmla="*/ 2147483647 h 127"/>
                    <a:gd name="T8" fmla="*/ 2147483647 w 198"/>
                    <a:gd name="T9" fmla="*/ 214748364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7">
                      <a:moveTo>
                        <a:pt x="198" y="63"/>
                      </a:moveTo>
                      <a:lnTo>
                        <a:pt x="99" y="0"/>
                      </a:lnTo>
                      <a:lnTo>
                        <a:pt x="0" y="63"/>
                      </a:lnTo>
                      <a:lnTo>
                        <a:pt x="99" y="127"/>
                      </a:lnTo>
                      <a:lnTo>
                        <a:pt x="198" y="63"/>
                      </a:lnTo>
                      <a:close/>
                    </a:path>
                  </a:pathLst>
                </a:custGeom>
                <a:solidFill>
                  <a:srgbClr val="FFFFFF"/>
                </a:solidFill>
                <a:ln w="10795" cap="rnd">
                  <a:solidFill>
                    <a:srgbClr val="7B7C7E"/>
                  </a:solidFill>
                  <a:prstDash val="solid"/>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grpSp>
        <p:sp>
          <p:nvSpPr>
            <p:cNvPr id="55" name="Freeform 54"/>
            <p:cNvSpPr>
              <a:spLocks/>
            </p:cNvSpPr>
            <p:nvPr/>
          </p:nvSpPr>
          <p:spPr bwMode="auto">
            <a:xfrm>
              <a:off x="1525787" y="5957934"/>
              <a:ext cx="233168" cy="383009"/>
            </a:xfrm>
            <a:custGeom>
              <a:avLst/>
              <a:gdLst>
                <a:gd name="T0" fmla="*/ 0 w 215"/>
                <a:gd name="T1" fmla="*/ 0 h 326"/>
                <a:gd name="T2" fmla="*/ 215 w 215"/>
                <a:gd name="T3" fmla="*/ 0 h 326"/>
                <a:gd name="T4" fmla="*/ 215 w 215"/>
                <a:gd name="T5" fmla="*/ 78 h 326"/>
                <a:gd name="T6" fmla="*/ 154 w 215"/>
                <a:gd name="T7" fmla="*/ 78 h 326"/>
                <a:gd name="T8" fmla="*/ 154 w 215"/>
                <a:gd name="T9" fmla="*/ 326 h 326"/>
                <a:gd name="T10" fmla="*/ 62 w 215"/>
                <a:gd name="T11" fmla="*/ 326 h 326"/>
                <a:gd name="T12" fmla="*/ 62 w 215"/>
                <a:gd name="T13" fmla="*/ 78 h 326"/>
                <a:gd name="T14" fmla="*/ 0 w 215"/>
                <a:gd name="T15" fmla="*/ 78 h 326"/>
                <a:gd name="T16" fmla="*/ 0 w 215"/>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6">
                  <a:moveTo>
                    <a:pt x="0" y="0"/>
                  </a:moveTo>
                  <a:lnTo>
                    <a:pt x="215" y="0"/>
                  </a:lnTo>
                  <a:lnTo>
                    <a:pt x="215" y="78"/>
                  </a:lnTo>
                  <a:lnTo>
                    <a:pt x="154" y="78"/>
                  </a:lnTo>
                  <a:lnTo>
                    <a:pt x="154" y="326"/>
                  </a:lnTo>
                  <a:lnTo>
                    <a:pt x="62" y="326"/>
                  </a:lnTo>
                  <a:lnTo>
                    <a:pt x="62" y="78"/>
                  </a:lnTo>
                  <a:lnTo>
                    <a:pt x="0" y="78"/>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6" name="Freeform 55"/>
            <p:cNvSpPr>
              <a:spLocks/>
            </p:cNvSpPr>
            <p:nvPr/>
          </p:nvSpPr>
          <p:spPr bwMode="auto">
            <a:xfrm>
              <a:off x="1774137" y="5957934"/>
              <a:ext cx="246181" cy="383009"/>
            </a:xfrm>
            <a:custGeom>
              <a:avLst/>
              <a:gdLst>
                <a:gd name="T0" fmla="*/ 135 w 227"/>
                <a:gd name="T1" fmla="*/ 0 h 326"/>
                <a:gd name="T2" fmla="*/ 227 w 227"/>
                <a:gd name="T3" fmla="*/ 0 h 326"/>
                <a:gd name="T4" fmla="*/ 227 w 227"/>
                <a:gd name="T5" fmla="*/ 326 h 326"/>
                <a:gd name="T6" fmla="*/ 135 w 227"/>
                <a:gd name="T7" fmla="*/ 326 h 326"/>
                <a:gd name="T8" fmla="*/ 135 w 227"/>
                <a:gd name="T9" fmla="*/ 193 h 326"/>
                <a:gd name="T10" fmla="*/ 93 w 227"/>
                <a:gd name="T11" fmla="*/ 193 h 326"/>
                <a:gd name="T12" fmla="*/ 93 w 227"/>
                <a:gd name="T13" fmla="*/ 326 h 326"/>
                <a:gd name="T14" fmla="*/ 0 w 227"/>
                <a:gd name="T15" fmla="*/ 326 h 326"/>
                <a:gd name="T16" fmla="*/ 0 w 227"/>
                <a:gd name="T17" fmla="*/ 0 h 326"/>
                <a:gd name="T18" fmla="*/ 93 w 227"/>
                <a:gd name="T19" fmla="*/ 0 h 326"/>
                <a:gd name="T20" fmla="*/ 93 w 227"/>
                <a:gd name="T21" fmla="*/ 118 h 326"/>
                <a:gd name="T22" fmla="*/ 135 w 227"/>
                <a:gd name="T23" fmla="*/ 118 h 326"/>
                <a:gd name="T24" fmla="*/ 135 w 227"/>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26">
                  <a:moveTo>
                    <a:pt x="135" y="0"/>
                  </a:moveTo>
                  <a:lnTo>
                    <a:pt x="227" y="0"/>
                  </a:lnTo>
                  <a:lnTo>
                    <a:pt x="227" y="326"/>
                  </a:lnTo>
                  <a:lnTo>
                    <a:pt x="135" y="326"/>
                  </a:lnTo>
                  <a:lnTo>
                    <a:pt x="135" y="193"/>
                  </a:lnTo>
                  <a:lnTo>
                    <a:pt x="93" y="193"/>
                  </a:lnTo>
                  <a:lnTo>
                    <a:pt x="93" y="326"/>
                  </a:lnTo>
                  <a:lnTo>
                    <a:pt x="0" y="326"/>
                  </a:lnTo>
                  <a:lnTo>
                    <a:pt x="0" y="0"/>
                  </a:lnTo>
                  <a:lnTo>
                    <a:pt x="93" y="0"/>
                  </a:lnTo>
                  <a:lnTo>
                    <a:pt x="93" y="118"/>
                  </a:lnTo>
                  <a:lnTo>
                    <a:pt x="135" y="118"/>
                  </a:lnTo>
                  <a:lnTo>
                    <a:pt x="135"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7" name="Rectangle 56"/>
            <p:cNvSpPr>
              <a:spLocks noChangeArrowheads="1"/>
            </p:cNvSpPr>
            <p:nvPr/>
          </p:nvSpPr>
          <p:spPr bwMode="auto">
            <a:xfrm>
              <a:off x="2053938" y="5957934"/>
              <a:ext cx="97605" cy="383009"/>
            </a:xfrm>
            <a:prstGeom prst="rect">
              <a:avLst/>
            </a:pr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8" name="Freeform 57"/>
            <p:cNvSpPr>
              <a:spLocks/>
            </p:cNvSpPr>
            <p:nvPr/>
          </p:nvSpPr>
          <p:spPr bwMode="auto">
            <a:xfrm>
              <a:off x="2187333" y="5957934"/>
              <a:ext cx="250520" cy="383009"/>
            </a:xfrm>
            <a:custGeom>
              <a:avLst/>
              <a:gdLst>
                <a:gd name="T0" fmla="*/ 146 w 231"/>
                <a:gd name="T1" fmla="*/ 0 h 326"/>
                <a:gd name="T2" fmla="*/ 231 w 231"/>
                <a:gd name="T3" fmla="*/ 0 h 326"/>
                <a:gd name="T4" fmla="*/ 231 w 231"/>
                <a:gd name="T5" fmla="*/ 326 h 326"/>
                <a:gd name="T6" fmla="*/ 134 w 231"/>
                <a:gd name="T7" fmla="*/ 326 h 326"/>
                <a:gd name="T8" fmla="*/ 82 w 231"/>
                <a:gd name="T9" fmla="*/ 125 h 326"/>
                <a:gd name="T10" fmla="*/ 82 w 231"/>
                <a:gd name="T11" fmla="*/ 125 h 326"/>
                <a:gd name="T12" fmla="*/ 82 w 231"/>
                <a:gd name="T13" fmla="*/ 326 h 326"/>
                <a:gd name="T14" fmla="*/ 0 w 231"/>
                <a:gd name="T15" fmla="*/ 326 h 326"/>
                <a:gd name="T16" fmla="*/ 0 w 231"/>
                <a:gd name="T17" fmla="*/ 0 h 326"/>
                <a:gd name="T18" fmla="*/ 99 w 231"/>
                <a:gd name="T19" fmla="*/ 0 h 326"/>
                <a:gd name="T20" fmla="*/ 144 w 231"/>
                <a:gd name="T21" fmla="*/ 198 h 326"/>
                <a:gd name="T22" fmla="*/ 146 w 231"/>
                <a:gd name="T23" fmla="*/ 198 h 326"/>
                <a:gd name="T24" fmla="*/ 146 w 23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326">
                  <a:moveTo>
                    <a:pt x="146" y="0"/>
                  </a:moveTo>
                  <a:lnTo>
                    <a:pt x="231" y="0"/>
                  </a:lnTo>
                  <a:lnTo>
                    <a:pt x="231" y="326"/>
                  </a:lnTo>
                  <a:lnTo>
                    <a:pt x="134" y="326"/>
                  </a:lnTo>
                  <a:lnTo>
                    <a:pt x="82" y="125"/>
                  </a:lnTo>
                  <a:lnTo>
                    <a:pt x="82" y="125"/>
                  </a:lnTo>
                  <a:lnTo>
                    <a:pt x="82" y="326"/>
                  </a:lnTo>
                  <a:lnTo>
                    <a:pt x="0" y="326"/>
                  </a:lnTo>
                  <a:lnTo>
                    <a:pt x="0" y="0"/>
                  </a:lnTo>
                  <a:lnTo>
                    <a:pt x="99" y="0"/>
                  </a:lnTo>
                  <a:lnTo>
                    <a:pt x="144" y="198"/>
                  </a:lnTo>
                  <a:lnTo>
                    <a:pt x="146" y="198"/>
                  </a:lnTo>
                  <a:lnTo>
                    <a:pt x="146"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59" name="Freeform 58"/>
            <p:cNvSpPr>
              <a:spLocks/>
            </p:cNvSpPr>
            <p:nvPr/>
          </p:nvSpPr>
          <p:spPr bwMode="auto">
            <a:xfrm>
              <a:off x="2479064" y="5957934"/>
              <a:ext cx="274378" cy="383009"/>
            </a:xfrm>
            <a:custGeom>
              <a:avLst/>
              <a:gdLst>
                <a:gd name="T0" fmla="*/ 144 w 253"/>
                <a:gd name="T1" fmla="*/ 0 h 326"/>
                <a:gd name="T2" fmla="*/ 241 w 253"/>
                <a:gd name="T3" fmla="*/ 0 h 326"/>
                <a:gd name="T4" fmla="*/ 161 w 253"/>
                <a:gd name="T5" fmla="*/ 144 h 326"/>
                <a:gd name="T6" fmla="*/ 253 w 253"/>
                <a:gd name="T7" fmla="*/ 326 h 326"/>
                <a:gd name="T8" fmla="*/ 149 w 253"/>
                <a:gd name="T9" fmla="*/ 326 h 326"/>
                <a:gd name="T10" fmla="*/ 104 w 253"/>
                <a:gd name="T11" fmla="*/ 217 h 326"/>
                <a:gd name="T12" fmla="*/ 90 w 253"/>
                <a:gd name="T13" fmla="*/ 243 h 326"/>
                <a:gd name="T14" fmla="*/ 90 w 253"/>
                <a:gd name="T15" fmla="*/ 326 h 326"/>
                <a:gd name="T16" fmla="*/ 0 w 253"/>
                <a:gd name="T17" fmla="*/ 326 h 326"/>
                <a:gd name="T18" fmla="*/ 0 w 253"/>
                <a:gd name="T19" fmla="*/ 0 h 326"/>
                <a:gd name="T20" fmla="*/ 90 w 253"/>
                <a:gd name="T21" fmla="*/ 0 h 326"/>
                <a:gd name="T22" fmla="*/ 90 w 253"/>
                <a:gd name="T23" fmla="*/ 125 h 326"/>
                <a:gd name="T24" fmla="*/ 90 w 253"/>
                <a:gd name="T25" fmla="*/ 125 h 326"/>
                <a:gd name="T26" fmla="*/ 144 w 253"/>
                <a:gd name="T2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326">
                  <a:moveTo>
                    <a:pt x="144" y="0"/>
                  </a:moveTo>
                  <a:lnTo>
                    <a:pt x="241" y="0"/>
                  </a:lnTo>
                  <a:lnTo>
                    <a:pt x="161" y="144"/>
                  </a:lnTo>
                  <a:lnTo>
                    <a:pt x="253" y="326"/>
                  </a:lnTo>
                  <a:lnTo>
                    <a:pt x="149" y="326"/>
                  </a:lnTo>
                  <a:lnTo>
                    <a:pt x="104" y="217"/>
                  </a:lnTo>
                  <a:lnTo>
                    <a:pt x="90" y="243"/>
                  </a:lnTo>
                  <a:lnTo>
                    <a:pt x="90" y="326"/>
                  </a:lnTo>
                  <a:lnTo>
                    <a:pt x="0" y="326"/>
                  </a:lnTo>
                  <a:lnTo>
                    <a:pt x="0" y="0"/>
                  </a:lnTo>
                  <a:lnTo>
                    <a:pt x="90" y="0"/>
                  </a:lnTo>
                  <a:lnTo>
                    <a:pt x="90" y="125"/>
                  </a:lnTo>
                  <a:lnTo>
                    <a:pt x="90" y="125"/>
                  </a:lnTo>
                  <a:lnTo>
                    <a:pt x="144"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0" name="Freeform 59"/>
            <p:cNvSpPr>
              <a:spLocks noEditPoints="1"/>
            </p:cNvSpPr>
            <p:nvPr/>
          </p:nvSpPr>
          <p:spPr bwMode="auto">
            <a:xfrm>
              <a:off x="2770794" y="5957934"/>
              <a:ext cx="187618" cy="383009"/>
            </a:xfrm>
            <a:custGeom>
              <a:avLst/>
              <a:gdLst>
                <a:gd name="T0" fmla="*/ 0 w 73"/>
                <a:gd name="T1" fmla="*/ 0 h 138"/>
                <a:gd name="T2" fmla="*/ 36 w 73"/>
                <a:gd name="T3" fmla="*/ 0 h 138"/>
                <a:gd name="T4" fmla="*/ 73 w 73"/>
                <a:gd name="T5" fmla="*/ 38 h 138"/>
                <a:gd name="T6" fmla="*/ 34 w 73"/>
                <a:gd name="T7" fmla="*/ 76 h 138"/>
                <a:gd name="T8" fmla="*/ 8 w 73"/>
                <a:gd name="T9" fmla="*/ 76 h 138"/>
                <a:gd name="T10" fmla="*/ 8 w 73"/>
                <a:gd name="T11" fmla="*/ 138 h 138"/>
                <a:gd name="T12" fmla="*/ 0 w 73"/>
                <a:gd name="T13" fmla="*/ 138 h 138"/>
                <a:gd name="T14" fmla="*/ 0 w 73"/>
                <a:gd name="T15" fmla="*/ 0 h 138"/>
                <a:gd name="T16" fmla="*/ 35 w 73"/>
                <a:gd name="T17" fmla="*/ 70 h 138"/>
                <a:gd name="T18" fmla="*/ 65 w 73"/>
                <a:gd name="T19" fmla="*/ 38 h 138"/>
                <a:gd name="T20" fmla="*/ 36 w 73"/>
                <a:gd name="T21" fmla="*/ 7 h 138"/>
                <a:gd name="T22" fmla="*/ 8 w 73"/>
                <a:gd name="T23" fmla="*/ 7 h 138"/>
                <a:gd name="T24" fmla="*/ 8 w 73"/>
                <a:gd name="T25" fmla="*/ 70 h 138"/>
                <a:gd name="T26" fmla="*/ 35 w 73"/>
                <a:gd name="T27"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38">
                  <a:moveTo>
                    <a:pt x="0" y="0"/>
                  </a:moveTo>
                  <a:cubicBezTo>
                    <a:pt x="36" y="0"/>
                    <a:pt x="36" y="0"/>
                    <a:pt x="36" y="0"/>
                  </a:cubicBezTo>
                  <a:cubicBezTo>
                    <a:pt x="68" y="1"/>
                    <a:pt x="73" y="24"/>
                    <a:pt x="73" y="38"/>
                  </a:cubicBezTo>
                  <a:cubicBezTo>
                    <a:pt x="73" y="62"/>
                    <a:pt x="59" y="76"/>
                    <a:pt x="34" y="76"/>
                  </a:cubicBezTo>
                  <a:cubicBezTo>
                    <a:pt x="8" y="76"/>
                    <a:pt x="8" y="76"/>
                    <a:pt x="8" y="76"/>
                  </a:cubicBezTo>
                  <a:cubicBezTo>
                    <a:pt x="8" y="138"/>
                    <a:pt x="8" y="138"/>
                    <a:pt x="8" y="138"/>
                  </a:cubicBezTo>
                  <a:cubicBezTo>
                    <a:pt x="0" y="138"/>
                    <a:pt x="0" y="138"/>
                    <a:pt x="0" y="138"/>
                  </a:cubicBezTo>
                  <a:lnTo>
                    <a:pt x="0" y="0"/>
                  </a:lnTo>
                  <a:close/>
                  <a:moveTo>
                    <a:pt x="35" y="70"/>
                  </a:moveTo>
                  <a:cubicBezTo>
                    <a:pt x="51" y="70"/>
                    <a:pt x="65" y="61"/>
                    <a:pt x="65" y="38"/>
                  </a:cubicBezTo>
                  <a:cubicBezTo>
                    <a:pt x="65" y="19"/>
                    <a:pt x="55" y="7"/>
                    <a:pt x="36" y="7"/>
                  </a:cubicBezTo>
                  <a:cubicBezTo>
                    <a:pt x="8" y="7"/>
                    <a:pt x="8" y="7"/>
                    <a:pt x="8" y="7"/>
                  </a:cubicBezTo>
                  <a:cubicBezTo>
                    <a:pt x="8" y="70"/>
                    <a:pt x="8" y="70"/>
                    <a:pt x="8" y="70"/>
                  </a:cubicBezTo>
                  <a:lnTo>
                    <a:pt x="35" y="7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1" name="Freeform 60"/>
            <p:cNvSpPr>
              <a:spLocks/>
            </p:cNvSpPr>
            <p:nvPr/>
          </p:nvSpPr>
          <p:spPr bwMode="auto">
            <a:xfrm>
              <a:off x="2998539" y="5957934"/>
              <a:ext cx="169183" cy="383009"/>
            </a:xfrm>
            <a:custGeom>
              <a:avLst/>
              <a:gdLst>
                <a:gd name="T0" fmla="*/ 0 w 156"/>
                <a:gd name="T1" fmla="*/ 0 h 326"/>
                <a:gd name="T2" fmla="*/ 19 w 156"/>
                <a:gd name="T3" fmla="*/ 0 h 326"/>
                <a:gd name="T4" fmla="*/ 19 w 156"/>
                <a:gd name="T5" fmla="*/ 307 h 326"/>
                <a:gd name="T6" fmla="*/ 156 w 156"/>
                <a:gd name="T7" fmla="*/ 307 h 326"/>
                <a:gd name="T8" fmla="*/ 156 w 156"/>
                <a:gd name="T9" fmla="*/ 326 h 326"/>
                <a:gd name="T10" fmla="*/ 0 w 156"/>
                <a:gd name="T11" fmla="*/ 326 h 326"/>
                <a:gd name="T12" fmla="*/ 0 w 156"/>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56" h="326">
                  <a:moveTo>
                    <a:pt x="0" y="0"/>
                  </a:moveTo>
                  <a:lnTo>
                    <a:pt x="19" y="0"/>
                  </a:lnTo>
                  <a:lnTo>
                    <a:pt x="19" y="307"/>
                  </a:lnTo>
                  <a:lnTo>
                    <a:pt x="156" y="307"/>
                  </a:lnTo>
                  <a:lnTo>
                    <a:pt x="156"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2" name="Freeform 61"/>
            <p:cNvSpPr>
              <a:spLocks noEditPoints="1"/>
            </p:cNvSpPr>
            <p:nvPr/>
          </p:nvSpPr>
          <p:spPr bwMode="auto">
            <a:xfrm>
              <a:off x="3178565" y="5957934"/>
              <a:ext cx="240760" cy="383009"/>
            </a:xfrm>
            <a:custGeom>
              <a:avLst/>
              <a:gdLst>
                <a:gd name="T0" fmla="*/ 172 w 222"/>
                <a:gd name="T1" fmla="*/ 224 h 326"/>
                <a:gd name="T2" fmla="*/ 49 w 222"/>
                <a:gd name="T3" fmla="*/ 224 h 326"/>
                <a:gd name="T4" fmla="*/ 19 w 222"/>
                <a:gd name="T5" fmla="*/ 326 h 326"/>
                <a:gd name="T6" fmla="*/ 0 w 222"/>
                <a:gd name="T7" fmla="*/ 326 h 326"/>
                <a:gd name="T8" fmla="*/ 101 w 222"/>
                <a:gd name="T9" fmla="*/ 0 h 326"/>
                <a:gd name="T10" fmla="*/ 125 w 222"/>
                <a:gd name="T11" fmla="*/ 0 h 326"/>
                <a:gd name="T12" fmla="*/ 222 w 222"/>
                <a:gd name="T13" fmla="*/ 326 h 326"/>
                <a:gd name="T14" fmla="*/ 203 w 222"/>
                <a:gd name="T15" fmla="*/ 326 h 326"/>
                <a:gd name="T16" fmla="*/ 172 w 222"/>
                <a:gd name="T17" fmla="*/ 224 h 326"/>
                <a:gd name="T18" fmla="*/ 113 w 222"/>
                <a:gd name="T19" fmla="*/ 19 h 326"/>
                <a:gd name="T20" fmla="*/ 111 w 222"/>
                <a:gd name="T21" fmla="*/ 19 h 326"/>
                <a:gd name="T22" fmla="*/ 54 w 222"/>
                <a:gd name="T23" fmla="*/ 208 h 326"/>
                <a:gd name="T24" fmla="*/ 167 w 222"/>
                <a:gd name="T25" fmla="*/ 208 h 326"/>
                <a:gd name="T26" fmla="*/ 113 w 222"/>
                <a:gd name="T27" fmla="*/ 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326">
                  <a:moveTo>
                    <a:pt x="172" y="224"/>
                  </a:moveTo>
                  <a:lnTo>
                    <a:pt x="49" y="224"/>
                  </a:lnTo>
                  <a:lnTo>
                    <a:pt x="19" y="326"/>
                  </a:lnTo>
                  <a:lnTo>
                    <a:pt x="0" y="326"/>
                  </a:lnTo>
                  <a:lnTo>
                    <a:pt x="101" y="0"/>
                  </a:lnTo>
                  <a:lnTo>
                    <a:pt x="125" y="0"/>
                  </a:lnTo>
                  <a:lnTo>
                    <a:pt x="222" y="326"/>
                  </a:lnTo>
                  <a:lnTo>
                    <a:pt x="203" y="326"/>
                  </a:lnTo>
                  <a:lnTo>
                    <a:pt x="172" y="224"/>
                  </a:lnTo>
                  <a:close/>
                  <a:moveTo>
                    <a:pt x="113" y="19"/>
                  </a:moveTo>
                  <a:lnTo>
                    <a:pt x="111" y="19"/>
                  </a:lnTo>
                  <a:lnTo>
                    <a:pt x="54" y="208"/>
                  </a:lnTo>
                  <a:lnTo>
                    <a:pt x="167" y="208"/>
                  </a:lnTo>
                  <a:lnTo>
                    <a:pt x="113" y="19"/>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3" name="Freeform 62"/>
            <p:cNvSpPr>
              <a:spLocks/>
            </p:cNvSpPr>
            <p:nvPr/>
          </p:nvSpPr>
          <p:spPr bwMode="auto">
            <a:xfrm>
              <a:off x="3434508" y="5952060"/>
              <a:ext cx="217983" cy="394758"/>
            </a:xfrm>
            <a:custGeom>
              <a:avLst/>
              <a:gdLst>
                <a:gd name="T0" fmla="*/ 75 w 85"/>
                <a:gd name="T1" fmla="*/ 42 h 142"/>
                <a:gd name="T2" fmla="*/ 45 w 85"/>
                <a:gd name="T3" fmla="*/ 6 h 142"/>
                <a:gd name="T4" fmla="*/ 9 w 85"/>
                <a:gd name="T5" fmla="*/ 71 h 142"/>
                <a:gd name="T6" fmla="*/ 44 w 85"/>
                <a:gd name="T7" fmla="*/ 135 h 142"/>
                <a:gd name="T8" fmla="*/ 77 w 85"/>
                <a:gd name="T9" fmla="*/ 93 h 142"/>
                <a:gd name="T10" fmla="*/ 85 w 85"/>
                <a:gd name="T11" fmla="*/ 93 h 142"/>
                <a:gd name="T12" fmla="*/ 42 w 85"/>
                <a:gd name="T13" fmla="*/ 142 h 142"/>
                <a:gd name="T14" fmla="*/ 0 w 85"/>
                <a:gd name="T15" fmla="*/ 71 h 142"/>
                <a:gd name="T16" fmla="*/ 45 w 85"/>
                <a:gd name="T17" fmla="*/ 0 h 142"/>
                <a:gd name="T18" fmla="*/ 83 w 85"/>
                <a:gd name="T19" fmla="*/ 42 h 142"/>
                <a:gd name="T20" fmla="*/ 75 w 85"/>
                <a:gd name="T21" fmla="*/ 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42">
                  <a:moveTo>
                    <a:pt x="75" y="42"/>
                  </a:moveTo>
                  <a:cubicBezTo>
                    <a:pt x="75" y="23"/>
                    <a:pt x="65" y="6"/>
                    <a:pt x="45" y="6"/>
                  </a:cubicBezTo>
                  <a:cubicBezTo>
                    <a:pt x="18" y="6"/>
                    <a:pt x="9" y="32"/>
                    <a:pt x="9" y="71"/>
                  </a:cubicBezTo>
                  <a:cubicBezTo>
                    <a:pt x="9" y="108"/>
                    <a:pt x="16" y="135"/>
                    <a:pt x="44" y="135"/>
                  </a:cubicBezTo>
                  <a:cubicBezTo>
                    <a:pt x="70" y="135"/>
                    <a:pt x="77" y="104"/>
                    <a:pt x="77" y="93"/>
                  </a:cubicBezTo>
                  <a:cubicBezTo>
                    <a:pt x="85" y="93"/>
                    <a:pt x="85" y="93"/>
                    <a:pt x="85" y="93"/>
                  </a:cubicBezTo>
                  <a:cubicBezTo>
                    <a:pt x="85" y="110"/>
                    <a:pt x="77" y="142"/>
                    <a:pt x="42" y="142"/>
                  </a:cubicBezTo>
                  <a:cubicBezTo>
                    <a:pt x="13" y="142"/>
                    <a:pt x="0" y="116"/>
                    <a:pt x="0" y="71"/>
                  </a:cubicBezTo>
                  <a:cubicBezTo>
                    <a:pt x="0" y="28"/>
                    <a:pt x="13" y="0"/>
                    <a:pt x="45" y="0"/>
                  </a:cubicBezTo>
                  <a:cubicBezTo>
                    <a:pt x="77" y="0"/>
                    <a:pt x="83" y="28"/>
                    <a:pt x="83" y="42"/>
                  </a:cubicBezTo>
                  <a:lnTo>
                    <a:pt x="75" y="42"/>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sp>
          <p:nvSpPr>
            <p:cNvPr id="64" name="Freeform 63"/>
            <p:cNvSpPr>
              <a:spLocks/>
            </p:cNvSpPr>
            <p:nvPr/>
          </p:nvSpPr>
          <p:spPr bwMode="auto">
            <a:xfrm>
              <a:off x="3692620" y="5957934"/>
              <a:ext cx="172436" cy="383009"/>
            </a:xfrm>
            <a:custGeom>
              <a:avLst/>
              <a:gdLst>
                <a:gd name="T0" fmla="*/ 0 w 159"/>
                <a:gd name="T1" fmla="*/ 0 h 326"/>
                <a:gd name="T2" fmla="*/ 156 w 159"/>
                <a:gd name="T3" fmla="*/ 0 h 326"/>
                <a:gd name="T4" fmla="*/ 156 w 159"/>
                <a:gd name="T5" fmla="*/ 19 h 326"/>
                <a:gd name="T6" fmla="*/ 19 w 159"/>
                <a:gd name="T7" fmla="*/ 19 h 326"/>
                <a:gd name="T8" fmla="*/ 19 w 159"/>
                <a:gd name="T9" fmla="*/ 146 h 326"/>
                <a:gd name="T10" fmla="*/ 147 w 159"/>
                <a:gd name="T11" fmla="*/ 146 h 326"/>
                <a:gd name="T12" fmla="*/ 147 w 159"/>
                <a:gd name="T13" fmla="*/ 165 h 326"/>
                <a:gd name="T14" fmla="*/ 19 w 159"/>
                <a:gd name="T15" fmla="*/ 165 h 326"/>
                <a:gd name="T16" fmla="*/ 19 w 159"/>
                <a:gd name="T17" fmla="*/ 307 h 326"/>
                <a:gd name="T18" fmla="*/ 159 w 159"/>
                <a:gd name="T19" fmla="*/ 307 h 326"/>
                <a:gd name="T20" fmla="*/ 159 w 159"/>
                <a:gd name="T21" fmla="*/ 326 h 326"/>
                <a:gd name="T22" fmla="*/ 0 w 159"/>
                <a:gd name="T23" fmla="*/ 326 h 326"/>
                <a:gd name="T24" fmla="*/ 0 w 159"/>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326">
                  <a:moveTo>
                    <a:pt x="0" y="0"/>
                  </a:moveTo>
                  <a:lnTo>
                    <a:pt x="156" y="0"/>
                  </a:lnTo>
                  <a:lnTo>
                    <a:pt x="156" y="19"/>
                  </a:lnTo>
                  <a:lnTo>
                    <a:pt x="19" y="19"/>
                  </a:lnTo>
                  <a:lnTo>
                    <a:pt x="19" y="146"/>
                  </a:lnTo>
                  <a:lnTo>
                    <a:pt x="147" y="146"/>
                  </a:lnTo>
                  <a:lnTo>
                    <a:pt x="147" y="165"/>
                  </a:lnTo>
                  <a:lnTo>
                    <a:pt x="19" y="165"/>
                  </a:lnTo>
                  <a:lnTo>
                    <a:pt x="19" y="307"/>
                  </a:lnTo>
                  <a:lnTo>
                    <a:pt x="159" y="307"/>
                  </a:lnTo>
                  <a:lnTo>
                    <a:pt x="159" y="326"/>
                  </a:lnTo>
                  <a:lnTo>
                    <a:pt x="0" y="326"/>
                  </a:lnTo>
                  <a:lnTo>
                    <a:pt x="0" y="0"/>
                  </a:lnTo>
                  <a:close/>
                </a:path>
              </a:pathLst>
            </a:custGeom>
            <a:solidFill>
              <a:srgbClr val="FFFFFF">
                <a:alpha val="50196"/>
              </a:srgb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prstClr val="black"/>
                </a:solidFill>
              </a:endParaRPr>
            </a:p>
          </p:txBody>
        </p:sp>
      </p:grpSp>
      <p:sp>
        <p:nvSpPr>
          <p:cNvPr id="24" name="Rectangle 23"/>
          <p:cNvSpPr/>
          <p:nvPr/>
        </p:nvSpPr>
        <p:spPr>
          <a:xfrm>
            <a:off x="0" y="6477000"/>
            <a:ext cx="9144000" cy="3048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1100" dirty="0">
                <a:solidFill>
                  <a:schemeClr val="bg2">
                    <a:lumMod val="50000"/>
                  </a:schemeClr>
                </a:solidFill>
                <a:latin typeface="Arial Narrow" panose="020B0606020202030204" pitchFamily="34" charset="0"/>
              </a:rPr>
              <a:t>COMP3530 - Systems Engineering for Software Engineers    |    Week 3</a:t>
            </a:r>
            <a:r>
              <a:rPr lang="en-AU" sz="1100" baseline="0" dirty="0">
                <a:solidFill>
                  <a:schemeClr val="bg2">
                    <a:lumMod val="50000"/>
                  </a:schemeClr>
                </a:solidFill>
                <a:latin typeface="Arial Narrow" panose="020B0606020202030204" pitchFamily="34" charset="0"/>
              </a:rPr>
              <a:t>    |    </a:t>
            </a:r>
            <a:r>
              <a:rPr lang="en-AU" sz="1100" b="1" baseline="0" dirty="0">
                <a:solidFill>
                  <a:schemeClr val="bg2">
                    <a:lumMod val="50000"/>
                  </a:schemeClr>
                </a:solidFill>
                <a:latin typeface="Arial Narrow" panose="020B0606020202030204" pitchFamily="34" charset="0"/>
              </a:rPr>
              <a:t>Design thinking and human-centred design by Steph Mellor </a:t>
            </a:r>
            <a:r>
              <a:rPr lang="en-AU" sz="1100" dirty="0">
                <a:solidFill>
                  <a:schemeClr val="bg2">
                    <a:lumMod val="50000"/>
                  </a:schemeClr>
                </a:solidFill>
                <a:latin typeface="Arial Narrow" panose="020B0606020202030204" pitchFamily="34" charset="0"/>
              </a:rPr>
              <a:t> </a:t>
            </a:r>
          </a:p>
        </p:txBody>
      </p:sp>
      <p:pic>
        <p:nvPicPr>
          <p:cNvPr id="25" name="Content Placeholder 9"/>
          <p:cNvPicPr>
            <a:picLocks noGrp="1" noChangeAspect="1"/>
          </p:cNvPicPr>
          <p:nvPr/>
        </p:nvPicPr>
        <p:blipFill rotWithShape="1">
          <a:blip r:embed="rId3" cstate="email">
            <a:extLst>
              <a:ext uri="{28A0092B-C50C-407E-A947-70E740481C1C}">
                <a14:useLocalDpi xmlns:a14="http://schemas.microsoft.com/office/drawing/2010/main"/>
              </a:ext>
            </a:extLst>
          </a:blip>
          <a:srcRect/>
          <a:stretch/>
        </p:blipFill>
        <p:spPr>
          <a:xfrm>
            <a:off x="1219200" y="838200"/>
            <a:ext cx="4511033" cy="3199685"/>
          </a:xfrm>
          <a:prstGeom prst="rect">
            <a:avLst/>
          </a:prstGeom>
          <a:ln>
            <a:noFill/>
          </a:ln>
        </p:spPr>
      </p:pic>
      <p:pic>
        <p:nvPicPr>
          <p:cNvPr id="26" name="Content Placeholder 4"/>
          <p:cNvPicPr>
            <a:picLocks noGrp="1" noChangeAspect="1"/>
          </p:cNvPicPr>
          <p:nvPr/>
        </p:nvPicPr>
        <p:blipFill rotWithShape="1">
          <a:blip r:embed="rId4" cstate="email">
            <a:extLst>
              <a:ext uri="{28A0092B-C50C-407E-A947-70E740481C1C}">
                <a14:useLocalDpi xmlns:a14="http://schemas.microsoft.com/office/drawing/2010/main"/>
              </a:ext>
            </a:extLst>
          </a:blip>
          <a:srcRect/>
          <a:stretch/>
        </p:blipFill>
        <p:spPr>
          <a:xfrm rot="16200000">
            <a:off x="4523697" y="3801391"/>
            <a:ext cx="2702086" cy="2149387"/>
          </a:xfrm>
          <a:prstGeom prst="rect">
            <a:avLst/>
          </a:prstGeom>
          <a:ln>
            <a:noFill/>
          </a:ln>
        </p:spPr>
      </p:pic>
      <p:pic>
        <p:nvPicPr>
          <p:cNvPr id="27" name="Content Placeholder 5"/>
          <p:cNvPicPr>
            <a:picLocks noGrp="1" noChangeAspect="1"/>
          </p:cNvPicPr>
          <p:nvPr/>
        </p:nvPicPr>
        <p:blipFill>
          <a:blip r:embed="rId5" cstate="email">
            <a:extLst>
              <a:ext uri="{28A0092B-C50C-407E-A947-70E740481C1C}">
                <a14:useLocalDpi xmlns:a14="http://schemas.microsoft.com/office/drawing/2010/main"/>
              </a:ext>
            </a:extLst>
          </a:blip>
          <a:stretch>
            <a:fillRect/>
          </a:stretch>
        </p:blipFill>
        <p:spPr>
          <a:xfrm>
            <a:off x="5098977" y="1667006"/>
            <a:ext cx="3457079" cy="2304719"/>
          </a:xfrm>
          <a:prstGeom prst="rect">
            <a:avLst/>
          </a:prstGeom>
        </p:spPr>
      </p:pic>
      <p:pic>
        <p:nvPicPr>
          <p:cNvPr id="29" name="Content Placeholder 5"/>
          <p:cNvPicPr>
            <a:picLocks noGrp="1" noChangeAspect="1"/>
          </p:cNvPicPr>
          <p:nvPr/>
        </p:nvPicPr>
        <p:blipFill>
          <a:blip r:embed="rId6" cstate="email">
            <a:extLst>
              <a:ext uri="{28A0092B-C50C-407E-A947-70E740481C1C}">
                <a14:useLocalDpi xmlns:a14="http://schemas.microsoft.com/office/drawing/2010/main"/>
              </a:ext>
            </a:extLst>
          </a:blip>
          <a:stretch>
            <a:fillRect/>
          </a:stretch>
        </p:blipFill>
        <p:spPr>
          <a:xfrm>
            <a:off x="1828800" y="2694105"/>
            <a:ext cx="4249738" cy="3187303"/>
          </a:xfrm>
          <a:prstGeom prst="rect">
            <a:avLst/>
          </a:prstGeom>
        </p:spPr>
      </p:pic>
    </p:spTree>
    <p:extLst>
      <p:ext uri="{BB962C8B-B14F-4D97-AF65-F5344CB8AC3E}">
        <p14:creationId xmlns:p14="http://schemas.microsoft.com/office/powerpoint/2010/main" val="28456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inkPlace Rainbow Theme">
  <a:themeElements>
    <a:clrScheme name="ThinkPlace Final Report">
      <a:dk1>
        <a:srgbClr val="3F3F3F"/>
      </a:dk1>
      <a:lt1>
        <a:srgbClr val="3F3F3F"/>
      </a:lt1>
      <a:dk2>
        <a:srgbClr val="FFFFFF"/>
      </a:dk2>
      <a:lt2>
        <a:srgbClr val="FFFFFF"/>
      </a:lt2>
      <a:accent1>
        <a:srgbClr val="007F97"/>
      </a:accent1>
      <a:accent2>
        <a:srgbClr val="007F97"/>
      </a:accent2>
      <a:accent3>
        <a:srgbClr val="BFB500"/>
      </a:accent3>
      <a:accent4>
        <a:srgbClr val="F18E00"/>
      </a:accent4>
      <a:accent5>
        <a:srgbClr val="974B99"/>
      </a:accent5>
      <a:accent6>
        <a:srgbClr val="BF093C"/>
      </a:accent6>
      <a:hlink>
        <a:srgbClr val="505050"/>
      </a:hlink>
      <a:folHlink>
        <a:srgbClr val="2F2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accent1"/>
          </a:solidFill>
        </a:ln>
      </a:spPr>
      <a:bodyPr lIns="18000" tIns="18000" rIns="18000" bIns="18000" rtlCol="0" anchor="ctr"/>
      <a:lstStyle>
        <a:defPPr algn="ctr">
          <a:defRPr sz="10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1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ThinkPlace Rainbow Theme" id="{68992FA5-0F74-4977-96E7-7A4A806BFBF1}" vid="{35658594-91D6-42C9-9ED9-D18C5E9EC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ThinkPlace Rainbow Theme</Template>
  <TotalTime>12901</TotalTime>
  <Words>2445</Words>
  <Application>Microsoft Office PowerPoint</Application>
  <PresentationFormat>On-screen Show (4:3)</PresentationFormat>
  <Paragraphs>204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Courier New</vt:lpstr>
      <vt:lpstr>Wingdings</vt:lpstr>
      <vt:lpstr>ThinkPlace Rainbow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Ledia Andrawes</dc:creator>
  <cp:lastModifiedBy>Steph Mellor</cp:lastModifiedBy>
  <cp:revision>118</cp:revision>
  <cp:lastPrinted>2016-03-08T08:05:33Z</cp:lastPrinted>
  <dcterms:created xsi:type="dcterms:W3CDTF">2015-01-14T19:37:43Z</dcterms:created>
  <dcterms:modified xsi:type="dcterms:W3CDTF">2017-03-07T12:19:54Z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2014-05-31T00:00:00Z</vt:filetime>
  </property>
  <property fmtid="{D5CDD505-2E9C-101B-9397-08002B2CF9AE}" pid="3" name="Creator">
    <vt:lpwstr>Microsoft® PowerPoint® 2013</vt:lpwstr>
  </property>
  <property fmtid="{D5CDD505-2E9C-101B-9397-08002B2CF9AE}" pid="4" name="LastSaved">
    <vt:filetime>2015-01-14T00:00:00Z</vt:filetime>
  </property>
</Properties>
</file>