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7556500" cx="10693400"/>
  <p:notesSz cx="10693400" cy="7556500"/>
  <p:embeddedFontLst>
    <p:embeddedFont>
      <p:font typeface="Cabin"/>
      <p:regular r:id="rId19"/>
      <p:bold r:id="rId20"/>
      <p:italic r:id="rId21"/>
      <p:boldItalic r:id="rId22"/>
    </p:embeddedFont>
    <p:embeddedFont>
      <p:font typeface="Book Antiqu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Cabin-bold.fntdata"/><Relationship Id="rId22" Type="http://schemas.openxmlformats.org/officeDocument/2006/relationships/font" Target="fonts/Cabin-boldItalic.fntdata"/><Relationship Id="rId21" Type="http://schemas.openxmlformats.org/officeDocument/2006/relationships/font" Target="fonts/Cabin-italic.fntdata"/><Relationship Id="rId24" Type="http://schemas.openxmlformats.org/officeDocument/2006/relationships/font" Target="fonts/BookAntiqua-bold.fntdata"/><Relationship Id="rId23" Type="http://schemas.openxmlformats.org/officeDocument/2006/relationships/font" Target="fonts/BookAntiqu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ookAntiqua-boldItalic.fntdata"/><Relationship Id="rId25" Type="http://schemas.openxmlformats.org/officeDocument/2006/relationships/font" Target="fonts/BookAntiqua-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Cabin-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782575" y="566725"/>
            <a:ext cx="7129275" cy="2833674"/>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1069325" y="3589325"/>
            <a:ext cx="8554699" cy="3400424"/>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txBox="1"/>
          <p:nvPr>
            <p:ph idx="1" type="body"/>
          </p:nvPr>
        </p:nvSpPr>
        <p:spPr>
          <a:xfrm>
            <a:off x="1069325" y="3589325"/>
            <a:ext cx="8554699" cy="340042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9" name="Shape 49"/>
          <p:cNvSpPr/>
          <p:nvPr>
            <p:ph idx="2" type="sldImg"/>
          </p:nvPr>
        </p:nvSpPr>
        <p:spPr>
          <a:xfrm>
            <a:off x="1782575" y="566725"/>
            <a:ext cx="7129275" cy="283367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14" name="Shape 214"/>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2" name="Shape 232"/>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1" name="Shape 251"/>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0" name="Shape 270"/>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1069325" y="3589325"/>
            <a:ext cx="8554699" cy="340042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88" name="Shape 288"/>
          <p:cNvSpPr/>
          <p:nvPr>
            <p:ph idx="2" type="sldImg"/>
          </p:nvPr>
        </p:nvSpPr>
        <p:spPr>
          <a:xfrm>
            <a:off x="1782575" y="566725"/>
            <a:ext cx="7129275" cy="283367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63" name="Shape 63"/>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txBox="1"/>
          <p:nvPr>
            <p:ph idx="1" type="body"/>
          </p:nvPr>
        </p:nvSpPr>
        <p:spPr>
          <a:xfrm>
            <a:off x="1069325" y="3589325"/>
            <a:ext cx="8554699" cy="3400424"/>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1" name="Shape 81"/>
          <p:cNvSpPr/>
          <p:nvPr>
            <p:ph idx="2" type="sldImg"/>
          </p:nvPr>
        </p:nvSpPr>
        <p:spPr>
          <a:xfrm>
            <a:off x="1782575" y="566725"/>
            <a:ext cx="7129275" cy="283367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01" name="Shape 101"/>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1" name="Shape 121"/>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1" name="Shape 141"/>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9" name="Shape 159"/>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7" name="Shape 177"/>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1069325" y="3589325"/>
            <a:ext cx="8554800" cy="34005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5" name="Shape 195"/>
          <p:cNvSpPr/>
          <p:nvPr>
            <p:ph idx="2" type="sldImg"/>
          </p:nvPr>
        </p:nvSpPr>
        <p:spPr>
          <a:xfrm>
            <a:off x="1782575" y="566725"/>
            <a:ext cx="7129200" cy="28338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Only">
    <p:bg>
      <p:bgPr>
        <a:solidFill>
          <a:schemeClr val="lt1"/>
        </a:solidFill>
      </p:bgPr>
    </p:bg>
    <p:spTree>
      <p:nvGrpSpPr>
        <p:cNvPr id="17" name="Shape 17"/>
        <p:cNvGrpSpPr/>
        <p:nvPr/>
      </p:nvGrpSpPr>
      <p:grpSpPr>
        <a:xfrm>
          <a:off x="0" y="0"/>
          <a:ext cx="0" cy="0"/>
          <a:chOff x="0" y="0"/>
          <a:chExt cx="0" cy="0"/>
        </a:xfrm>
      </p:grpSpPr>
      <p:sp>
        <p:nvSpPr>
          <p:cNvPr id="18" name="Shape 18"/>
          <p:cNvSpPr/>
          <p:nvPr/>
        </p:nvSpPr>
        <p:spPr>
          <a:xfrm>
            <a:off x="0" y="189"/>
            <a:ext cx="10691494" cy="7556500"/>
          </a:xfrm>
          <a:custGeom>
            <a:pathLst>
              <a:path extrusionOk="0" h="120000" w="120000">
                <a:moveTo>
                  <a:pt x="0" y="0"/>
                </a:moveTo>
                <a:lnTo>
                  <a:pt x="0" y="119997"/>
                </a:lnTo>
                <a:lnTo>
                  <a:pt x="119999" y="119997"/>
                </a:lnTo>
                <a:lnTo>
                  <a:pt x="119999" y="0"/>
                </a:lnTo>
                <a:lnTo>
                  <a:pt x="0" y="0"/>
                </a:lnTo>
                <a:close/>
              </a:path>
            </a:pathLst>
          </a:custGeom>
          <a:solidFill>
            <a:srgbClr val="000000"/>
          </a:solidFill>
          <a:ln>
            <a:noFill/>
          </a:ln>
        </p:spPr>
        <p:txBody>
          <a:bodyPr anchorCtr="0" anchor="t" bIns="0" lIns="0" rIns="0" tIns="0">
            <a:noAutofit/>
          </a:bodyPr>
          <a:lstStyle/>
          <a:p>
            <a:pPr indent="0" lvl="0" marL="0" marR="0" rtl="0" algn="l">
              <a:spcBef>
                <a:spcPts val="0"/>
              </a:spcBef>
              <a:buNone/>
            </a:pPr>
            <a:r>
              <a:t/>
            </a:r>
            <a:endParaRPr sz="1800"/>
          </a:p>
        </p:txBody>
      </p:sp>
      <p:sp>
        <p:nvSpPr>
          <p:cNvPr id="19" name="Shape 19"/>
          <p:cNvSpPr/>
          <p:nvPr/>
        </p:nvSpPr>
        <p:spPr>
          <a:xfrm>
            <a:off x="1525828" y="1661959"/>
            <a:ext cx="4199114" cy="3146397"/>
          </a:xfrm>
          <a:prstGeom prst="rect">
            <a:avLst/>
          </a:prstGeom>
          <a:blipFill rotWithShape="1">
            <a:blip r:embed="rId2">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0" name="Shape 20"/>
          <p:cNvSpPr txBox="1"/>
          <p:nvPr>
            <p:ph type="title"/>
          </p:nvPr>
        </p:nvSpPr>
        <p:spPr>
          <a:xfrm>
            <a:off x="3595508" y="532897"/>
            <a:ext cx="3502379" cy="511809"/>
          </a:xfrm>
          <a:prstGeom prst="rect">
            <a:avLst/>
          </a:prstGeom>
          <a:noFill/>
          <a:ln>
            <a:noFill/>
          </a:ln>
        </p:spPr>
        <p:txBody>
          <a:bodyPr anchorCtr="0" anchor="t" bIns="91425" lIns="91425" rIns="91425" tIns="91425"/>
          <a:lstStyle>
            <a:lvl1pPr indent="0" lvl="0" marL="0" marR="0" rtl="0" algn="l">
              <a:spcBef>
                <a:spcPts val="0"/>
              </a:spcBef>
              <a:buNone/>
              <a:defRPr b="0" i="1" sz="3200" u="none" cap="none" strike="noStrike">
                <a:solidFill>
                  <a:schemeClr val="lt1"/>
                </a:solidFill>
                <a:latin typeface="Book Antiqua"/>
                <a:ea typeface="Book Antiqua"/>
                <a:cs typeface="Book Antiqua"/>
                <a:sym typeface="Book Antiqu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1" type="ftr"/>
          </p:nvPr>
        </p:nvSpPr>
        <p:spPr>
          <a:xfrm>
            <a:off x="346730" y="7253150"/>
            <a:ext cx="3274695" cy="152399"/>
          </a:xfrm>
          <a:prstGeom prst="rect">
            <a:avLst/>
          </a:prstGeom>
          <a:noFill/>
          <a:ln>
            <a:noFill/>
          </a:ln>
        </p:spPr>
        <p:txBody>
          <a:bodyPr anchorCtr="0" anchor="t" bIns="91425" lIns="91425" rIns="91425" tIns="91425"/>
          <a:lstStyle>
            <a:lvl1pPr indent="0" lvl="0" marL="0" marR="0" rtl="0" algn="l">
              <a:spcBef>
                <a:spcPts val="0"/>
              </a:spcBef>
              <a:buNone/>
              <a:defRPr b="0" i="1" sz="1000">
                <a:solidFill>
                  <a:schemeClr val="dk1"/>
                </a:solidFill>
                <a:latin typeface="Arial"/>
                <a:ea typeface="Arial"/>
                <a:cs typeface="Arial"/>
                <a:sym typeface="Aria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2" name="Shape 22"/>
          <p:cNvSpPr txBox="1"/>
          <p:nvPr>
            <p:ph idx="10" type="dt"/>
          </p:nvPr>
        </p:nvSpPr>
        <p:spPr>
          <a:xfrm>
            <a:off x="534670" y="7027545"/>
            <a:ext cx="2459481" cy="377824"/>
          </a:xfrm>
          <a:prstGeom prst="rect">
            <a:avLst/>
          </a:prstGeom>
          <a:noFill/>
          <a:ln>
            <a:noFill/>
          </a:ln>
        </p:spPr>
        <p:txBody>
          <a:bodyPr anchorCtr="0" anchor="t" bIns="91425" lIns="91425" rIns="91425" tIns="91425"/>
          <a:lstStyle>
            <a:lvl1pPr indent="0" lvl="0" marL="0" marR="0" rtl="0" algn="l">
              <a:spcBef>
                <a:spcPts val="0"/>
              </a:spcBef>
              <a:buNone/>
              <a:defRPr sz="1800">
                <a:solidFill>
                  <a:srgbClr val="888888"/>
                </a:solidFil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3" name="Shape 23"/>
          <p:cNvSpPr txBox="1"/>
          <p:nvPr>
            <p:ph idx="12" type="sldNum"/>
          </p:nvPr>
        </p:nvSpPr>
        <p:spPr>
          <a:xfrm>
            <a:off x="7198507" y="7253150"/>
            <a:ext cx="3143249" cy="152399"/>
          </a:xfrm>
          <a:prstGeom prst="rect">
            <a:avLst/>
          </a:prstGeom>
          <a:noFill/>
          <a:ln>
            <a:noFill/>
          </a:ln>
        </p:spPr>
        <p:txBody>
          <a:bodyPr anchorCtr="0" anchor="t" bIns="0" lIns="0" rIns="0" tIns="0">
            <a:noAutofit/>
          </a:bodyPr>
          <a:lstStyle/>
          <a:p>
            <a:pPr indent="0" lvl="0" marL="12700" marR="0" rtl="0" algn="l">
              <a:lnSpc>
                <a:spcPct val="107000"/>
              </a:lnSpc>
              <a:spcBef>
                <a:spcPts val="0"/>
              </a:spcBef>
              <a:buSzPct val="25000"/>
              <a:buNone/>
            </a:pPr>
            <a:r>
              <a:rPr b="0" i="1" lang="en-US" sz="1000">
                <a:solidFill>
                  <a:schemeClr val="dk1"/>
                </a:solidFill>
                <a:latin typeface="Arial"/>
                <a:ea typeface="Arial"/>
                <a:cs typeface="Arial"/>
                <a:sym typeface="Arial"/>
              </a:rPr>
              <a:t>page </a:t>
            </a:r>
            <a:fld id="{00000000-1234-1234-1234-123412341234}" type="slidenum">
              <a:rPr b="0" i="1" lang="en-US" sz="1000">
                <a:solidFill>
                  <a:schemeClr val="dk1"/>
                </a:solidFill>
                <a:latin typeface="Arial"/>
                <a:ea typeface="Arial"/>
                <a:cs typeface="Arial"/>
                <a:sym typeface="Arial"/>
              </a:rPr>
              <a:t>‹#›</a:t>
            </a:fld>
            <a:r>
              <a:rPr b="0" i="1" lang="en-US" sz="1000">
                <a:solidFill>
                  <a:schemeClr val="dk1"/>
                </a:solidFill>
                <a:latin typeface="Arial"/>
                <a:ea typeface="Arial"/>
                <a:cs typeface="Arial"/>
                <a:sym typeface="Arial"/>
              </a:rPr>
              <a:t> of 276 (chapter 1: “Digital Logic” up to page 84)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24" name="Shape 24"/>
        <p:cNvGrpSpPr/>
        <p:nvPr/>
      </p:nvGrpSpPr>
      <p:grpSpPr>
        <a:xfrm>
          <a:off x="0" y="0"/>
          <a:ext cx="0" cy="0"/>
          <a:chOff x="0" y="0"/>
          <a:chExt cx="0" cy="0"/>
        </a:xfrm>
      </p:grpSpPr>
      <p:sp>
        <p:nvSpPr>
          <p:cNvPr id="25" name="Shape 25"/>
          <p:cNvSpPr txBox="1"/>
          <p:nvPr>
            <p:ph type="title"/>
          </p:nvPr>
        </p:nvSpPr>
        <p:spPr>
          <a:xfrm>
            <a:off x="3595508" y="532897"/>
            <a:ext cx="3502379" cy="511809"/>
          </a:xfrm>
          <a:prstGeom prst="rect">
            <a:avLst/>
          </a:prstGeom>
          <a:noFill/>
          <a:ln>
            <a:noFill/>
          </a:ln>
        </p:spPr>
        <p:txBody>
          <a:bodyPr anchorCtr="0" anchor="t" bIns="91425" lIns="91425" rIns="91425" tIns="91425"/>
          <a:lstStyle>
            <a:lvl1pPr indent="0" lvl="0" marL="0" marR="0" rtl="0" algn="l">
              <a:spcBef>
                <a:spcPts val="0"/>
              </a:spcBef>
              <a:buNone/>
              <a:defRPr b="0" i="1" sz="3200" u="none" cap="none" strike="noStrike">
                <a:solidFill>
                  <a:schemeClr val="lt1"/>
                </a:solidFill>
                <a:latin typeface="Book Antiqua"/>
                <a:ea typeface="Book Antiqua"/>
                <a:cs typeface="Book Antiqua"/>
                <a:sym typeface="Book Antiqu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1" type="body"/>
          </p:nvPr>
        </p:nvSpPr>
        <p:spPr>
          <a:xfrm>
            <a:off x="344929" y="1298562"/>
            <a:ext cx="10003540" cy="5026025"/>
          </a:xfrm>
          <a:prstGeom prst="rect">
            <a:avLst/>
          </a:prstGeom>
          <a:noFill/>
          <a:ln>
            <a:noFill/>
          </a:ln>
        </p:spPr>
        <p:txBody>
          <a:bodyPr anchorCtr="0" anchor="t" bIns="91425" lIns="91425" rIns="91425" tIns="91425"/>
          <a:lstStyle>
            <a:lvl1pPr indent="0" lvl="0" marL="0" marR="0" rtl="0" algn="l">
              <a:spcBef>
                <a:spcPts val="0"/>
              </a:spcBef>
              <a:buNone/>
              <a:defRPr b="1" i="1" sz="2400" u="none" cap="none" strike="noStrike">
                <a:solidFill>
                  <a:schemeClr val="dk1"/>
                </a:solidFill>
                <a:latin typeface="Book Antiqua"/>
                <a:ea typeface="Book Antiqua"/>
                <a:cs typeface="Book Antiqua"/>
                <a:sym typeface="Book Antiqua"/>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27" name="Shape 27"/>
          <p:cNvSpPr txBox="1"/>
          <p:nvPr>
            <p:ph idx="11" type="ftr"/>
          </p:nvPr>
        </p:nvSpPr>
        <p:spPr>
          <a:xfrm>
            <a:off x="346730" y="7253150"/>
            <a:ext cx="3274695" cy="152399"/>
          </a:xfrm>
          <a:prstGeom prst="rect">
            <a:avLst/>
          </a:prstGeom>
          <a:noFill/>
          <a:ln>
            <a:noFill/>
          </a:ln>
        </p:spPr>
        <p:txBody>
          <a:bodyPr anchorCtr="0" anchor="t" bIns="91425" lIns="91425" rIns="91425" tIns="91425"/>
          <a:lstStyle>
            <a:lvl1pPr indent="0" lvl="0" marL="0" marR="0" rtl="0" algn="l">
              <a:spcBef>
                <a:spcPts val="0"/>
              </a:spcBef>
              <a:buNone/>
              <a:defRPr b="0" i="1" sz="1000">
                <a:solidFill>
                  <a:schemeClr val="dk1"/>
                </a:solidFill>
                <a:latin typeface="Arial"/>
                <a:ea typeface="Arial"/>
                <a:cs typeface="Arial"/>
                <a:sym typeface="Aria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8" name="Shape 28"/>
          <p:cNvSpPr txBox="1"/>
          <p:nvPr>
            <p:ph idx="10" type="dt"/>
          </p:nvPr>
        </p:nvSpPr>
        <p:spPr>
          <a:xfrm>
            <a:off x="534670" y="7027545"/>
            <a:ext cx="2459481" cy="377824"/>
          </a:xfrm>
          <a:prstGeom prst="rect">
            <a:avLst/>
          </a:prstGeom>
          <a:noFill/>
          <a:ln>
            <a:noFill/>
          </a:ln>
        </p:spPr>
        <p:txBody>
          <a:bodyPr anchorCtr="0" anchor="t" bIns="91425" lIns="91425" rIns="91425" tIns="91425"/>
          <a:lstStyle>
            <a:lvl1pPr indent="0" lvl="0" marL="0" marR="0" rtl="0" algn="l">
              <a:spcBef>
                <a:spcPts val="0"/>
              </a:spcBef>
              <a:buNone/>
              <a:defRPr sz="1800">
                <a:solidFill>
                  <a:srgbClr val="888888"/>
                </a:solidFil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9" name="Shape 29"/>
          <p:cNvSpPr txBox="1"/>
          <p:nvPr>
            <p:ph idx="12" type="sldNum"/>
          </p:nvPr>
        </p:nvSpPr>
        <p:spPr>
          <a:xfrm>
            <a:off x="7198507" y="7253150"/>
            <a:ext cx="3143249" cy="152399"/>
          </a:xfrm>
          <a:prstGeom prst="rect">
            <a:avLst/>
          </a:prstGeom>
          <a:noFill/>
          <a:ln>
            <a:noFill/>
          </a:ln>
        </p:spPr>
        <p:txBody>
          <a:bodyPr anchorCtr="0" anchor="t" bIns="0" lIns="0" rIns="0" tIns="0">
            <a:noAutofit/>
          </a:bodyPr>
          <a:lstStyle/>
          <a:p>
            <a:pPr indent="0" lvl="0" marL="12700" marR="0" rtl="0" algn="l">
              <a:lnSpc>
                <a:spcPct val="107000"/>
              </a:lnSpc>
              <a:spcBef>
                <a:spcPts val="0"/>
              </a:spcBef>
              <a:buSzPct val="25000"/>
              <a:buNone/>
            </a:pPr>
            <a:r>
              <a:rPr b="0" i="1" lang="en-US" sz="1000">
                <a:solidFill>
                  <a:schemeClr val="dk1"/>
                </a:solidFill>
                <a:latin typeface="Arial"/>
                <a:ea typeface="Arial"/>
                <a:cs typeface="Arial"/>
                <a:sym typeface="Arial"/>
              </a:rPr>
              <a:t>page </a:t>
            </a:r>
            <a:fld id="{00000000-1234-1234-1234-123412341234}" type="slidenum">
              <a:rPr b="0" i="1" lang="en-US" sz="1000">
                <a:solidFill>
                  <a:schemeClr val="dk1"/>
                </a:solidFill>
                <a:latin typeface="Arial"/>
                <a:ea typeface="Arial"/>
                <a:cs typeface="Arial"/>
                <a:sym typeface="Arial"/>
              </a:rPr>
              <a:t>‹#›</a:t>
            </a:fld>
            <a:r>
              <a:rPr b="0" i="1" lang="en-US" sz="1000">
                <a:solidFill>
                  <a:schemeClr val="dk1"/>
                </a:solidFill>
                <a:latin typeface="Arial"/>
                <a:ea typeface="Arial"/>
                <a:cs typeface="Arial"/>
                <a:sym typeface="Arial"/>
              </a:rPr>
              <a:t> of 276 (chapter 1: “Digital Logic” up to page 84)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3595508" y="532897"/>
            <a:ext cx="3502379" cy="511809"/>
          </a:xfrm>
          <a:prstGeom prst="rect">
            <a:avLst/>
          </a:prstGeom>
          <a:noFill/>
          <a:ln>
            <a:noFill/>
          </a:ln>
        </p:spPr>
        <p:txBody>
          <a:bodyPr anchorCtr="0" anchor="t" bIns="91425" lIns="91425" rIns="91425" tIns="91425"/>
          <a:lstStyle>
            <a:lvl1pPr indent="0" lvl="0" marL="0" marR="0" rtl="0" algn="l">
              <a:spcBef>
                <a:spcPts val="0"/>
              </a:spcBef>
              <a:buNone/>
              <a:defRPr b="0" i="1" sz="3200" u="none" cap="none" strike="noStrike">
                <a:solidFill>
                  <a:schemeClr val="lt1"/>
                </a:solidFill>
                <a:latin typeface="Book Antiqua"/>
                <a:ea typeface="Book Antiqua"/>
                <a:cs typeface="Book Antiqua"/>
                <a:sym typeface="Book Antiqu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534670" y="1737994"/>
            <a:ext cx="4651628" cy="4987290"/>
          </a:xfrm>
          <a:prstGeom prst="rect">
            <a:avLst/>
          </a:prstGeom>
          <a:noFill/>
          <a:ln>
            <a:noFill/>
          </a:ln>
        </p:spPr>
        <p:txBody>
          <a:bodyPr anchorCtr="0" anchor="t" bIns="91425" lIns="91425" rIns="91425" tIns="91425"/>
          <a:lstStyle>
            <a:lvl1pPr indent="0" lvl="0" marL="0" marR="0" rtl="0" algn="l">
              <a:spcBef>
                <a:spcPts val="0"/>
              </a:spcBef>
              <a:buNone/>
              <a:defRPr b="1" i="1" sz="2400" u="none" cap="none" strike="noStrike">
                <a:solidFill>
                  <a:schemeClr val="dk1"/>
                </a:solidFill>
                <a:latin typeface="Book Antiqua"/>
                <a:ea typeface="Book Antiqua"/>
                <a:cs typeface="Book Antiqua"/>
                <a:sym typeface="Book Antiqua"/>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33" name="Shape 33"/>
          <p:cNvSpPr txBox="1"/>
          <p:nvPr>
            <p:ph idx="2" type="body"/>
          </p:nvPr>
        </p:nvSpPr>
        <p:spPr>
          <a:xfrm>
            <a:off x="5507101" y="1737994"/>
            <a:ext cx="4651628" cy="4987290"/>
          </a:xfrm>
          <a:prstGeom prst="rect">
            <a:avLst/>
          </a:prstGeom>
          <a:noFill/>
          <a:ln>
            <a:noFill/>
          </a:ln>
        </p:spPr>
        <p:txBody>
          <a:bodyPr anchorCtr="0" anchor="t" bIns="91425" lIns="91425" rIns="91425" tIns="91425"/>
          <a:lstStyle>
            <a:lvl1pPr indent="0" lvl="0" marL="0" marR="0" rtl="0" algn="l">
              <a:spcBef>
                <a:spcPts val="0"/>
              </a:spcBef>
              <a:buNone/>
              <a:defRPr b="1" i="1" sz="2400" u="none" cap="none" strike="noStrike">
                <a:solidFill>
                  <a:schemeClr val="dk1"/>
                </a:solidFill>
                <a:latin typeface="Book Antiqua"/>
                <a:ea typeface="Book Antiqua"/>
                <a:cs typeface="Book Antiqua"/>
                <a:sym typeface="Book Antiqua"/>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34" name="Shape 34"/>
          <p:cNvSpPr txBox="1"/>
          <p:nvPr>
            <p:ph idx="11" type="ftr"/>
          </p:nvPr>
        </p:nvSpPr>
        <p:spPr>
          <a:xfrm>
            <a:off x="346730" y="7253150"/>
            <a:ext cx="3274695" cy="152399"/>
          </a:xfrm>
          <a:prstGeom prst="rect">
            <a:avLst/>
          </a:prstGeom>
          <a:noFill/>
          <a:ln>
            <a:noFill/>
          </a:ln>
        </p:spPr>
        <p:txBody>
          <a:bodyPr anchorCtr="0" anchor="t" bIns="91425" lIns="91425" rIns="91425" tIns="91425"/>
          <a:lstStyle>
            <a:lvl1pPr indent="0" lvl="0" marL="0" marR="0" rtl="0" algn="l">
              <a:spcBef>
                <a:spcPts val="0"/>
              </a:spcBef>
              <a:buNone/>
              <a:defRPr b="0" i="1" sz="1000">
                <a:solidFill>
                  <a:schemeClr val="dk1"/>
                </a:solidFill>
                <a:latin typeface="Arial"/>
                <a:ea typeface="Arial"/>
                <a:cs typeface="Arial"/>
                <a:sym typeface="Aria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5" name="Shape 35"/>
          <p:cNvSpPr txBox="1"/>
          <p:nvPr>
            <p:ph idx="10" type="dt"/>
          </p:nvPr>
        </p:nvSpPr>
        <p:spPr>
          <a:xfrm>
            <a:off x="534670" y="7027545"/>
            <a:ext cx="2459481" cy="377824"/>
          </a:xfrm>
          <a:prstGeom prst="rect">
            <a:avLst/>
          </a:prstGeom>
          <a:noFill/>
          <a:ln>
            <a:noFill/>
          </a:ln>
        </p:spPr>
        <p:txBody>
          <a:bodyPr anchorCtr="0" anchor="t" bIns="91425" lIns="91425" rIns="91425" tIns="91425"/>
          <a:lstStyle>
            <a:lvl1pPr indent="0" lvl="0" marL="0" marR="0" rtl="0" algn="l">
              <a:spcBef>
                <a:spcPts val="0"/>
              </a:spcBef>
              <a:buNone/>
              <a:defRPr sz="1800">
                <a:solidFill>
                  <a:srgbClr val="888888"/>
                </a:solidFil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36" name="Shape 36"/>
          <p:cNvSpPr txBox="1"/>
          <p:nvPr>
            <p:ph idx="12" type="sldNum"/>
          </p:nvPr>
        </p:nvSpPr>
        <p:spPr>
          <a:xfrm>
            <a:off x="7198507" y="7253150"/>
            <a:ext cx="3143249" cy="152399"/>
          </a:xfrm>
          <a:prstGeom prst="rect">
            <a:avLst/>
          </a:prstGeom>
          <a:noFill/>
          <a:ln>
            <a:noFill/>
          </a:ln>
        </p:spPr>
        <p:txBody>
          <a:bodyPr anchorCtr="0" anchor="t" bIns="0" lIns="0" rIns="0" tIns="0">
            <a:noAutofit/>
          </a:bodyPr>
          <a:lstStyle/>
          <a:p>
            <a:pPr indent="0" lvl="0" marL="12700" marR="0" rtl="0" algn="l">
              <a:lnSpc>
                <a:spcPct val="107000"/>
              </a:lnSpc>
              <a:spcBef>
                <a:spcPts val="0"/>
              </a:spcBef>
              <a:buSzPct val="25000"/>
              <a:buNone/>
            </a:pPr>
            <a:r>
              <a:rPr b="0" i="1" lang="en-US" sz="1000">
                <a:solidFill>
                  <a:schemeClr val="dk1"/>
                </a:solidFill>
                <a:latin typeface="Arial"/>
                <a:ea typeface="Arial"/>
                <a:cs typeface="Arial"/>
                <a:sym typeface="Arial"/>
              </a:rPr>
              <a:t>page </a:t>
            </a:r>
            <a:fld id="{00000000-1234-1234-1234-123412341234}" type="slidenum">
              <a:rPr b="0" i="1" lang="en-US" sz="1000">
                <a:solidFill>
                  <a:schemeClr val="dk1"/>
                </a:solidFill>
                <a:latin typeface="Arial"/>
                <a:ea typeface="Arial"/>
                <a:cs typeface="Arial"/>
                <a:sym typeface="Arial"/>
              </a:rPr>
              <a:t>‹#›</a:t>
            </a:fld>
            <a:r>
              <a:rPr b="0" i="1" lang="en-US" sz="1000">
                <a:solidFill>
                  <a:schemeClr val="dk1"/>
                </a:solidFill>
                <a:latin typeface="Arial"/>
                <a:ea typeface="Arial"/>
                <a:cs typeface="Arial"/>
                <a:sym typeface="Arial"/>
              </a:rPr>
              <a:t> of 276 (chapter 1: “Digital Logic” up to page 84)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37" name="Shape 37"/>
        <p:cNvGrpSpPr/>
        <p:nvPr/>
      </p:nvGrpSpPr>
      <p:grpSpPr>
        <a:xfrm>
          <a:off x="0" y="0"/>
          <a:ext cx="0" cy="0"/>
          <a:chOff x="0" y="0"/>
          <a:chExt cx="0" cy="0"/>
        </a:xfrm>
      </p:grpSpPr>
      <p:sp>
        <p:nvSpPr>
          <p:cNvPr id="38" name="Shape 38"/>
          <p:cNvSpPr txBox="1"/>
          <p:nvPr>
            <p:ph type="ctrTitle"/>
          </p:nvPr>
        </p:nvSpPr>
        <p:spPr>
          <a:xfrm>
            <a:off x="802004" y="2342515"/>
            <a:ext cx="9089389" cy="1586864"/>
          </a:xfrm>
          <a:prstGeom prst="rect">
            <a:avLst/>
          </a:prstGeom>
          <a:noFill/>
          <a:ln>
            <a:noFill/>
          </a:ln>
        </p:spPr>
        <p:txBody>
          <a:bodyPr anchorCtr="0" anchor="t" bIns="91425" lIns="91425" rIns="91425" tIns="91425"/>
          <a:lstStyle>
            <a:lvl1pPr indent="0" lvl="0" marL="0" marR="0" rtl="0" algn="l">
              <a:spcBef>
                <a:spcPts val="0"/>
              </a:spcBef>
              <a:buNone/>
              <a:defRPr b="0" i="1" sz="3200" u="none" cap="none" strike="noStrike">
                <a:solidFill>
                  <a:schemeClr val="lt1"/>
                </a:solidFill>
                <a:latin typeface="Book Antiqua"/>
                <a:ea typeface="Book Antiqua"/>
                <a:cs typeface="Book Antiqua"/>
                <a:sym typeface="Book Antiqu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subTitle"/>
          </p:nvPr>
        </p:nvSpPr>
        <p:spPr>
          <a:xfrm>
            <a:off x="1604009" y="4231639"/>
            <a:ext cx="7485380" cy="1889125"/>
          </a:xfrm>
          <a:prstGeom prst="rect">
            <a:avLst/>
          </a:prstGeom>
          <a:noFill/>
          <a:ln>
            <a:noFill/>
          </a:ln>
        </p:spPr>
        <p:txBody>
          <a:bodyPr anchorCtr="0" anchor="t" bIns="91425" lIns="91425" rIns="91425" tIns="91425"/>
          <a:lstStyle>
            <a:lvl1pPr indent="0" lvl="0" marL="0" marR="0" rtl="0" algn="l">
              <a:spcBef>
                <a:spcPts val="0"/>
              </a:spcBef>
              <a:buNone/>
              <a:defRPr b="1" i="1" sz="2400" u="none" cap="none" strike="noStrike">
                <a:solidFill>
                  <a:schemeClr val="dk1"/>
                </a:solidFill>
                <a:latin typeface="Book Antiqua"/>
                <a:ea typeface="Book Antiqua"/>
                <a:cs typeface="Book Antiqua"/>
                <a:sym typeface="Book Antiqua"/>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40" name="Shape 40"/>
          <p:cNvSpPr txBox="1"/>
          <p:nvPr>
            <p:ph idx="11" type="ftr"/>
          </p:nvPr>
        </p:nvSpPr>
        <p:spPr>
          <a:xfrm>
            <a:off x="346730" y="7253150"/>
            <a:ext cx="3274695" cy="152399"/>
          </a:xfrm>
          <a:prstGeom prst="rect">
            <a:avLst/>
          </a:prstGeom>
          <a:noFill/>
          <a:ln>
            <a:noFill/>
          </a:ln>
        </p:spPr>
        <p:txBody>
          <a:bodyPr anchorCtr="0" anchor="t" bIns="91425" lIns="91425" rIns="91425" tIns="91425"/>
          <a:lstStyle>
            <a:lvl1pPr indent="0" lvl="0" marL="0" marR="0" rtl="0" algn="l">
              <a:spcBef>
                <a:spcPts val="0"/>
              </a:spcBef>
              <a:buNone/>
              <a:defRPr b="0" i="1" sz="1000">
                <a:solidFill>
                  <a:schemeClr val="dk1"/>
                </a:solidFill>
                <a:latin typeface="Arial"/>
                <a:ea typeface="Arial"/>
                <a:cs typeface="Arial"/>
                <a:sym typeface="Aria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1" name="Shape 41"/>
          <p:cNvSpPr txBox="1"/>
          <p:nvPr>
            <p:ph idx="10" type="dt"/>
          </p:nvPr>
        </p:nvSpPr>
        <p:spPr>
          <a:xfrm>
            <a:off x="534670" y="7027545"/>
            <a:ext cx="2459481" cy="377824"/>
          </a:xfrm>
          <a:prstGeom prst="rect">
            <a:avLst/>
          </a:prstGeom>
          <a:noFill/>
          <a:ln>
            <a:noFill/>
          </a:ln>
        </p:spPr>
        <p:txBody>
          <a:bodyPr anchorCtr="0" anchor="t" bIns="91425" lIns="91425" rIns="91425" tIns="91425"/>
          <a:lstStyle>
            <a:lvl1pPr indent="0" lvl="0" marL="0" marR="0" rtl="0" algn="l">
              <a:spcBef>
                <a:spcPts val="0"/>
              </a:spcBef>
              <a:buNone/>
              <a:defRPr sz="1800">
                <a:solidFill>
                  <a:srgbClr val="888888"/>
                </a:solidFil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2" name="Shape 42"/>
          <p:cNvSpPr txBox="1"/>
          <p:nvPr>
            <p:ph idx="12" type="sldNum"/>
          </p:nvPr>
        </p:nvSpPr>
        <p:spPr>
          <a:xfrm>
            <a:off x="7198507" y="7253150"/>
            <a:ext cx="3143249" cy="152399"/>
          </a:xfrm>
          <a:prstGeom prst="rect">
            <a:avLst/>
          </a:prstGeom>
          <a:noFill/>
          <a:ln>
            <a:noFill/>
          </a:ln>
        </p:spPr>
        <p:txBody>
          <a:bodyPr anchorCtr="0" anchor="t" bIns="0" lIns="0" rIns="0" tIns="0">
            <a:noAutofit/>
          </a:bodyPr>
          <a:lstStyle/>
          <a:p>
            <a:pPr indent="0" lvl="0" marL="12700" marR="0" rtl="0" algn="l">
              <a:lnSpc>
                <a:spcPct val="107000"/>
              </a:lnSpc>
              <a:spcBef>
                <a:spcPts val="0"/>
              </a:spcBef>
              <a:buSzPct val="25000"/>
              <a:buNone/>
            </a:pPr>
            <a:r>
              <a:rPr b="0" i="1" lang="en-US" sz="1000">
                <a:solidFill>
                  <a:schemeClr val="dk1"/>
                </a:solidFill>
                <a:latin typeface="Arial"/>
                <a:ea typeface="Arial"/>
                <a:cs typeface="Arial"/>
                <a:sym typeface="Arial"/>
              </a:rPr>
              <a:t>page </a:t>
            </a:r>
            <a:fld id="{00000000-1234-1234-1234-123412341234}" type="slidenum">
              <a:rPr b="0" i="1" lang="en-US" sz="1000">
                <a:solidFill>
                  <a:schemeClr val="dk1"/>
                </a:solidFill>
                <a:latin typeface="Arial"/>
                <a:ea typeface="Arial"/>
                <a:cs typeface="Arial"/>
                <a:sym typeface="Arial"/>
              </a:rPr>
              <a:t>‹#›</a:t>
            </a:fld>
            <a:r>
              <a:rPr b="0" i="1" lang="en-US" sz="1000">
                <a:solidFill>
                  <a:schemeClr val="dk1"/>
                </a:solidFill>
                <a:latin typeface="Arial"/>
                <a:ea typeface="Arial"/>
                <a:cs typeface="Arial"/>
                <a:sym typeface="Arial"/>
              </a:rPr>
              <a:t> of 276 (chapter 1: “Digital Logic” up to page 84)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43" name="Shape 43"/>
        <p:cNvGrpSpPr/>
        <p:nvPr/>
      </p:nvGrpSpPr>
      <p:grpSpPr>
        <a:xfrm>
          <a:off x="0" y="0"/>
          <a:ext cx="0" cy="0"/>
          <a:chOff x="0" y="0"/>
          <a:chExt cx="0" cy="0"/>
        </a:xfrm>
      </p:grpSpPr>
      <p:sp>
        <p:nvSpPr>
          <p:cNvPr id="44" name="Shape 44"/>
          <p:cNvSpPr txBox="1"/>
          <p:nvPr>
            <p:ph idx="11" type="ftr"/>
          </p:nvPr>
        </p:nvSpPr>
        <p:spPr>
          <a:xfrm>
            <a:off x="346730" y="7253150"/>
            <a:ext cx="3274695" cy="152399"/>
          </a:xfrm>
          <a:prstGeom prst="rect">
            <a:avLst/>
          </a:prstGeom>
          <a:noFill/>
          <a:ln>
            <a:noFill/>
          </a:ln>
        </p:spPr>
        <p:txBody>
          <a:bodyPr anchorCtr="0" anchor="t" bIns="91425" lIns="91425" rIns="91425" tIns="91425"/>
          <a:lstStyle>
            <a:lvl1pPr indent="0" lvl="0" marL="0" marR="0" rtl="0" algn="l">
              <a:spcBef>
                <a:spcPts val="0"/>
              </a:spcBef>
              <a:buNone/>
              <a:defRPr b="0" i="1" sz="1000">
                <a:solidFill>
                  <a:schemeClr val="dk1"/>
                </a:solidFill>
                <a:latin typeface="Arial"/>
                <a:ea typeface="Arial"/>
                <a:cs typeface="Arial"/>
                <a:sym typeface="Aria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5" name="Shape 45"/>
          <p:cNvSpPr txBox="1"/>
          <p:nvPr>
            <p:ph idx="10" type="dt"/>
          </p:nvPr>
        </p:nvSpPr>
        <p:spPr>
          <a:xfrm>
            <a:off x="534670" y="7027545"/>
            <a:ext cx="2459481" cy="377824"/>
          </a:xfrm>
          <a:prstGeom prst="rect">
            <a:avLst/>
          </a:prstGeom>
          <a:noFill/>
          <a:ln>
            <a:noFill/>
          </a:ln>
        </p:spPr>
        <p:txBody>
          <a:bodyPr anchorCtr="0" anchor="t" bIns="91425" lIns="91425" rIns="91425" tIns="91425"/>
          <a:lstStyle>
            <a:lvl1pPr indent="0" lvl="0" marL="0" marR="0" rtl="0" algn="l">
              <a:spcBef>
                <a:spcPts val="0"/>
              </a:spcBef>
              <a:buNone/>
              <a:defRPr sz="1800">
                <a:solidFill>
                  <a:srgbClr val="888888"/>
                </a:solidFil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46" name="Shape 46"/>
          <p:cNvSpPr txBox="1"/>
          <p:nvPr>
            <p:ph idx="12" type="sldNum"/>
          </p:nvPr>
        </p:nvSpPr>
        <p:spPr>
          <a:xfrm>
            <a:off x="7198507" y="7253150"/>
            <a:ext cx="3143249" cy="152399"/>
          </a:xfrm>
          <a:prstGeom prst="rect">
            <a:avLst/>
          </a:prstGeom>
          <a:noFill/>
          <a:ln>
            <a:noFill/>
          </a:ln>
        </p:spPr>
        <p:txBody>
          <a:bodyPr anchorCtr="0" anchor="t" bIns="0" lIns="0" rIns="0" tIns="0">
            <a:noAutofit/>
          </a:bodyPr>
          <a:lstStyle/>
          <a:p>
            <a:pPr indent="0" lvl="0" marL="12700" marR="0" rtl="0" algn="l">
              <a:lnSpc>
                <a:spcPct val="107000"/>
              </a:lnSpc>
              <a:spcBef>
                <a:spcPts val="0"/>
              </a:spcBef>
              <a:buSzPct val="25000"/>
              <a:buNone/>
            </a:pPr>
            <a:r>
              <a:rPr b="0" i="1" lang="en-US" sz="1000">
                <a:solidFill>
                  <a:schemeClr val="dk1"/>
                </a:solidFill>
                <a:latin typeface="Arial"/>
                <a:ea typeface="Arial"/>
                <a:cs typeface="Arial"/>
                <a:sym typeface="Arial"/>
              </a:rPr>
              <a:t>page </a:t>
            </a:r>
            <a:fld id="{00000000-1234-1234-1234-123412341234}" type="slidenum">
              <a:rPr b="0" i="1" lang="en-US" sz="1000">
                <a:solidFill>
                  <a:schemeClr val="dk1"/>
                </a:solidFill>
                <a:latin typeface="Arial"/>
                <a:ea typeface="Arial"/>
                <a:cs typeface="Arial"/>
                <a:sym typeface="Arial"/>
              </a:rPr>
              <a:t>‹#›</a:t>
            </a:fld>
            <a:r>
              <a:rPr b="0" i="1" lang="en-US" sz="1000">
                <a:solidFill>
                  <a:schemeClr val="dk1"/>
                </a:solidFill>
                <a:latin typeface="Arial"/>
                <a:ea typeface="Arial"/>
                <a:cs typeface="Arial"/>
                <a:sym typeface="Arial"/>
              </a:rPr>
              <a:t> of 276 (chapter 1: “Digital Logic” up to page 84)</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3.png"/><Relationship Id="rId2" Type="http://schemas.openxmlformats.org/officeDocument/2006/relationships/image" Target="../media/image01.png"/><Relationship Id="rId3" Type="http://schemas.openxmlformats.org/officeDocument/2006/relationships/image" Target="../media/image00.png"/><Relationship Id="rId4" Type="http://schemas.openxmlformats.org/officeDocument/2006/relationships/slideLayout" Target="../slideLayouts/slideLayout1.xml"/><Relationship Id="rId9"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359435" y="430758"/>
            <a:ext cx="9973945" cy="720090"/>
          </a:xfrm>
          <a:custGeom>
            <a:pathLst>
              <a:path extrusionOk="0" h="120000" w="120000">
                <a:moveTo>
                  <a:pt x="0" y="0"/>
                </a:moveTo>
                <a:lnTo>
                  <a:pt x="0" y="119985"/>
                </a:lnTo>
                <a:lnTo>
                  <a:pt x="119998" y="119985"/>
                </a:lnTo>
                <a:lnTo>
                  <a:pt x="119998" y="0"/>
                </a:lnTo>
                <a:lnTo>
                  <a:pt x="0" y="0"/>
                </a:lnTo>
                <a:close/>
              </a:path>
            </a:pathLst>
          </a:custGeom>
          <a:solidFill>
            <a:srgbClr val="000000"/>
          </a:solidFill>
          <a:ln>
            <a:noFill/>
          </a:ln>
        </p:spPr>
        <p:txBody>
          <a:bodyPr anchorCtr="0" anchor="t" bIns="0" lIns="0" rIns="0" tIns="0">
            <a:noAutofit/>
          </a:bodyPr>
          <a:lstStyle/>
          <a:p>
            <a:pPr indent="0" lvl="0" marL="0" marR="0" rtl="0" algn="l">
              <a:spcBef>
                <a:spcPts val="0"/>
              </a:spcBef>
              <a:buNone/>
            </a:pPr>
            <a:r>
              <a:t/>
            </a:r>
            <a:endParaRPr sz="1800"/>
          </a:p>
        </p:txBody>
      </p:sp>
      <p:sp>
        <p:nvSpPr>
          <p:cNvPr id="7" name="Shape 7"/>
          <p:cNvSpPr/>
          <p:nvPr/>
        </p:nvSpPr>
        <p:spPr>
          <a:xfrm>
            <a:off x="359435" y="1150758"/>
            <a:ext cx="6476999" cy="71998"/>
          </a:xfrm>
          <a:prstGeom prst="rect">
            <a:avLst/>
          </a:prstGeom>
          <a:blipFill rotWithShape="1">
            <a:blip r:embed="rId1">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8" name="Shape 8"/>
          <p:cNvSpPr/>
          <p:nvPr/>
        </p:nvSpPr>
        <p:spPr>
          <a:xfrm>
            <a:off x="1799488" y="358762"/>
            <a:ext cx="5036947" cy="71995"/>
          </a:xfrm>
          <a:prstGeom prst="rect">
            <a:avLst/>
          </a:prstGeom>
          <a:blipFill rotWithShape="1">
            <a:blip r:embed="rId2">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9" name="Shape 9"/>
          <p:cNvSpPr/>
          <p:nvPr/>
        </p:nvSpPr>
        <p:spPr>
          <a:xfrm>
            <a:off x="359435" y="358762"/>
            <a:ext cx="397636" cy="71995"/>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0" name="Shape 10"/>
          <p:cNvSpPr/>
          <p:nvPr/>
        </p:nvSpPr>
        <p:spPr>
          <a:xfrm>
            <a:off x="3853230" y="358762"/>
            <a:ext cx="6476999" cy="71998"/>
          </a:xfrm>
          <a:prstGeom prst="rect">
            <a:avLst/>
          </a:prstGeom>
          <a:blipFill rotWithShape="1">
            <a:blip r:embed="rId1">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1" name="Shape 11"/>
          <p:cNvSpPr/>
          <p:nvPr/>
        </p:nvSpPr>
        <p:spPr>
          <a:xfrm>
            <a:off x="3853230" y="1150758"/>
            <a:ext cx="6476999" cy="71998"/>
          </a:xfrm>
          <a:prstGeom prst="rect">
            <a:avLst/>
          </a:prstGeom>
          <a:blipFill rotWithShape="1">
            <a:blip r:embed="rId1">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2" name="Shape 12"/>
          <p:cNvSpPr txBox="1"/>
          <p:nvPr>
            <p:ph type="title"/>
          </p:nvPr>
        </p:nvSpPr>
        <p:spPr>
          <a:xfrm>
            <a:off x="3595508" y="532897"/>
            <a:ext cx="3502379" cy="511809"/>
          </a:xfrm>
          <a:prstGeom prst="rect">
            <a:avLst/>
          </a:prstGeom>
          <a:noFill/>
          <a:ln>
            <a:noFill/>
          </a:ln>
        </p:spPr>
        <p:txBody>
          <a:bodyPr anchorCtr="0" anchor="t" bIns="91425" lIns="91425" rIns="91425" tIns="91425"/>
          <a:lstStyle>
            <a:lvl1pPr indent="0" lvl="0" marL="0" marR="0" rtl="0" algn="l">
              <a:spcBef>
                <a:spcPts val="0"/>
              </a:spcBef>
              <a:buNone/>
              <a:defRPr b="0" i="1" sz="3200" u="none" cap="none" strike="noStrike">
                <a:solidFill>
                  <a:schemeClr val="lt1"/>
                </a:solidFill>
                <a:latin typeface="Book Antiqua"/>
                <a:ea typeface="Book Antiqua"/>
                <a:cs typeface="Book Antiqua"/>
                <a:sym typeface="Book Antiqua"/>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344929" y="1298562"/>
            <a:ext cx="10003540" cy="5026025"/>
          </a:xfrm>
          <a:prstGeom prst="rect">
            <a:avLst/>
          </a:prstGeom>
          <a:noFill/>
          <a:ln>
            <a:noFill/>
          </a:ln>
        </p:spPr>
        <p:txBody>
          <a:bodyPr anchorCtr="0" anchor="t" bIns="91425" lIns="91425" rIns="91425" tIns="91425"/>
          <a:lstStyle>
            <a:lvl1pPr indent="0" lvl="0" marL="0" marR="0" rtl="0" algn="l">
              <a:spcBef>
                <a:spcPts val="0"/>
              </a:spcBef>
              <a:buNone/>
              <a:defRPr b="1" i="1" sz="2400" u="none" cap="none" strike="noStrike">
                <a:solidFill>
                  <a:schemeClr val="dk1"/>
                </a:solidFill>
                <a:latin typeface="Book Antiqua"/>
                <a:ea typeface="Book Antiqua"/>
                <a:cs typeface="Book Antiqua"/>
                <a:sym typeface="Book Antiqua"/>
              </a:defRPr>
            </a:lvl1pPr>
            <a:lvl2pPr indent="0" lvl="1" marL="457200" marR="0" rtl="0" algn="l">
              <a:spcBef>
                <a:spcPts val="0"/>
              </a:spcBef>
              <a:buNone/>
              <a:defRPr b="0" i="0" sz="1800" u="none" cap="none" strike="noStrike">
                <a:latin typeface="Calibri"/>
                <a:ea typeface="Calibri"/>
                <a:cs typeface="Calibri"/>
                <a:sym typeface="Calibri"/>
              </a:defRPr>
            </a:lvl2pPr>
            <a:lvl3pPr indent="0" lvl="2" marL="914400" marR="0" rtl="0" algn="l">
              <a:spcBef>
                <a:spcPts val="0"/>
              </a:spcBef>
              <a:buNone/>
              <a:defRPr b="0" i="0" sz="1800" u="none" cap="none" strike="noStrike">
                <a:latin typeface="Calibri"/>
                <a:ea typeface="Calibri"/>
                <a:cs typeface="Calibri"/>
                <a:sym typeface="Calibri"/>
              </a:defRPr>
            </a:lvl3pPr>
            <a:lvl4pPr indent="0" lvl="3" marL="1371600" marR="0" rtl="0" algn="l">
              <a:spcBef>
                <a:spcPts val="0"/>
              </a:spcBef>
              <a:buNone/>
              <a:defRPr b="0" i="0" sz="1800" u="none" cap="none" strike="noStrike">
                <a:latin typeface="Calibri"/>
                <a:ea typeface="Calibri"/>
                <a:cs typeface="Calibri"/>
                <a:sym typeface="Calibri"/>
              </a:defRPr>
            </a:lvl4pPr>
            <a:lvl5pPr indent="0" lvl="4" marL="1828800" marR="0" rtl="0" algn="l">
              <a:spcBef>
                <a:spcPts val="0"/>
              </a:spcBef>
              <a:buNone/>
              <a:defRPr b="0" i="0" sz="1800" u="none" cap="none" strike="noStrike">
                <a:latin typeface="Calibri"/>
                <a:ea typeface="Calibri"/>
                <a:cs typeface="Calibri"/>
                <a:sym typeface="Calibri"/>
              </a:defRPr>
            </a:lvl5pPr>
            <a:lvl6pPr indent="0" lvl="5" marL="2286000" marR="0" rtl="0" algn="l">
              <a:spcBef>
                <a:spcPts val="0"/>
              </a:spcBef>
              <a:buNone/>
              <a:defRPr b="0" i="0" sz="1800" u="none" cap="none" strike="noStrike">
                <a:latin typeface="Calibri"/>
                <a:ea typeface="Calibri"/>
                <a:cs typeface="Calibri"/>
                <a:sym typeface="Calibri"/>
              </a:defRPr>
            </a:lvl6pPr>
            <a:lvl7pPr indent="0" lvl="6" marL="2743200" marR="0" rtl="0" algn="l">
              <a:spcBef>
                <a:spcPts val="0"/>
              </a:spcBef>
              <a:buNone/>
              <a:defRPr b="0" i="0" sz="1800" u="none" cap="none" strike="noStrike">
                <a:latin typeface="Calibri"/>
                <a:ea typeface="Calibri"/>
                <a:cs typeface="Calibri"/>
                <a:sym typeface="Calibri"/>
              </a:defRPr>
            </a:lvl7pPr>
            <a:lvl8pPr indent="0" lvl="7" marL="3200400" marR="0" rtl="0" algn="l">
              <a:spcBef>
                <a:spcPts val="0"/>
              </a:spcBef>
              <a:buNone/>
              <a:defRPr b="0" i="0" sz="1800" u="none" cap="none" strike="noStrike">
                <a:latin typeface="Calibri"/>
                <a:ea typeface="Calibri"/>
                <a:cs typeface="Calibri"/>
                <a:sym typeface="Calibri"/>
              </a:defRPr>
            </a:lvl8pPr>
            <a:lvl9pPr indent="0" lvl="8" marL="3657600" marR="0" rtl="0" algn="l">
              <a:spcBef>
                <a:spcPts val="0"/>
              </a:spcBef>
              <a:buNone/>
              <a:defRPr b="0" i="0" sz="1800" u="none" cap="none" strike="noStrike">
                <a:latin typeface="Calibri"/>
                <a:ea typeface="Calibri"/>
                <a:cs typeface="Calibri"/>
                <a:sym typeface="Calibri"/>
              </a:defRPr>
            </a:lvl9pPr>
          </a:lstStyle>
          <a:p/>
        </p:txBody>
      </p:sp>
      <p:sp>
        <p:nvSpPr>
          <p:cNvPr id="14" name="Shape 14"/>
          <p:cNvSpPr txBox="1"/>
          <p:nvPr>
            <p:ph idx="11" type="ftr"/>
          </p:nvPr>
        </p:nvSpPr>
        <p:spPr>
          <a:xfrm>
            <a:off x="346730" y="7253150"/>
            <a:ext cx="3274695" cy="152399"/>
          </a:xfrm>
          <a:prstGeom prst="rect">
            <a:avLst/>
          </a:prstGeom>
          <a:noFill/>
          <a:ln>
            <a:noFill/>
          </a:ln>
        </p:spPr>
        <p:txBody>
          <a:bodyPr anchorCtr="0" anchor="t" bIns="91425" lIns="91425" rIns="91425" tIns="91425"/>
          <a:lstStyle>
            <a:lvl1pPr indent="0" lvl="0" marL="0" marR="0" rtl="0" algn="l">
              <a:spcBef>
                <a:spcPts val="0"/>
              </a:spcBef>
              <a:buNone/>
              <a:defRPr b="0" i="1" sz="1000">
                <a:solidFill>
                  <a:schemeClr val="dk1"/>
                </a:solidFill>
                <a:latin typeface="Arial"/>
                <a:ea typeface="Arial"/>
                <a:cs typeface="Arial"/>
                <a:sym typeface="Aria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5" name="Shape 15"/>
          <p:cNvSpPr txBox="1"/>
          <p:nvPr>
            <p:ph idx="10" type="dt"/>
          </p:nvPr>
        </p:nvSpPr>
        <p:spPr>
          <a:xfrm>
            <a:off x="534670" y="7027545"/>
            <a:ext cx="2459481" cy="377824"/>
          </a:xfrm>
          <a:prstGeom prst="rect">
            <a:avLst/>
          </a:prstGeom>
          <a:noFill/>
          <a:ln>
            <a:noFill/>
          </a:ln>
        </p:spPr>
        <p:txBody>
          <a:bodyPr anchorCtr="0" anchor="t" bIns="91425" lIns="91425" rIns="91425" tIns="91425"/>
          <a:lstStyle>
            <a:lvl1pPr indent="0" lvl="0" marL="0" marR="0" rtl="0" algn="l">
              <a:spcBef>
                <a:spcPts val="0"/>
              </a:spcBef>
              <a:buNone/>
              <a:defRPr sz="1800">
                <a:solidFill>
                  <a:srgbClr val="888888"/>
                </a:solidFill>
              </a:defRPr>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16" name="Shape 16"/>
          <p:cNvSpPr txBox="1"/>
          <p:nvPr>
            <p:ph idx="12" type="sldNum"/>
          </p:nvPr>
        </p:nvSpPr>
        <p:spPr>
          <a:xfrm>
            <a:off x="7198507" y="7253150"/>
            <a:ext cx="3143249" cy="152399"/>
          </a:xfrm>
          <a:prstGeom prst="rect">
            <a:avLst/>
          </a:prstGeom>
          <a:noFill/>
          <a:ln>
            <a:noFill/>
          </a:ln>
        </p:spPr>
        <p:txBody>
          <a:bodyPr anchorCtr="0" anchor="t" bIns="0" lIns="0" rIns="0" tIns="0">
            <a:noAutofit/>
          </a:bodyPr>
          <a:lstStyle/>
          <a:p>
            <a:pPr indent="0" lvl="0" marL="12700" marR="0" rtl="0" algn="l">
              <a:lnSpc>
                <a:spcPct val="107000"/>
              </a:lnSpc>
              <a:spcBef>
                <a:spcPts val="0"/>
              </a:spcBef>
              <a:buSzPct val="25000"/>
              <a:buNone/>
            </a:pPr>
            <a:r>
              <a:rPr b="0" i="1" lang="en-US" sz="1000" u="none">
                <a:solidFill>
                  <a:schemeClr val="dk1"/>
                </a:solidFill>
                <a:latin typeface="Arial"/>
                <a:ea typeface="Arial"/>
                <a:cs typeface="Arial"/>
                <a:sym typeface="Arial"/>
              </a:rPr>
              <a:t>page </a:t>
            </a:r>
            <a:fld id="{00000000-1234-1234-1234-123412341234}" type="slidenum">
              <a:rPr b="0" i="1" lang="en-US" sz="1000" u="none">
                <a:solidFill>
                  <a:schemeClr val="dk1"/>
                </a:solidFill>
                <a:latin typeface="Arial"/>
                <a:ea typeface="Arial"/>
                <a:cs typeface="Arial"/>
                <a:sym typeface="Arial"/>
              </a:rPr>
              <a:t>‹#›</a:t>
            </a:fld>
            <a:r>
              <a:rPr b="0" i="1" lang="en-US" sz="1000" u="none">
                <a:solidFill>
                  <a:schemeClr val="dk1"/>
                </a:solidFill>
                <a:latin typeface="Arial"/>
                <a:ea typeface="Arial"/>
                <a:cs typeface="Arial"/>
                <a:sym typeface="Arial"/>
              </a:rPr>
              <a:t> of 276 (chapter 1: “Digital Logic” up to page 84)</a:t>
            </a: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png"/><Relationship Id="rId4" Type="http://schemas.openxmlformats.org/officeDocument/2006/relationships/image" Target="../media/image06.jpg"/><Relationship Id="rId5" Type="http://schemas.openxmlformats.org/officeDocument/2006/relationships/hyperlink" Target="http://youtube.com/v/82Nw6lyi6YM" TargetMode="External"/><Relationship Id="rId6"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 Id="rId4" Type="http://schemas.openxmlformats.org/officeDocument/2006/relationships/image" Target="../media/image0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5.png"/><Relationship Id="rId4" Type="http://schemas.openxmlformats.org/officeDocument/2006/relationships/image" Target="../media/image06.jp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5.png"/><Relationship Id="rId4" Type="http://schemas.openxmlformats.org/officeDocument/2006/relationships/image" Target="../media/image0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5.png"/><Relationship Id="rId4" Type="http://schemas.openxmlformats.org/officeDocument/2006/relationships/image" Target="../media/image0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6.jpg"/><Relationship Id="rId5" Type="http://schemas.openxmlformats.org/officeDocument/2006/relationships/hyperlink" Target="http://www.arborenvironmentalalliance.com/carbon-tree-facts.asp" TargetMode="External"/><Relationship Id="rId6" Type="http://schemas.openxmlformats.org/officeDocument/2006/relationships/hyperlink" Target="http://www.tomw.net.au/How_Green_is_My_Computer/#ch3367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5.png"/><Relationship Id="rId4" Type="http://schemas.openxmlformats.org/officeDocument/2006/relationships/image" Target="../media/image06.jpg"/><Relationship Id="rId5" Type="http://schemas.openxmlformats.org/officeDocument/2006/relationships/image" Target="../media/image0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6.jpg"/><Relationship Id="rId5"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6.jp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 Id="rId4" Type="http://schemas.openxmlformats.org/officeDocument/2006/relationships/image" Target="../media/image06.jpg"/><Relationship Id="rId5" Type="http://schemas.openxmlformats.org/officeDocument/2006/relationships/image" Target="../media/image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5.png"/><Relationship Id="rId4" Type="http://schemas.openxmlformats.org/officeDocument/2006/relationships/image" Target="../media/image0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5.png"/><Relationship Id="rId4"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6.jpg"/><Relationship Id="rId5" Type="http://schemas.openxmlformats.org/officeDocument/2006/relationships/hyperlink" Target="http://youtube.com/v/KDKCmgBew30" TargetMode="External"/><Relationship Id="rId6"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nvSpPr>
        <p:spPr>
          <a:xfrm>
            <a:off x="714799" y="6370475"/>
            <a:ext cx="8843100" cy="387300"/>
          </a:xfrm>
          <a:prstGeom prst="rect">
            <a:avLst/>
          </a:prstGeom>
          <a:noFill/>
          <a:ln>
            <a:noFill/>
          </a:ln>
        </p:spPr>
        <p:txBody>
          <a:bodyPr anchorCtr="0" anchor="t" bIns="0" lIns="0" rIns="0" tIns="0">
            <a:noAutofit/>
          </a:bodyPr>
          <a:lstStyle/>
          <a:p>
            <a:pPr indent="0" lvl="0" marL="12700" marR="0" rtl="0" algn="ctr">
              <a:lnSpc>
                <a:spcPct val="100000"/>
              </a:lnSpc>
              <a:spcBef>
                <a:spcPts val="0"/>
              </a:spcBef>
              <a:buSzPct val="25000"/>
              <a:buNone/>
            </a:pPr>
            <a:r>
              <a:rPr lang="en-US" sz="2400">
                <a:solidFill>
                  <a:srgbClr val="FFFFFF"/>
                </a:solidFill>
                <a:latin typeface="Cabin"/>
                <a:ea typeface="Cabin"/>
                <a:cs typeface="Cabin"/>
                <a:sym typeface="Cabin"/>
              </a:rPr>
              <a:t> Tiange Wang &amp; Haotian Xue </a:t>
            </a:r>
            <a:r>
              <a:rPr lang="en-US" sz="2400">
                <a:solidFill>
                  <a:srgbClr val="FFFFFF"/>
                </a:solidFill>
                <a:latin typeface="Cabin"/>
                <a:ea typeface="Cabin"/>
                <a:cs typeface="Cabin"/>
                <a:sym typeface="Cabin"/>
              </a:rPr>
              <a:t>- The Australian National University</a:t>
            </a:r>
          </a:p>
        </p:txBody>
      </p:sp>
      <p:sp>
        <p:nvSpPr>
          <p:cNvPr id="52" name="Shape 52"/>
          <p:cNvSpPr/>
          <p:nvPr/>
        </p:nvSpPr>
        <p:spPr>
          <a:xfrm>
            <a:off x="359435" y="1150758"/>
            <a:ext cx="6476999" cy="720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53" name="Shape 53"/>
          <p:cNvSpPr/>
          <p:nvPr/>
        </p:nvSpPr>
        <p:spPr>
          <a:xfrm>
            <a:off x="359435" y="358762"/>
            <a:ext cx="6476999" cy="720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54" name="Shape 54"/>
          <p:cNvSpPr/>
          <p:nvPr/>
        </p:nvSpPr>
        <p:spPr>
          <a:xfrm>
            <a:off x="3853230" y="358762"/>
            <a:ext cx="6476999" cy="71999"/>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55" name="Shape 55"/>
          <p:cNvSpPr/>
          <p:nvPr/>
        </p:nvSpPr>
        <p:spPr>
          <a:xfrm>
            <a:off x="3853230" y="1150758"/>
            <a:ext cx="6476999" cy="720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56" name="Shape 56"/>
          <p:cNvSpPr/>
          <p:nvPr/>
        </p:nvSpPr>
        <p:spPr>
          <a:xfrm>
            <a:off x="2178481" y="325944"/>
            <a:ext cx="7522208"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57" name="Shape 57"/>
          <p:cNvSpPr/>
          <p:nvPr/>
        </p:nvSpPr>
        <p:spPr>
          <a:xfrm>
            <a:off x="2178481" y="351332"/>
            <a:ext cx="75222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58" name="Shape 58"/>
          <p:cNvSpPr/>
          <p:nvPr/>
        </p:nvSpPr>
        <p:spPr>
          <a:xfrm>
            <a:off x="2178481" y="1232279"/>
            <a:ext cx="7522208"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59" name="Shape 59"/>
          <p:cNvSpPr/>
          <p:nvPr/>
        </p:nvSpPr>
        <p:spPr>
          <a:xfrm>
            <a:off x="2178481" y="1257679"/>
            <a:ext cx="7522208"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60" name="Shape 60"/>
          <p:cNvSpPr txBox="1"/>
          <p:nvPr/>
        </p:nvSpPr>
        <p:spPr>
          <a:xfrm>
            <a:off x="1659550" y="376700"/>
            <a:ext cx="7374300" cy="482400"/>
          </a:xfrm>
          <a:prstGeom prst="rect">
            <a:avLst/>
          </a:prstGeom>
          <a:noFill/>
          <a:ln>
            <a:noFill/>
          </a:ln>
        </p:spPr>
        <p:txBody>
          <a:bodyPr anchorCtr="0" anchor="t" bIns="91425" lIns="91425" rIns="91425" tIns="91425">
            <a:noAutofit/>
          </a:bodyPr>
          <a:lstStyle/>
          <a:p>
            <a:pPr lvl="0" rtl="0" algn="ctr">
              <a:spcBef>
                <a:spcPts val="0"/>
              </a:spcBef>
              <a:buClr>
                <a:schemeClr val="dk1"/>
              </a:buClr>
              <a:buSzPct val="27500"/>
              <a:buFont typeface="Arial"/>
              <a:buNone/>
            </a:pPr>
            <a:r>
              <a:rPr b="1" lang="en-US" sz="4000">
                <a:solidFill>
                  <a:srgbClr val="FFFFFF"/>
                </a:solidFill>
                <a:latin typeface="Times New Roman"/>
                <a:ea typeface="Times New Roman"/>
                <a:cs typeface="Times New Roman"/>
                <a:sym typeface="Times New Roman"/>
              </a:rPr>
              <a:t>Environmental concerns</a:t>
            </a:r>
          </a:p>
          <a:p>
            <a:pPr lvl="0" rtl="0" algn="ctr">
              <a:spcBef>
                <a:spcPts val="0"/>
              </a:spcBef>
              <a:buNone/>
            </a:pPr>
            <a:r>
              <a:t/>
            </a:r>
            <a:endParaRPr sz="30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17" name="Shape 217"/>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18" name="Shape 218"/>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19" name="Shape 219"/>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20" name="Shape 220"/>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21" name="Shape 221"/>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22" name="Shape 222"/>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23" name="Shape 223"/>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24" name="Shape 224"/>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25" name="Shape 225"/>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26" name="Shape 226"/>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27" name="Shape 227"/>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28" name="Shape 228"/>
          <p:cNvSpPr txBox="1"/>
          <p:nvPr/>
        </p:nvSpPr>
        <p:spPr>
          <a:xfrm>
            <a:off x="2329550" y="468550"/>
            <a:ext cx="7374300" cy="4824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latin typeface="Times New Roman"/>
                <a:ea typeface="Times New Roman"/>
                <a:cs typeface="Times New Roman"/>
                <a:sym typeface="Times New Roman"/>
              </a:rPr>
              <a:t>Our ideas </a:t>
            </a:r>
          </a:p>
        </p:txBody>
      </p:sp>
      <p:sp>
        <p:nvSpPr>
          <p:cNvPr descr="If we reduce our use of fossil fuels, we will reduce the amount of extra carbon dioxide that we put into the atmosphere.  There are 2 ways to reduce our carbon dioxide emissions from burning fossil fuels: 1) We make our processes more efficient 2) We replace the use of fossil fuels with other fuel supplies  Examples of improving efficiency is replacing filament lightbulbs with lower energy options such as LED lights, improving the efficiency of car by increasing the number of kilometres driven per litre of fuel, insulating houses better are just a few examples.  Replacing the use of fossil fuels would be a better solution. Some options for this is to use hydroelectricity, solar power, wind turbines, tidal power, wave power, nuclear energy and natural gas.  SUBSCRIBE to the Fuse School YouTube channel for many more educational videos. Our teachers and animators come together to make fun &amp; easy-to-understand videos in Chemistry, Biology, Physics, Maths &amp; ICT.  JOIN our platform at www.fuseschool.org  This video is part of 'Chemistry for All' - a Chemistry Education project by our Charity Fuse Foundation - the organisation behind FuseSchool. These videos can be used in a flipped classroom model or as a revision aid. Find our other Chemistry videos here:   https://www.youtube.com/playlist?list=PLW0gavSzhMlReKGMVfUt6YuNQsO0bqSMV  Twitter: https://twitter.com/fuseSchool Access a deeper Learning Experience in the Fuse School platform and app: www.fuseschool.org Follow us: http://www.youtube.com/fuseschool Friend us: http://www.facebook.com/fuseschool  This Open Educational Resource is free of charge, under a Creative Commons License: Attribution-NonCommercial CC BY-NC ( View License Deed: http://creativecommons.org/licenses/by-nc/4.0/ ).  You are allowed to download the video for nonprofit, educational use. If you would like to modify the video, please contact us: info@fuseschool.org" id="229" name="Shape 229" title="How Can We Reduce Carbon Dioxide Emissions | Chemistry for All | FuseSchool">
            <a:hlinkClick r:id="rId5"/>
          </p:cNvPr>
          <p:cNvSpPr/>
          <p:nvPr/>
        </p:nvSpPr>
        <p:spPr>
          <a:xfrm>
            <a:off x="1155250" y="1348325"/>
            <a:ext cx="8548550" cy="5461149"/>
          </a:xfrm>
          <a:prstGeom prst="rect">
            <a:avLst/>
          </a:prstGeom>
          <a:blipFill>
            <a:blip r:embed="rId6">
              <a:alphaModFix/>
            </a:blip>
            <a:stretch>
              <a:fillRect/>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35" name="Shape 235"/>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36" name="Shape 236"/>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37" name="Shape 237"/>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38" name="Shape 238"/>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39" name="Shape 239"/>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40" name="Shape 240"/>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41" name="Shape 241"/>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42" name="Shape 242"/>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43" name="Shape 243"/>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44" name="Shape 244"/>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45" name="Shape 245"/>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46" name="Shape 246"/>
          <p:cNvSpPr txBox="1"/>
          <p:nvPr/>
        </p:nvSpPr>
        <p:spPr>
          <a:xfrm>
            <a:off x="2329550" y="468550"/>
            <a:ext cx="7374300" cy="4824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latin typeface="Times New Roman"/>
                <a:ea typeface="Times New Roman"/>
                <a:cs typeface="Times New Roman"/>
                <a:sym typeface="Times New Roman"/>
              </a:rPr>
              <a:t>Improvement and its effect</a:t>
            </a:r>
          </a:p>
        </p:txBody>
      </p:sp>
      <p:sp>
        <p:nvSpPr>
          <p:cNvPr id="247" name="Shape 247"/>
          <p:cNvSpPr txBox="1"/>
          <p:nvPr/>
        </p:nvSpPr>
        <p:spPr>
          <a:xfrm>
            <a:off x="1132900" y="1605900"/>
            <a:ext cx="8427600" cy="3905100"/>
          </a:xfrm>
          <a:prstGeom prst="rect">
            <a:avLst/>
          </a:prstGeom>
          <a:noFill/>
          <a:ln>
            <a:noFill/>
          </a:ln>
        </p:spPr>
        <p:txBody>
          <a:bodyPr anchorCtr="0" anchor="t" bIns="91425" lIns="91425" rIns="91425" tIns="91425">
            <a:noAutofit/>
          </a:bodyPr>
          <a:lstStyle/>
          <a:p>
            <a:pPr lvl="0">
              <a:spcBef>
                <a:spcPts val="0"/>
              </a:spcBef>
              <a:buNone/>
            </a:pPr>
            <a:r>
              <a:rPr lang="en-US" sz="4000">
                <a:latin typeface="Times New Roman"/>
                <a:ea typeface="Times New Roman"/>
                <a:cs typeface="Times New Roman"/>
                <a:sym typeface="Times New Roman"/>
              </a:rPr>
              <a:t>Example: Dematerialisation substitutes low carbon alternatives for high carbon products and services. </a:t>
            </a:r>
          </a:p>
          <a:p>
            <a:pPr lvl="0" rtl="0">
              <a:spcBef>
                <a:spcPts val="0"/>
              </a:spcBef>
              <a:buNone/>
            </a:pPr>
            <a:r>
              <a:t/>
            </a:r>
            <a:endParaRPr sz="4000">
              <a:latin typeface="Times New Roman"/>
              <a:ea typeface="Times New Roman"/>
              <a:cs typeface="Times New Roman"/>
              <a:sym typeface="Times New Roman"/>
            </a:endParaRPr>
          </a:p>
          <a:p>
            <a:pPr lvl="0">
              <a:spcBef>
                <a:spcPts val="0"/>
              </a:spcBef>
              <a:buNone/>
            </a:pPr>
            <a:r>
              <a:rPr lang="en-US" sz="4000">
                <a:latin typeface="Times New Roman"/>
                <a:ea typeface="Times New Roman"/>
                <a:cs typeface="Times New Roman"/>
                <a:sym typeface="Times New Roman"/>
              </a:rPr>
              <a:t>Advantage:save resources (really?)</a:t>
            </a:r>
          </a:p>
          <a:p>
            <a:pPr lvl="0" rtl="0">
              <a:spcBef>
                <a:spcPts val="0"/>
              </a:spcBef>
              <a:buNone/>
            </a:pPr>
            <a:r>
              <a:t/>
            </a:r>
            <a:endParaRPr sz="4000">
              <a:latin typeface="Times New Roman"/>
              <a:ea typeface="Times New Roman"/>
              <a:cs typeface="Times New Roman"/>
              <a:sym typeface="Times New Roman"/>
            </a:endParaRPr>
          </a:p>
          <a:p>
            <a:pPr lvl="0" rtl="0">
              <a:spcBef>
                <a:spcPts val="0"/>
              </a:spcBef>
              <a:buNone/>
            </a:pPr>
            <a:r>
              <a:t/>
            </a:r>
            <a:endParaRPr sz="4000">
              <a:latin typeface="Times New Roman"/>
              <a:ea typeface="Times New Roman"/>
              <a:cs typeface="Times New Roman"/>
              <a:sym typeface="Times New Roman"/>
            </a:endParaRPr>
          </a:p>
          <a:p>
            <a:pPr lvl="0" rtl="0">
              <a:spcBef>
                <a:spcPts val="0"/>
              </a:spcBef>
              <a:buNone/>
            </a:pPr>
            <a:r>
              <a:t/>
            </a:r>
            <a:endParaRPr sz="4000">
              <a:latin typeface="Times New Roman"/>
              <a:ea typeface="Times New Roman"/>
              <a:cs typeface="Times New Roman"/>
              <a:sym typeface="Times New Roman"/>
            </a:endParaRPr>
          </a:p>
        </p:txBody>
      </p:sp>
      <p:sp>
        <p:nvSpPr>
          <p:cNvPr id="248" name="Shape 248"/>
          <p:cNvSpPr txBox="1"/>
          <p:nvPr/>
        </p:nvSpPr>
        <p:spPr>
          <a:xfrm>
            <a:off x="1231000" y="5814150"/>
            <a:ext cx="8472900" cy="859500"/>
          </a:xfrm>
          <a:prstGeom prst="rect">
            <a:avLst/>
          </a:prstGeom>
          <a:noFill/>
          <a:ln>
            <a:noFill/>
          </a:ln>
        </p:spPr>
        <p:txBody>
          <a:bodyPr anchorCtr="0" anchor="t" bIns="91425" lIns="91425" rIns="91425" tIns="91425">
            <a:noAutofit/>
          </a:bodyPr>
          <a:lstStyle/>
          <a:p>
            <a:pPr lvl="0">
              <a:spcBef>
                <a:spcPts val="0"/>
              </a:spcBef>
              <a:buNone/>
            </a:pPr>
            <a:r>
              <a:rPr lang="en-US" sz="4800">
                <a:latin typeface="Times New Roman"/>
                <a:ea typeface="Times New Roman"/>
                <a:cs typeface="Times New Roman"/>
                <a:sym typeface="Times New Roman"/>
              </a:rPr>
              <a:t>What about </a:t>
            </a:r>
            <a:r>
              <a:rPr b="1" lang="en-US" sz="4800"/>
              <a:t>disadvantages</a:t>
            </a:r>
            <a:r>
              <a:rPr lang="en-US" sz="4800">
                <a:latin typeface="Times New Roman"/>
                <a:ea typeface="Times New Roman"/>
                <a:cs typeface="Times New Roman"/>
                <a:sym typeface="Times New Roman"/>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54" name="Shape 254"/>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55" name="Shape 255"/>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56" name="Shape 256"/>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57" name="Shape 257"/>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58" name="Shape 258"/>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59" name="Shape 259"/>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60" name="Shape 260"/>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61" name="Shape 261"/>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62" name="Shape 262"/>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63" name="Shape 263"/>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64" name="Shape 264"/>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65" name="Shape 265"/>
          <p:cNvSpPr txBox="1"/>
          <p:nvPr/>
        </p:nvSpPr>
        <p:spPr>
          <a:xfrm>
            <a:off x="2329550" y="468550"/>
            <a:ext cx="7374300" cy="4824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latin typeface="Times New Roman"/>
                <a:ea typeface="Times New Roman"/>
                <a:cs typeface="Times New Roman"/>
                <a:sym typeface="Times New Roman"/>
              </a:rPr>
              <a:t>Improvement and its effect</a:t>
            </a:r>
          </a:p>
        </p:txBody>
      </p:sp>
      <p:sp>
        <p:nvSpPr>
          <p:cNvPr id="266" name="Shape 266"/>
          <p:cNvSpPr txBox="1"/>
          <p:nvPr/>
        </p:nvSpPr>
        <p:spPr>
          <a:xfrm>
            <a:off x="5984600" y="1257675"/>
            <a:ext cx="3576000" cy="5725200"/>
          </a:xfrm>
          <a:prstGeom prst="rect">
            <a:avLst/>
          </a:prstGeom>
          <a:noFill/>
          <a:ln>
            <a:noFill/>
          </a:ln>
        </p:spPr>
        <p:txBody>
          <a:bodyPr anchorCtr="0" anchor="t" bIns="91425" lIns="91425" rIns="91425" tIns="91425">
            <a:noAutofit/>
          </a:bodyPr>
          <a:lstStyle/>
          <a:p>
            <a:pPr lvl="0" rtl="0">
              <a:spcBef>
                <a:spcPts val="0"/>
              </a:spcBef>
              <a:buNone/>
            </a:pPr>
            <a:r>
              <a:t/>
            </a:r>
            <a:endParaRPr sz="2800">
              <a:latin typeface="Times New Roman"/>
              <a:ea typeface="Times New Roman"/>
              <a:cs typeface="Times New Roman"/>
              <a:sym typeface="Times New Roman"/>
            </a:endParaRPr>
          </a:p>
          <a:p>
            <a:pPr lvl="0">
              <a:spcBef>
                <a:spcPts val="0"/>
              </a:spcBef>
              <a:buNone/>
            </a:pPr>
            <a:r>
              <a:rPr lang="en-US" sz="3600">
                <a:latin typeface="Times New Roman"/>
                <a:ea typeface="Times New Roman"/>
                <a:cs typeface="Times New Roman"/>
                <a:sym typeface="Times New Roman"/>
              </a:rPr>
              <a:t>Draw the Reinforcing Feedback loop you have already drawn in last week’s lecture to analyze it!</a:t>
            </a:r>
          </a:p>
          <a:p>
            <a:pPr lvl="0">
              <a:spcBef>
                <a:spcPts val="0"/>
              </a:spcBef>
              <a:buNone/>
            </a:pPr>
            <a:r>
              <a:t/>
            </a:r>
            <a:endParaRPr sz="3600">
              <a:latin typeface="Times New Roman"/>
              <a:ea typeface="Times New Roman"/>
              <a:cs typeface="Times New Roman"/>
              <a:sym typeface="Times New Roman"/>
            </a:endParaRPr>
          </a:p>
          <a:p>
            <a:pPr lvl="0">
              <a:spcBef>
                <a:spcPts val="0"/>
              </a:spcBef>
              <a:buNone/>
            </a:pPr>
            <a:r>
              <a:t/>
            </a:r>
            <a:endParaRPr sz="3600">
              <a:latin typeface="Times New Roman"/>
              <a:ea typeface="Times New Roman"/>
              <a:cs typeface="Times New Roman"/>
              <a:sym typeface="Times New Roman"/>
            </a:endParaRPr>
          </a:p>
          <a:p>
            <a:pPr lvl="0">
              <a:spcBef>
                <a:spcPts val="0"/>
              </a:spcBef>
              <a:buNone/>
            </a:pPr>
            <a:r>
              <a:rPr lang="en-US" sz="3600">
                <a:latin typeface="Times New Roman"/>
                <a:ea typeface="Times New Roman"/>
                <a:cs typeface="Times New Roman"/>
                <a:sym typeface="Times New Roman"/>
              </a:rPr>
              <a:t>20 mins</a:t>
            </a:r>
          </a:p>
          <a:p>
            <a:pPr lvl="0" rtl="0">
              <a:spcBef>
                <a:spcPts val="0"/>
              </a:spcBef>
              <a:buNone/>
            </a:pPr>
            <a:r>
              <a:t/>
            </a:r>
            <a:endParaRPr sz="2800">
              <a:latin typeface="Times New Roman"/>
              <a:ea typeface="Times New Roman"/>
              <a:cs typeface="Times New Roman"/>
              <a:sym typeface="Times New Roman"/>
            </a:endParaRPr>
          </a:p>
        </p:txBody>
      </p:sp>
      <p:pic>
        <p:nvPicPr>
          <p:cNvPr descr="屏幕快照 2017-03-22 下午2.02.04.png" id="267" name="Shape 267"/>
          <p:cNvPicPr preferRelativeResize="0"/>
          <p:nvPr/>
        </p:nvPicPr>
        <p:blipFill>
          <a:blip r:embed="rId5">
            <a:alphaModFix/>
          </a:blip>
          <a:stretch>
            <a:fillRect/>
          </a:stretch>
        </p:blipFill>
        <p:spPr>
          <a:xfrm>
            <a:off x="2" y="1902087"/>
            <a:ext cx="5984601" cy="37581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73" name="Shape 273"/>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74" name="Shape 274"/>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75" name="Shape 275"/>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76" name="Shape 276"/>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77" name="Shape 277"/>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78" name="Shape 278"/>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79" name="Shape 279"/>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80" name="Shape 280"/>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81" name="Shape 281"/>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82" name="Shape 282"/>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83" name="Shape 283"/>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84" name="Shape 284"/>
          <p:cNvSpPr txBox="1"/>
          <p:nvPr/>
        </p:nvSpPr>
        <p:spPr>
          <a:xfrm>
            <a:off x="2329550" y="468550"/>
            <a:ext cx="7374300" cy="4824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latin typeface="Times New Roman"/>
                <a:ea typeface="Times New Roman"/>
                <a:cs typeface="Times New Roman"/>
                <a:sym typeface="Times New Roman"/>
              </a:rPr>
              <a:t>Improvement and its effect</a:t>
            </a:r>
          </a:p>
        </p:txBody>
      </p:sp>
      <p:sp>
        <p:nvSpPr>
          <p:cNvPr id="285" name="Shape 285"/>
          <p:cNvSpPr txBox="1"/>
          <p:nvPr/>
        </p:nvSpPr>
        <p:spPr>
          <a:xfrm>
            <a:off x="746650" y="1439762"/>
            <a:ext cx="9200100" cy="5614500"/>
          </a:xfrm>
          <a:prstGeom prst="rect">
            <a:avLst/>
          </a:prstGeom>
          <a:noFill/>
          <a:ln>
            <a:noFill/>
          </a:ln>
        </p:spPr>
        <p:txBody>
          <a:bodyPr anchorCtr="0" anchor="t" bIns="91425" lIns="91425" rIns="91425" tIns="91425">
            <a:noAutofit/>
          </a:bodyPr>
          <a:lstStyle/>
          <a:p>
            <a:pPr indent="-419100" lvl="0" marL="457200" rtl="0">
              <a:lnSpc>
                <a:spcPct val="115000"/>
              </a:lnSpc>
              <a:spcBef>
                <a:spcPts val="0"/>
              </a:spcBef>
              <a:buClr>
                <a:schemeClr val="dk1"/>
              </a:buClr>
              <a:buSzPct val="100000"/>
              <a:buFont typeface="Times New Roman"/>
              <a:buAutoNum type="arabicPeriod"/>
            </a:pPr>
            <a:r>
              <a:rPr lang="en-US" sz="3000">
                <a:solidFill>
                  <a:schemeClr val="dk1"/>
                </a:solidFill>
                <a:latin typeface="Times New Roman"/>
                <a:ea typeface="Times New Roman"/>
                <a:cs typeface="Times New Roman"/>
                <a:sym typeface="Times New Roman"/>
              </a:rPr>
              <a:t>Recycle CO2 by means of technology</a:t>
            </a:r>
          </a:p>
          <a:p>
            <a:pPr indent="-419100" lvl="0" marL="457200" rtl="0">
              <a:lnSpc>
                <a:spcPct val="115000"/>
              </a:lnSpc>
              <a:spcBef>
                <a:spcPts val="0"/>
              </a:spcBef>
              <a:buClr>
                <a:schemeClr val="dk1"/>
              </a:buClr>
              <a:buSzPct val="100000"/>
              <a:buFont typeface="Times New Roman"/>
              <a:buAutoNum type="arabicPeriod"/>
            </a:pPr>
            <a:r>
              <a:rPr lang="en-US" sz="3000">
                <a:solidFill>
                  <a:schemeClr val="dk1"/>
                </a:solidFill>
                <a:latin typeface="Times New Roman"/>
                <a:ea typeface="Times New Roman"/>
                <a:cs typeface="Times New Roman"/>
                <a:sym typeface="Times New Roman"/>
              </a:rPr>
              <a:t>Reducing vehicles use</a:t>
            </a:r>
          </a:p>
          <a:p>
            <a:pPr indent="-419100" lvl="0" marL="457200" rtl="0">
              <a:lnSpc>
                <a:spcPct val="115000"/>
              </a:lnSpc>
              <a:spcBef>
                <a:spcPts val="0"/>
              </a:spcBef>
              <a:buClr>
                <a:schemeClr val="dk1"/>
              </a:buClr>
              <a:buSzPct val="100000"/>
              <a:buFont typeface="Times New Roman"/>
              <a:buAutoNum type="arabicPeriod"/>
            </a:pPr>
            <a:r>
              <a:rPr lang="en-US" sz="3000">
                <a:solidFill>
                  <a:schemeClr val="dk1"/>
                </a:solidFill>
                <a:latin typeface="Times New Roman"/>
                <a:ea typeface="Times New Roman"/>
                <a:cs typeface="Times New Roman"/>
                <a:sym typeface="Times New Roman"/>
              </a:rPr>
              <a:t>Using sustainable resources</a:t>
            </a:r>
          </a:p>
          <a:p>
            <a:pPr indent="-419100" lvl="0" marL="457200" rtl="0">
              <a:lnSpc>
                <a:spcPct val="115000"/>
              </a:lnSpc>
              <a:spcBef>
                <a:spcPts val="0"/>
              </a:spcBef>
              <a:buClr>
                <a:schemeClr val="dk1"/>
              </a:buClr>
              <a:buSzPct val="100000"/>
              <a:buFont typeface="Times New Roman"/>
              <a:buAutoNum type="arabicPeriod"/>
            </a:pPr>
            <a:r>
              <a:rPr lang="en-US" sz="3000">
                <a:solidFill>
                  <a:schemeClr val="dk1"/>
                </a:solidFill>
                <a:latin typeface="Times New Roman"/>
                <a:ea typeface="Times New Roman"/>
                <a:cs typeface="Times New Roman"/>
                <a:sym typeface="Times New Roman"/>
              </a:rPr>
              <a:t>Dematerialisation substitutes low carbon alternatives for high carbon products and services.(replacing traveling to meetings with teleworking via computer and videoconferencing.)</a:t>
            </a:r>
          </a:p>
          <a:p>
            <a:pPr indent="-419100" lvl="0" marL="457200" rtl="0">
              <a:lnSpc>
                <a:spcPct val="160000"/>
              </a:lnSpc>
              <a:spcBef>
                <a:spcPts val="0"/>
              </a:spcBef>
              <a:spcAft>
                <a:spcPts val="1300"/>
              </a:spcAft>
              <a:buClr>
                <a:srgbClr val="222222"/>
              </a:buClr>
              <a:buSzPct val="100000"/>
              <a:buFont typeface="Times New Roman"/>
              <a:buAutoNum type="arabicPeriod"/>
            </a:pPr>
            <a:r>
              <a:rPr lang="en-US" sz="3000">
                <a:solidFill>
                  <a:srgbClr val="222222"/>
                </a:solidFill>
                <a:highlight>
                  <a:srgbClr val="FFFFFF"/>
                </a:highlight>
                <a:latin typeface="Times New Roman"/>
                <a:ea typeface="Times New Roman"/>
                <a:cs typeface="Times New Roman"/>
                <a:sym typeface="Times New Roman"/>
              </a:rPr>
              <a:t>Add double the current global nuclear capacity to replace coal-based electricity.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188396" y="548597"/>
            <a:ext cx="3502499" cy="511800"/>
          </a:xfrm>
          <a:prstGeom prst="rect">
            <a:avLst/>
          </a:prstGeom>
          <a:noFill/>
          <a:ln>
            <a:noFill/>
          </a:ln>
        </p:spPr>
        <p:txBody>
          <a:bodyPr anchorCtr="0" anchor="t" bIns="0" lIns="0" rIns="0" tIns="0">
            <a:noAutofit/>
          </a:bodyPr>
          <a:lstStyle/>
          <a:p>
            <a:pPr indent="-4444" lvl="0" marL="1198245" marR="0" rtl="0" algn="l">
              <a:lnSpc>
                <a:spcPct val="100000"/>
              </a:lnSpc>
              <a:spcBef>
                <a:spcPts val="0"/>
              </a:spcBef>
              <a:buSzPct val="25000"/>
              <a:buNone/>
            </a:pPr>
            <a:r>
              <a:rPr i="0" lang="en-US">
                <a:latin typeface="Times New Roman"/>
                <a:ea typeface="Times New Roman"/>
                <a:cs typeface="Times New Roman"/>
                <a:sym typeface="Times New Roman"/>
              </a:rPr>
              <a:t>Summary</a:t>
            </a:r>
          </a:p>
        </p:txBody>
      </p:sp>
      <p:sp>
        <p:nvSpPr>
          <p:cNvPr id="291" name="Shape 291"/>
          <p:cNvSpPr/>
          <p:nvPr/>
        </p:nvSpPr>
        <p:spPr>
          <a:xfrm>
            <a:off x="359435" y="7236345"/>
            <a:ext cx="9973945"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92" name="Shape 292"/>
          <p:cNvSpPr/>
          <p:nvPr/>
        </p:nvSpPr>
        <p:spPr>
          <a:xfrm>
            <a:off x="2175293" y="325938"/>
            <a:ext cx="7528558"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93" name="Shape 293"/>
          <p:cNvSpPr/>
          <p:nvPr/>
        </p:nvSpPr>
        <p:spPr>
          <a:xfrm>
            <a:off x="2168956" y="351332"/>
            <a:ext cx="7541258"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94" name="Shape 294"/>
          <p:cNvSpPr/>
          <p:nvPr/>
        </p:nvSpPr>
        <p:spPr>
          <a:xfrm>
            <a:off x="2168956" y="1232279"/>
            <a:ext cx="7541258"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95" name="Shape 295"/>
          <p:cNvSpPr/>
          <p:nvPr/>
        </p:nvSpPr>
        <p:spPr>
          <a:xfrm>
            <a:off x="2175293" y="1257674"/>
            <a:ext cx="7528558"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96" name="Shape 296"/>
          <p:cNvSpPr/>
          <p:nvPr/>
        </p:nvSpPr>
        <p:spPr>
          <a:xfrm>
            <a:off x="757072" y="91416"/>
            <a:ext cx="1042416" cy="859533"/>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97" name="Shape 297"/>
          <p:cNvSpPr/>
          <p:nvPr/>
        </p:nvSpPr>
        <p:spPr>
          <a:xfrm>
            <a:off x="791425" y="124757"/>
            <a:ext cx="899996" cy="720001"/>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98" name="Shape 298"/>
          <p:cNvSpPr/>
          <p:nvPr/>
        </p:nvSpPr>
        <p:spPr>
          <a:xfrm>
            <a:off x="797139" y="127926"/>
            <a:ext cx="88773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99" name="Shape 299"/>
          <p:cNvSpPr/>
          <p:nvPr/>
        </p:nvSpPr>
        <p:spPr>
          <a:xfrm>
            <a:off x="1688044" y="124750"/>
            <a:ext cx="0" cy="72009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300" name="Shape 300"/>
          <p:cNvSpPr/>
          <p:nvPr/>
        </p:nvSpPr>
        <p:spPr>
          <a:xfrm>
            <a:off x="792695" y="127927"/>
            <a:ext cx="0" cy="716914"/>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301" name="Shape 301"/>
          <p:cNvSpPr/>
          <p:nvPr/>
        </p:nvSpPr>
        <p:spPr>
          <a:xfrm>
            <a:off x="795870" y="127927"/>
            <a:ext cx="0" cy="716914"/>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302" name="Shape 302"/>
          <p:cNvSpPr/>
          <p:nvPr/>
        </p:nvSpPr>
        <p:spPr>
          <a:xfrm>
            <a:off x="797139" y="841578"/>
            <a:ext cx="88773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303" name="Shape 303"/>
          <p:cNvSpPr txBox="1"/>
          <p:nvPr/>
        </p:nvSpPr>
        <p:spPr>
          <a:xfrm>
            <a:off x="887050" y="1454950"/>
            <a:ext cx="8918700" cy="4915500"/>
          </a:xfrm>
          <a:prstGeom prst="rect">
            <a:avLst/>
          </a:prstGeom>
          <a:noFill/>
          <a:ln>
            <a:noFill/>
          </a:ln>
        </p:spPr>
        <p:txBody>
          <a:bodyPr anchorCtr="0" anchor="t" bIns="91425" lIns="91425" rIns="91425" tIns="91425">
            <a:noAutofit/>
          </a:bodyPr>
          <a:lstStyle/>
          <a:p>
            <a:pPr lvl="0">
              <a:spcBef>
                <a:spcPts val="0"/>
              </a:spcBef>
              <a:buNone/>
            </a:pPr>
            <a:r>
              <a:rPr b="1" lang="en-US" sz="3600">
                <a:latin typeface="Times New Roman"/>
                <a:ea typeface="Times New Roman"/>
                <a:cs typeface="Times New Roman"/>
                <a:sym typeface="Times New Roman"/>
              </a:rPr>
              <a:t>What we have been through so far:</a:t>
            </a:r>
          </a:p>
          <a:p>
            <a:pPr lvl="0">
              <a:spcBef>
                <a:spcPts val="0"/>
              </a:spcBef>
              <a:buNone/>
            </a:pPr>
            <a:r>
              <a:t/>
            </a:r>
            <a:endParaRPr b="1" sz="3600">
              <a:latin typeface="Times New Roman"/>
              <a:ea typeface="Times New Roman"/>
              <a:cs typeface="Times New Roman"/>
              <a:sym typeface="Times New Roman"/>
            </a:endParaRPr>
          </a:p>
          <a:p>
            <a:pPr indent="-419100" lvl="0" marL="457200" rtl="0">
              <a:spcBef>
                <a:spcPts val="0"/>
              </a:spcBef>
              <a:buSzPct val="100000"/>
              <a:buFont typeface="Times New Roman"/>
              <a:buAutoNum type="arabicPeriod"/>
            </a:pPr>
            <a:r>
              <a:rPr lang="en-US" sz="3000">
                <a:latin typeface="Times New Roman"/>
                <a:ea typeface="Times New Roman"/>
                <a:cs typeface="Times New Roman"/>
                <a:sym typeface="Times New Roman"/>
              </a:rPr>
              <a:t>Introducing some environmental issues and their possible traditional &amp; IT solutions</a:t>
            </a:r>
          </a:p>
          <a:p>
            <a:pPr indent="-419100" lvl="0" marL="457200" rtl="0">
              <a:spcBef>
                <a:spcPts val="0"/>
              </a:spcBef>
              <a:buSzPct val="100000"/>
              <a:buFont typeface="Times New Roman"/>
              <a:buAutoNum type="arabicPeriod"/>
            </a:pPr>
            <a:r>
              <a:rPr lang="en-US" sz="3000">
                <a:latin typeface="Times New Roman"/>
                <a:ea typeface="Times New Roman"/>
                <a:cs typeface="Times New Roman"/>
                <a:sym typeface="Times New Roman"/>
              </a:rPr>
              <a:t>Using the critical thinking to focus on the disadvantages of the feasible solutions</a:t>
            </a:r>
          </a:p>
          <a:p>
            <a:pPr indent="-419100" lvl="0" marL="457200" rtl="0">
              <a:spcBef>
                <a:spcPts val="0"/>
              </a:spcBef>
              <a:buSzPct val="100000"/>
              <a:buFont typeface="Times New Roman"/>
              <a:buAutoNum type="arabicPeriod"/>
            </a:pPr>
            <a:r>
              <a:rPr lang="en-US" sz="3000">
                <a:latin typeface="Times New Roman"/>
                <a:ea typeface="Times New Roman"/>
                <a:cs typeface="Times New Roman"/>
                <a:sym typeface="Times New Roman"/>
              </a:rPr>
              <a:t>Help you revisit and apply last two week’s content to solve problems (design thinking and system thinking)</a:t>
            </a:r>
          </a:p>
        </p:txBody>
      </p:sp>
      <p:sp>
        <p:nvSpPr>
          <p:cNvPr id="304" name="Shape 304"/>
          <p:cNvSpPr txBox="1"/>
          <p:nvPr/>
        </p:nvSpPr>
        <p:spPr>
          <a:xfrm>
            <a:off x="757550" y="5946725"/>
            <a:ext cx="9048300" cy="984900"/>
          </a:xfrm>
          <a:prstGeom prst="rect">
            <a:avLst/>
          </a:prstGeom>
          <a:noFill/>
          <a:ln>
            <a:noFill/>
          </a:ln>
        </p:spPr>
        <p:txBody>
          <a:bodyPr anchorCtr="0" anchor="t" bIns="91425" lIns="91425" rIns="91425" tIns="91425">
            <a:noAutofit/>
          </a:bodyPr>
          <a:lstStyle/>
          <a:p>
            <a:pPr lvl="0">
              <a:spcBef>
                <a:spcPts val="0"/>
              </a:spcBef>
              <a:buNone/>
            </a:pPr>
            <a:r>
              <a:rPr lang="en-US" sz="3800">
                <a:latin typeface="Verdana"/>
                <a:ea typeface="Verdana"/>
                <a:cs typeface="Verdana"/>
                <a:sym typeface="Verdana"/>
              </a:rPr>
              <a:t>Hope all of us have green IT minds!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66" name="Shape 66"/>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67" name="Shape 67"/>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68" name="Shape 68"/>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69" name="Shape 69"/>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70" name="Shape 70"/>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71" name="Shape 71"/>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72" name="Shape 72"/>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73" name="Shape 73"/>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74" name="Shape 74"/>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75" name="Shape 75"/>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76" name="Shape 76"/>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77" name="Shape 77"/>
          <p:cNvSpPr txBox="1"/>
          <p:nvPr/>
        </p:nvSpPr>
        <p:spPr>
          <a:xfrm>
            <a:off x="2329550" y="468550"/>
            <a:ext cx="7374300" cy="4824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latin typeface="Times New Roman"/>
                <a:ea typeface="Times New Roman"/>
                <a:cs typeface="Times New Roman"/>
                <a:sym typeface="Times New Roman"/>
              </a:rPr>
              <a:t>Reference</a:t>
            </a:r>
          </a:p>
        </p:txBody>
      </p:sp>
      <p:sp>
        <p:nvSpPr>
          <p:cNvPr id="78" name="Shape 78"/>
          <p:cNvSpPr txBox="1"/>
          <p:nvPr/>
        </p:nvSpPr>
        <p:spPr>
          <a:xfrm>
            <a:off x="1132900" y="2007500"/>
            <a:ext cx="8427600" cy="4975500"/>
          </a:xfrm>
          <a:prstGeom prst="rect">
            <a:avLst/>
          </a:prstGeom>
          <a:noFill/>
          <a:ln>
            <a:noFill/>
          </a:ln>
        </p:spPr>
        <p:txBody>
          <a:bodyPr anchorCtr="0" anchor="t" bIns="91425" lIns="91425" rIns="91425" tIns="91425">
            <a:noAutofit/>
          </a:bodyPr>
          <a:lstStyle/>
          <a:p>
            <a:pPr lvl="0">
              <a:spcBef>
                <a:spcPts val="0"/>
              </a:spcBef>
              <a:buNone/>
            </a:pPr>
            <a:r>
              <a:rPr b="1" lang="en-US" sz="2800">
                <a:latin typeface="Times New Roman"/>
                <a:ea typeface="Times New Roman"/>
                <a:cs typeface="Times New Roman"/>
                <a:sym typeface="Times New Roman"/>
              </a:rPr>
              <a:t>References:</a:t>
            </a:r>
          </a:p>
          <a:p>
            <a:pPr lvl="0" rtl="0">
              <a:spcBef>
                <a:spcPts val="0"/>
              </a:spcBef>
              <a:buNone/>
            </a:pPr>
            <a:r>
              <a:t/>
            </a:r>
            <a:endParaRPr sz="2800">
              <a:latin typeface="Times New Roman"/>
              <a:ea typeface="Times New Roman"/>
              <a:cs typeface="Times New Roman"/>
              <a:sym typeface="Times New Roman"/>
            </a:endParaRPr>
          </a:p>
          <a:p>
            <a:pPr lvl="0">
              <a:spcBef>
                <a:spcPts val="0"/>
              </a:spcBef>
              <a:buNone/>
            </a:pPr>
            <a:r>
              <a:rPr lang="en-US" sz="2800" u="sng">
                <a:solidFill>
                  <a:schemeClr val="hlink"/>
                </a:solidFill>
                <a:latin typeface="Times New Roman"/>
                <a:ea typeface="Times New Roman"/>
                <a:cs typeface="Times New Roman"/>
                <a:sym typeface="Times New Roman"/>
                <a:hlinkClick r:id="rId5"/>
              </a:rPr>
              <a:t>http://www.arborenvironmentalalliance.com/carbon-tree-facts.asp</a:t>
            </a:r>
          </a:p>
          <a:p>
            <a:pPr lvl="0">
              <a:spcBef>
                <a:spcPts val="0"/>
              </a:spcBef>
              <a:buNone/>
            </a:pPr>
            <a:r>
              <a:t/>
            </a:r>
            <a:endParaRPr sz="2800">
              <a:latin typeface="Times New Roman"/>
              <a:ea typeface="Times New Roman"/>
              <a:cs typeface="Times New Roman"/>
              <a:sym typeface="Times New Roman"/>
            </a:endParaRPr>
          </a:p>
          <a:p>
            <a:pPr lvl="0">
              <a:spcBef>
                <a:spcPts val="0"/>
              </a:spcBef>
              <a:buNone/>
            </a:pPr>
            <a:r>
              <a:rPr lang="en-US" sz="2800" u="sng">
                <a:solidFill>
                  <a:schemeClr val="hlink"/>
                </a:solidFill>
                <a:latin typeface="Times New Roman"/>
                <a:ea typeface="Times New Roman"/>
                <a:cs typeface="Times New Roman"/>
                <a:sym typeface="Times New Roman"/>
                <a:hlinkClick r:id="rId6"/>
              </a:rPr>
              <a:t>http://www.tomw.net.au/How_Green_is_My_Computer/#ch33678</a:t>
            </a:r>
          </a:p>
          <a:p>
            <a:pPr lvl="0">
              <a:spcBef>
                <a:spcPts val="0"/>
              </a:spcBef>
              <a:buNone/>
            </a:pPr>
            <a:r>
              <a:t/>
            </a:r>
            <a:endParaRPr sz="2800">
              <a:latin typeface="Times New Roman"/>
              <a:ea typeface="Times New Roman"/>
              <a:cs typeface="Times New Roman"/>
              <a:sym typeface="Times New Roman"/>
            </a:endParaRPr>
          </a:p>
          <a:p>
            <a:pPr lvl="0" rtl="0">
              <a:spcBef>
                <a:spcPts val="0"/>
              </a:spcBef>
              <a:buNone/>
            </a:pPr>
            <a:r>
              <a:t/>
            </a:r>
            <a:endParaRPr sz="2800">
              <a:latin typeface="Times New Roman"/>
              <a:ea typeface="Times New Roman"/>
              <a:cs typeface="Times New Roman"/>
              <a:sym typeface="Times New Roman"/>
            </a:endParaRPr>
          </a:p>
          <a:p>
            <a:pPr lvl="0" rtl="0">
              <a:spcBef>
                <a:spcPts val="0"/>
              </a:spcBef>
              <a:buNone/>
            </a:pPr>
            <a:r>
              <a:rPr lang="en-US" sz="3000">
                <a:solidFill>
                  <a:srgbClr val="FFFFFF"/>
                </a:solidFill>
                <a:latin typeface="Times New Roman"/>
                <a:ea typeface="Times New Roman"/>
                <a:cs typeface="Times New Roman"/>
                <a:sym typeface="Times New Roman"/>
              </a:rPr>
              <a:t>http://www.tomw.net.au/ict_sustainability/enabling.shtml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p:nvPr/>
        </p:nvSpPr>
        <p:spPr>
          <a:xfrm>
            <a:off x="359435" y="7236345"/>
            <a:ext cx="9973945"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84" name="Shape 84"/>
          <p:cNvSpPr/>
          <p:nvPr/>
        </p:nvSpPr>
        <p:spPr>
          <a:xfrm>
            <a:off x="2175293" y="325938"/>
            <a:ext cx="7528558"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85" name="Shape 85"/>
          <p:cNvSpPr/>
          <p:nvPr/>
        </p:nvSpPr>
        <p:spPr>
          <a:xfrm>
            <a:off x="2168956" y="351332"/>
            <a:ext cx="7541258"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86" name="Shape 86"/>
          <p:cNvSpPr/>
          <p:nvPr/>
        </p:nvSpPr>
        <p:spPr>
          <a:xfrm>
            <a:off x="2168956" y="1232279"/>
            <a:ext cx="7541258"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87" name="Shape 87"/>
          <p:cNvSpPr/>
          <p:nvPr/>
        </p:nvSpPr>
        <p:spPr>
          <a:xfrm>
            <a:off x="2175293" y="1257674"/>
            <a:ext cx="7528558"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88" name="Shape 88"/>
          <p:cNvSpPr/>
          <p:nvPr/>
        </p:nvSpPr>
        <p:spPr>
          <a:xfrm>
            <a:off x="757072" y="91416"/>
            <a:ext cx="1042416" cy="859533"/>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89" name="Shape 89"/>
          <p:cNvSpPr/>
          <p:nvPr/>
        </p:nvSpPr>
        <p:spPr>
          <a:xfrm>
            <a:off x="791425" y="124757"/>
            <a:ext cx="899996" cy="720001"/>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90" name="Shape 90"/>
          <p:cNvSpPr/>
          <p:nvPr/>
        </p:nvSpPr>
        <p:spPr>
          <a:xfrm>
            <a:off x="797139" y="127926"/>
            <a:ext cx="88773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91" name="Shape 91"/>
          <p:cNvSpPr/>
          <p:nvPr/>
        </p:nvSpPr>
        <p:spPr>
          <a:xfrm>
            <a:off x="1688044" y="124750"/>
            <a:ext cx="0" cy="72009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92" name="Shape 92"/>
          <p:cNvSpPr/>
          <p:nvPr/>
        </p:nvSpPr>
        <p:spPr>
          <a:xfrm>
            <a:off x="792695" y="127927"/>
            <a:ext cx="0" cy="716914"/>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93" name="Shape 93"/>
          <p:cNvSpPr/>
          <p:nvPr/>
        </p:nvSpPr>
        <p:spPr>
          <a:xfrm>
            <a:off x="795870" y="127927"/>
            <a:ext cx="0" cy="716914"/>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94" name="Shape 94"/>
          <p:cNvSpPr/>
          <p:nvPr/>
        </p:nvSpPr>
        <p:spPr>
          <a:xfrm>
            <a:off x="797139" y="841578"/>
            <a:ext cx="88773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95" name="Shape 95"/>
          <p:cNvSpPr txBox="1"/>
          <p:nvPr/>
        </p:nvSpPr>
        <p:spPr>
          <a:xfrm>
            <a:off x="2329550" y="468550"/>
            <a:ext cx="7374300" cy="482400"/>
          </a:xfrm>
          <a:prstGeom prst="rect">
            <a:avLst/>
          </a:prstGeom>
          <a:noFill/>
          <a:ln>
            <a:noFill/>
          </a:ln>
        </p:spPr>
        <p:txBody>
          <a:bodyPr anchorCtr="0" anchor="t" bIns="91425" lIns="91425" rIns="91425" tIns="91425">
            <a:noAutofit/>
          </a:bodyPr>
          <a:lstStyle/>
          <a:p>
            <a:pPr lvl="0" algn="ctr">
              <a:spcBef>
                <a:spcPts val="0"/>
              </a:spcBef>
              <a:buNone/>
            </a:pPr>
            <a:r>
              <a:rPr lang="en-US" sz="3000">
                <a:solidFill>
                  <a:srgbClr val="FFFFFF"/>
                </a:solidFill>
                <a:latin typeface="Times New Roman"/>
                <a:ea typeface="Times New Roman"/>
                <a:cs typeface="Times New Roman"/>
                <a:sym typeface="Times New Roman"/>
              </a:rPr>
              <a:t>Bring your thoughts</a:t>
            </a:r>
          </a:p>
        </p:txBody>
      </p:sp>
      <p:sp>
        <p:nvSpPr>
          <p:cNvPr id="96" name="Shape 96"/>
          <p:cNvSpPr txBox="1"/>
          <p:nvPr/>
        </p:nvSpPr>
        <p:spPr>
          <a:xfrm>
            <a:off x="359425" y="1283062"/>
            <a:ext cx="5643600" cy="1609800"/>
          </a:xfrm>
          <a:prstGeom prst="rect">
            <a:avLst/>
          </a:prstGeom>
          <a:noFill/>
          <a:ln>
            <a:noFill/>
          </a:ln>
        </p:spPr>
        <p:txBody>
          <a:bodyPr anchorCtr="0" anchor="t" bIns="91425" lIns="91425" rIns="91425" tIns="91425">
            <a:noAutofit/>
          </a:bodyPr>
          <a:lstStyle/>
          <a:p>
            <a:pPr lvl="0" rtl="0">
              <a:lnSpc>
                <a:spcPct val="115000"/>
              </a:lnSpc>
              <a:spcBef>
                <a:spcPts val="1200"/>
              </a:spcBef>
              <a:spcAft>
                <a:spcPts val="200"/>
              </a:spcAft>
              <a:buClr>
                <a:schemeClr val="dk1"/>
              </a:buClr>
              <a:buSzPct val="36666"/>
              <a:buFont typeface="Arial"/>
              <a:buNone/>
            </a:pPr>
            <a:r>
              <a:rPr b="1" lang="en-US" sz="3000">
                <a:solidFill>
                  <a:schemeClr val="dk1"/>
                </a:solidFill>
                <a:highlight>
                  <a:srgbClr val="FFFFFF"/>
                </a:highlight>
                <a:latin typeface="Times New Roman"/>
                <a:ea typeface="Times New Roman"/>
                <a:cs typeface="Times New Roman"/>
                <a:sym typeface="Times New Roman"/>
              </a:rPr>
              <a:t>Estimate the Greenhouse Gas Emissions from Computers</a:t>
            </a:r>
          </a:p>
          <a:p>
            <a:pPr lvl="0" rtl="0">
              <a:lnSpc>
                <a:spcPct val="115000"/>
              </a:lnSpc>
              <a:spcBef>
                <a:spcPts val="1200"/>
              </a:spcBef>
              <a:spcAft>
                <a:spcPts val="200"/>
              </a:spcAft>
              <a:buClr>
                <a:schemeClr val="dk1"/>
              </a:buClr>
              <a:buFont typeface="Arial"/>
              <a:buNone/>
            </a:pPr>
            <a:r>
              <a:t/>
            </a:r>
            <a:endParaRPr b="1" sz="3000">
              <a:solidFill>
                <a:schemeClr val="dk1"/>
              </a:solidFill>
              <a:highlight>
                <a:srgbClr val="FFFFFF"/>
              </a:highlight>
              <a:latin typeface="Times New Roman"/>
              <a:ea typeface="Times New Roman"/>
              <a:cs typeface="Times New Roman"/>
              <a:sym typeface="Times New Roman"/>
            </a:endParaRPr>
          </a:p>
          <a:p>
            <a:pPr lvl="0" rtl="0">
              <a:lnSpc>
                <a:spcPct val="115000"/>
              </a:lnSpc>
              <a:spcBef>
                <a:spcPts val="1200"/>
              </a:spcBef>
              <a:spcAft>
                <a:spcPts val="200"/>
              </a:spcAft>
              <a:buClr>
                <a:schemeClr val="dk1"/>
              </a:buClr>
              <a:buFont typeface="Arial"/>
              <a:buNone/>
            </a:pPr>
            <a:r>
              <a:t/>
            </a:r>
            <a:endParaRPr b="1" sz="3000">
              <a:solidFill>
                <a:schemeClr val="dk1"/>
              </a:solidFill>
              <a:highlight>
                <a:srgbClr val="FFFFFF"/>
              </a:highlight>
              <a:latin typeface="Times New Roman"/>
              <a:ea typeface="Times New Roman"/>
              <a:cs typeface="Times New Roman"/>
              <a:sym typeface="Times New Roman"/>
            </a:endParaRPr>
          </a:p>
          <a:p>
            <a:pPr lvl="0">
              <a:spcBef>
                <a:spcPts val="0"/>
              </a:spcBef>
              <a:buNone/>
            </a:pPr>
            <a:r>
              <a:t/>
            </a:r>
            <a:endParaRPr sz="2800">
              <a:latin typeface="Times New Roman"/>
              <a:ea typeface="Times New Roman"/>
              <a:cs typeface="Times New Roman"/>
              <a:sym typeface="Times New Roman"/>
            </a:endParaRPr>
          </a:p>
        </p:txBody>
      </p:sp>
      <p:pic>
        <p:nvPicPr>
          <p:cNvPr descr="quesiton_mark.jpg" id="97" name="Shape 97"/>
          <p:cNvPicPr preferRelativeResize="0"/>
          <p:nvPr/>
        </p:nvPicPr>
        <p:blipFill>
          <a:blip r:embed="rId5">
            <a:alphaModFix/>
          </a:blip>
          <a:stretch>
            <a:fillRect/>
          </a:stretch>
        </p:blipFill>
        <p:spPr>
          <a:xfrm>
            <a:off x="6363275" y="3038650"/>
            <a:ext cx="4025325" cy="2683550"/>
          </a:xfrm>
          <a:prstGeom prst="rect">
            <a:avLst/>
          </a:prstGeom>
          <a:noFill/>
          <a:ln>
            <a:noFill/>
          </a:ln>
        </p:spPr>
      </p:pic>
      <p:sp>
        <p:nvSpPr>
          <p:cNvPr id="98" name="Shape 98"/>
          <p:cNvSpPr txBox="1"/>
          <p:nvPr/>
        </p:nvSpPr>
        <p:spPr>
          <a:xfrm>
            <a:off x="163200" y="2518825"/>
            <a:ext cx="6200100" cy="45831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US" sz="1800">
                <a:solidFill>
                  <a:schemeClr val="dk1"/>
                </a:solidFill>
                <a:highlight>
                  <a:srgbClr val="FFFFFF"/>
                </a:highlight>
                <a:latin typeface="Times New Roman"/>
                <a:ea typeface="Times New Roman"/>
                <a:cs typeface="Times New Roman"/>
                <a:sym typeface="Times New Roman"/>
              </a:rPr>
              <a:t>For example a small desktop computer might consume 50 Watts of power and be used for 8 hours a day:</a:t>
            </a:r>
          </a:p>
          <a:p>
            <a:pPr lvl="0" rtl="0">
              <a:lnSpc>
                <a:spcPct val="115000"/>
              </a:lnSpc>
              <a:spcBef>
                <a:spcPts val="0"/>
              </a:spcBef>
              <a:buClr>
                <a:schemeClr val="dk1"/>
              </a:buClr>
              <a:buSzPct val="61111"/>
              <a:buFont typeface="Arial"/>
              <a:buNone/>
            </a:pPr>
            <a:r>
              <a:rPr lang="en-US" sz="1800">
                <a:solidFill>
                  <a:schemeClr val="dk1"/>
                </a:solidFill>
                <a:highlight>
                  <a:srgbClr val="FFFFFF"/>
                </a:highlight>
                <a:latin typeface="Times New Roman"/>
                <a:ea typeface="Times New Roman"/>
                <a:cs typeface="Times New Roman"/>
                <a:sym typeface="Times New Roman"/>
              </a:rPr>
              <a:t>50 Watt x 8 Hours a day x 365.25 days a year / 1,000 Watt in Kilowatt = 146.1 kWhr per year</a:t>
            </a:r>
          </a:p>
          <a:p>
            <a:pPr lvl="0" rtl="0">
              <a:lnSpc>
                <a:spcPct val="115000"/>
              </a:lnSpc>
              <a:spcBef>
                <a:spcPts val="0"/>
              </a:spcBef>
              <a:buClr>
                <a:schemeClr val="dk1"/>
              </a:buClr>
              <a:buSzPct val="61111"/>
              <a:buFont typeface="Arial"/>
              <a:buNone/>
            </a:pPr>
            <a:r>
              <a:rPr lang="en-US" sz="1800">
                <a:solidFill>
                  <a:schemeClr val="dk1"/>
                </a:solidFill>
                <a:highlight>
                  <a:srgbClr val="FFFFFF"/>
                </a:highlight>
                <a:latin typeface="Times New Roman"/>
                <a:ea typeface="Times New Roman"/>
                <a:cs typeface="Times New Roman"/>
                <a:sym typeface="Times New Roman"/>
              </a:rPr>
              <a:t>A </a:t>
            </a:r>
            <a:r>
              <a:rPr i="1" lang="en-US" sz="1800">
                <a:solidFill>
                  <a:schemeClr val="dk1"/>
                </a:solidFill>
                <a:highlight>
                  <a:srgbClr val="FFFFFF"/>
                </a:highlight>
                <a:latin typeface="Times New Roman"/>
                <a:ea typeface="Times New Roman"/>
                <a:cs typeface="Times New Roman"/>
                <a:sym typeface="Times New Roman"/>
              </a:rPr>
              <a:t>Greenhouse gas conversion factor</a:t>
            </a:r>
            <a:r>
              <a:rPr lang="en-US" sz="1800">
                <a:solidFill>
                  <a:schemeClr val="dk1"/>
                </a:solidFill>
                <a:highlight>
                  <a:srgbClr val="FFFFFF"/>
                </a:highlight>
                <a:latin typeface="Times New Roman"/>
                <a:ea typeface="Times New Roman"/>
                <a:cs typeface="Times New Roman"/>
                <a:sym typeface="Times New Roman"/>
              </a:rPr>
              <a:t> is then used to convert energy consumed in Kilowatt Hours (kWh) to kg of equivalent carbon dioxide. The conversion factor is about 1 Kg CO</a:t>
            </a:r>
            <a:r>
              <a:rPr baseline="-25000" lang="en-US" sz="1800">
                <a:solidFill>
                  <a:schemeClr val="dk1"/>
                </a:solidFill>
                <a:highlight>
                  <a:srgbClr val="FFFFFF"/>
                </a:highlight>
                <a:latin typeface="Times New Roman"/>
                <a:ea typeface="Times New Roman"/>
                <a:cs typeface="Times New Roman"/>
                <a:sym typeface="Times New Roman"/>
              </a:rPr>
              <a:t>2</a:t>
            </a:r>
            <a:r>
              <a:rPr lang="en-US" sz="1800">
                <a:solidFill>
                  <a:schemeClr val="dk1"/>
                </a:solidFill>
                <a:highlight>
                  <a:srgbClr val="FFFFFF"/>
                </a:highlight>
                <a:latin typeface="Times New Roman"/>
                <a:ea typeface="Times New Roman"/>
                <a:cs typeface="Times New Roman"/>
                <a:sym typeface="Times New Roman"/>
              </a:rPr>
              <a:t>/kWh for electricity generated by burning coal.</a:t>
            </a:r>
          </a:p>
          <a:p>
            <a:pPr lvl="0" rtl="0">
              <a:lnSpc>
                <a:spcPct val="115000"/>
              </a:lnSpc>
              <a:spcBef>
                <a:spcPts val="0"/>
              </a:spcBef>
              <a:buNone/>
            </a:pPr>
            <a:r>
              <a:t/>
            </a:r>
            <a:endParaRPr sz="1800">
              <a:solidFill>
                <a:schemeClr val="dk1"/>
              </a:solidFill>
              <a:highlight>
                <a:srgbClr val="FFFFFF"/>
              </a:highlight>
              <a:latin typeface="Times New Roman"/>
              <a:ea typeface="Times New Roman"/>
              <a:cs typeface="Times New Roman"/>
              <a:sym typeface="Times New Roman"/>
            </a:endParaRPr>
          </a:p>
          <a:p>
            <a:pPr lvl="0" rtl="0">
              <a:lnSpc>
                <a:spcPct val="115000"/>
              </a:lnSpc>
              <a:spcBef>
                <a:spcPts val="0"/>
              </a:spcBef>
              <a:buClr>
                <a:schemeClr val="dk1"/>
              </a:buClr>
              <a:buSzPct val="61111"/>
              <a:buFont typeface="Arial"/>
              <a:buNone/>
            </a:pPr>
            <a:r>
              <a:rPr lang="en-US" sz="1800">
                <a:solidFill>
                  <a:schemeClr val="dk1"/>
                </a:solidFill>
                <a:highlight>
                  <a:srgbClr val="FFFFFF"/>
                </a:highlight>
                <a:latin typeface="Times New Roman"/>
                <a:ea typeface="Times New Roman"/>
                <a:cs typeface="Times New Roman"/>
                <a:sym typeface="Times New Roman"/>
              </a:rPr>
              <a:t>One small desktop computer produces:</a:t>
            </a:r>
          </a:p>
          <a:p>
            <a:pPr lvl="0" rtl="0">
              <a:lnSpc>
                <a:spcPct val="115000"/>
              </a:lnSpc>
              <a:spcBef>
                <a:spcPts val="0"/>
              </a:spcBef>
              <a:buClr>
                <a:schemeClr val="dk1"/>
              </a:buClr>
              <a:buSzPct val="61111"/>
              <a:buFont typeface="Arial"/>
              <a:buNone/>
            </a:pPr>
            <a:r>
              <a:rPr lang="en-US" sz="1800">
                <a:solidFill>
                  <a:schemeClr val="dk1"/>
                </a:solidFill>
                <a:highlight>
                  <a:srgbClr val="FFFFFF"/>
                </a:highlight>
                <a:latin typeface="Times New Roman"/>
                <a:ea typeface="Times New Roman"/>
                <a:cs typeface="Times New Roman"/>
                <a:sym typeface="Times New Roman"/>
              </a:rPr>
              <a:t>146.1 kWhr per year x .89 Kg CO</a:t>
            </a:r>
            <a:r>
              <a:rPr baseline="-25000" lang="en-US" sz="1800">
                <a:solidFill>
                  <a:schemeClr val="dk1"/>
                </a:solidFill>
                <a:highlight>
                  <a:srgbClr val="FFFFFF"/>
                </a:highlight>
                <a:latin typeface="Times New Roman"/>
                <a:ea typeface="Times New Roman"/>
                <a:cs typeface="Times New Roman"/>
                <a:sym typeface="Times New Roman"/>
              </a:rPr>
              <a:t>2</a:t>
            </a:r>
            <a:r>
              <a:rPr lang="en-US" sz="1800">
                <a:solidFill>
                  <a:schemeClr val="dk1"/>
                </a:solidFill>
                <a:highlight>
                  <a:srgbClr val="FFFFFF"/>
                </a:highlight>
                <a:latin typeface="Times New Roman"/>
                <a:ea typeface="Times New Roman"/>
                <a:cs typeface="Times New Roman"/>
                <a:sym typeface="Times New Roman"/>
              </a:rPr>
              <a:t>/kWh = </a:t>
            </a:r>
            <a:r>
              <a:rPr lang="en-US" sz="5800">
                <a:solidFill>
                  <a:srgbClr val="FF0000"/>
                </a:solidFill>
                <a:highlight>
                  <a:srgbClr val="FFFFFF"/>
                </a:highlight>
                <a:latin typeface="Times New Roman"/>
                <a:ea typeface="Times New Roman"/>
                <a:cs typeface="Times New Roman"/>
                <a:sym typeface="Times New Roman"/>
              </a:rPr>
              <a:t>130</a:t>
            </a:r>
            <a:r>
              <a:rPr lang="en-US" sz="1800">
                <a:solidFill>
                  <a:schemeClr val="dk1"/>
                </a:solidFill>
                <a:highlight>
                  <a:srgbClr val="FFFFFF"/>
                </a:highlight>
                <a:latin typeface="Times New Roman"/>
                <a:ea typeface="Times New Roman"/>
                <a:cs typeface="Times New Roman"/>
                <a:sym typeface="Times New Roman"/>
              </a:rPr>
              <a:t> Kg CO</a:t>
            </a:r>
            <a:r>
              <a:rPr baseline="-25000" lang="en-US" sz="1800">
                <a:solidFill>
                  <a:schemeClr val="dk1"/>
                </a:solidFill>
                <a:highlight>
                  <a:srgbClr val="FFFFFF"/>
                </a:highlight>
                <a:latin typeface="Times New Roman"/>
                <a:ea typeface="Times New Roman"/>
                <a:cs typeface="Times New Roman"/>
                <a:sym typeface="Times New Roman"/>
              </a:rPr>
              <a:t>2</a:t>
            </a:r>
            <a:r>
              <a:rPr lang="en-US" sz="1800">
                <a:solidFill>
                  <a:schemeClr val="dk1"/>
                </a:solidFill>
                <a:highlight>
                  <a:srgbClr val="FFFFFF"/>
                </a:highlight>
                <a:latin typeface="Times New Roman"/>
                <a:ea typeface="Times New Roman"/>
                <a:cs typeface="Times New Roman"/>
                <a:sym typeface="Times New Roman"/>
              </a:rPr>
              <a:t> per year.</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04" name="Shape 104"/>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05" name="Shape 105"/>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06" name="Shape 106"/>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07" name="Shape 107"/>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08" name="Shape 108"/>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09" name="Shape 109"/>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10" name="Shape 110"/>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11" name="Shape 111"/>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12" name="Shape 112"/>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13" name="Shape 113"/>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14" name="Shape 114"/>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15" name="Shape 115"/>
          <p:cNvSpPr txBox="1"/>
          <p:nvPr/>
        </p:nvSpPr>
        <p:spPr>
          <a:xfrm>
            <a:off x="2329550" y="468550"/>
            <a:ext cx="7374300" cy="4824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latin typeface="Times New Roman"/>
                <a:ea typeface="Times New Roman"/>
                <a:cs typeface="Times New Roman"/>
                <a:sym typeface="Times New Roman"/>
              </a:rPr>
              <a:t>Bring your thoughts</a:t>
            </a:r>
          </a:p>
        </p:txBody>
      </p:sp>
      <p:pic>
        <p:nvPicPr>
          <p:cNvPr id="116" name="Shape 116"/>
          <p:cNvPicPr preferRelativeResize="0"/>
          <p:nvPr/>
        </p:nvPicPr>
        <p:blipFill>
          <a:blip r:embed="rId5">
            <a:alphaModFix/>
          </a:blip>
          <a:stretch>
            <a:fillRect/>
          </a:stretch>
        </p:blipFill>
        <p:spPr>
          <a:xfrm>
            <a:off x="6758725" y="2874450"/>
            <a:ext cx="2857500" cy="2438400"/>
          </a:xfrm>
          <a:prstGeom prst="rect">
            <a:avLst/>
          </a:prstGeom>
          <a:noFill/>
          <a:ln>
            <a:noFill/>
          </a:ln>
        </p:spPr>
      </p:pic>
      <p:sp>
        <p:nvSpPr>
          <p:cNvPr id="117" name="Shape 117"/>
          <p:cNvSpPr txBox="1"/>
          <p:nvPr/>
        </p:nvSpPr>
        <p:spPr>
          <a:xfrm>
            <a:off x="757075" y="3484625"/>
            <a:ext cx="5643600" cy="28788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US" sz="2800">
                <a:latin typeface="Times New Roman"/>
                <a:ea typeface="Times New Roman"/>
                <a:cs typeface="Times New Roman"/>
                <a:sym typeface="Times New Roman"/>
              </a:rPr>
              <a:t>A single tree can absorb CO2 at a rate of 48 lb. per year, which is equal to </a:t>
            </a:r>
            <a:r>
              <a:rPr lang="en-US" sz="6000">
                <a:solidFill>
                  <a:srgbClr val="FF0000"/>
                </a:solidFill>
                <a:latin typeface="Times New Roman"/>
                <a:ea typeface="Times New Roman"/>
                <a:cs typeface="Times New Roman"/>
                <a:sym typeface="Times New Roman"/>
              </a:rPr>
              <a:t>21.6</a:t>
            </a:r>
            <a:r>
              <a:rPr lang="en-US" sz="2800">
                <a:latin typeface="Times New Roman"/>
                <a:ea typeface="Times New Roman"/>
                <a:cs typeface="Times New Roman"/>
                <a:sym typeface="Times New Roman"/>
              </a:rPr>
              <a:t> kg.</a:t>
            </a:r>
          </a:p>
          <a:p>
            <a:pPr lvl="0" rtl="0">
              <a:spcBef>
                <a:spcPts val="0"/>
              </a:spcBef>
              <a:buNone/>
            </a:pPr>
            <a:r>
              <a:t/>
            </a:r>
            <a:endParaRPr sz="2800">
              <a:latin typeface="Times New Roman"/>
              <a:ea typeface="Times New Roman"/>
              <a:cs typeface="Times New Roman"/>
              <a:sym typeface="Times New Roman"/>
            </a:endParaRPr>
          </a:p>
        </p:txBody>
      </p:sp>
      <p:sp>
        <p:nvSpPr>
          <p:cNvPr id="118" name="Shape 118"/>
          <p:cNvSpPr txBox="1"/>
          <p:nvPr/>
        </p:nvSpPr>
        <p:spPr>
          <a:xfrm>
            <a:off x="909050" y="2164025"/>
            <a:ext cx="4791600" cy="1363500"/>
          </a:xfrm>
          <a:prstGeom prst="rect">
            <a:avLst/>
          </a:prstGeom>
          <a:noFill/>
          <a:ln>
            <a:noFill/>
          </a:ln>
        </p:spPr>
        <p:txBody>
          <a:bodyPr anchorCtr="0" anchor="t" bIns="91425" lIns="91425" rIns="91425" tIns="91425">
            <a:noAutofit/>
          </a:bodyPr>
          <a:lstStyle/>
          <a:p>
            <a:pPr lvl="0">
              <a:spcBef>
                <a:spcPts val="0"/>
              </a:spcBef>
              <a:buClr>
                <a:schemeClr val="dk1"/>
              </a:buClr>
              <a:buSzPct val="36666"/>
              <a:buFont typeface="Arial"/>
              <a:buNone/>
            </a:pPr>
            <a:r>
              <a:rPr b="1" lang="en-US" sz="3000">
                <a:solidFill>
                  <a:schemeClr val="dk1"/>
                </a:solidFill>
                <a:latin typeface="Times New Roman"/>
                <a:ea typeface="Times New Roman"/>
                <a:cs typeface="Times New Roman"/>
                <a:sym typeface="Times New Roman"/>
              </a:rPr>
              <a:t>What about trees?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24" name="Shape 124"/>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25" name="Shape 125"/>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26" name="Shape 126"/>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27" name="Shape 127"/>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28" name="Shape 128"/>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29" name="Shape 129"/>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30" name="Shape 130"/>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31" name="Shape 131"/>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32" name="Shape 132"/>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33" name="Shape 133"/>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34" name="Shape 134"/>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35" name="Shape 135"/>
          <p:cNvSpPr txBox="1"/>
          <p:nvPr/>
        </p:nvSpPr>
        <p:spPr>
          <a:xfrm>
            <a:off x="1132900" y="2007500"/>
            <a:ext cx="8427600" cy="4975500"/>
          </a:xfrm>
          <a:prstGeom prst="rect">
            <a:avLst/>
          </a:prstGeom>
          <a:noFill/>
          <a:ln>
            <a:noFill/>
          </a:ln>
        </p:spPr>
        <p:txBody>
          <a:bodyPr anchorCtr="0" anchor="t" bIns="91425" lIns="91425" rIns="91425" tIns="91425">
            <a:noAutofit/>
          </a:bodyPr>
          <a:lstStyle/>
          <a:p>
            <a:pPr lvl="0" rtl="0" algn="ctr">
              <a:spcBef>
                <a:spcPts val="0"/>
              </a:spcBef>
              <a:buNone/>
            </a:pPr>
            <a:r>
              <a:t/>
            </a:r>
            <a:endParaRPr sz="2800">
              <a:latin typeface="Times New Roman"/>
              <a:ea typeface="Times New Roman"/>
              <a:cs typeface="Times New Roman"/>
              <a:sym typeface="Times New Roman"/>
            </a:endParaRPr>
          </a:p>
        </p:txBody>
      </p:sp>
      <p:pic>
        <p:nvPicPr>
          <p:cNvPr id="136" name="Shape 136"/>
          <p:cNvPicPr preferRelativeResize="0"/>
          <p:nvPr/>
        </p:nvPicPr>
        <p:blipFill>
          <a:blip r:embed="rId5">
            <a:alphaModFix/>
          </a:blip>
          <a:stretch>
            <a:fillRect/>
          </a:stretch>
        </p:blipFill>
        <p:spPr>
          <a:xfrm>
            <a:off x="1495355" y="1483625"/>
            <a:ext cx="4471899" cy="3194200"/>
          </a:xfrm>
          <a:prstGeom prst="rect">
            <a:avLst/>
          </a:prstGeom>
          <a:noFill/>
          <a:ln>
            <a:noFill/>
          </a:ln>
        </p:spPr>
      </p:pic>
      <p:pic>
        <p:nvPicPr>
          <p:cNvPr id="137" name="Shape 137"/>
          <p:cNvPicPr preferRelativeResize="0"/>
          <p:nvPr/>
        </p:nvPicPr>
        <p:blipFill>
          <a:blip r:embed="rId6">
            <a:alphaModFix/>
          </a:blip>
          <a:stretch>
            <a:fillRect/>
          </a:stretch>
        </p:blipFill>
        <p:spPr>
          <a:xfrm>
            <a:off x="2814848" y="2346425"/>
            <a:ext cx="5062949" cy="3801175"/>
          </a:xfrm>
          <a:prstGeom prst="rect">
            <a:avLst/>
          </a:prstGeom>
          <a:noFill/>
          <a:ln>
            <a:noFill/>
          </a:ln>
        </p:spPr>
      </p:pic>
      <p:pic>
        <p:nvPicPr>
          <p:cNvPr id="138" name="Shape 138"/>
          <p:cNvPicPr preferRelativeResize="0"/>
          <p:nvPr/>
        </p:nvPicPr>
        <p:blipFill>
          <a:blip r:embed="rId7">
            <a:alphaModFix/>
          </a:blip>
          <a:stretch>
            <a:fillRect/>
          </a:stretch>
        </p:blipFill>
        <p:spPr>
          <a:xfrm>
            <a:off x="4572275" y="3688525"/>
            <a:ext cx="5325389" cy="3547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44" name="Shape 144"/>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45" name="Shape 145"/>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46" name="Shape 146"/>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47" name="Shape 147"/>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48" name="Shape 148"/>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49" name="Shape 149"/>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50" name="Shape 150"/>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51" name="Shape 151"/>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52" name="Shape 152"/>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53" name="Shape 153"/>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54" name="Shape 154"/>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pic>
        <p:nvPicPr>
          <p:cNvPr id="155" name="Shape 155"/>
          <p:cNvPicPr preferRelativeResize="0"/>
          <p:nvPr/>
        </p:nvPicPr>
        <p:blipFill>
          <a:blip r:embed="rId5">
            <a:alphaModFix/>
          </a:blip>
          <a:stretch>
            <a:fillRect/>
          </a:stretch>
        </p:blipFill>
        <p:spPr>
          <a:xfrm>
            <a:off x="893526" y="2847258"/>
            <a:ext cx="2799499" cy="2799499"/>
          </a:xfrm>
          <a:prstGeom prst="rect">
            <a:avLst/>
          </a:prstGeom>
          <a:noFill/>
          <a:ln>
            <a:noFill/>
          </a:ln>
        </p:spPr>
      </p:pic>
      <p:sp>
        <p:nvSpPr>
          <p:cNvPr id="156" name="Shape 156"/>
          <p:cNvSpPr txBox="1"/>
          <p:nvPr/>
        </p:nvSpPr>
        <p:spPr>
          <a:xfrm>
            <a:off x="3575975" y="1420162"/>
            <a:ext cx="6535800" cy="5628300"/>
          </a:xfrm>
          <a:prstGeom prst="rect">
            <a:avLst/>
          </a:prstGeom>
          <a:noFill/>
          <a:ln>
            <a:noFill/>
          </a:ln>
        </p:spPr>
        <p:txBody>
          <a:bodyPr anchorCtr="0" anchor="t" bIns="91425" lIns="91425" rIns="91425" tIns="91425">
            <a:noAutofit/>
          </a:bodyPr>
          <a:lstStyle/>
          <a:p>
            <a:pPr lvl="0" rtl="0" algn="ctr">
              <a:spcBef>
                <a:spcPts val="0"/>
              </a:spcBef>
              <a:buNone/>
            </a:pPr>
            <a:r>
              <a:rPr b="1" lang="en-US" sz="4800">
                <a:latin typeface="Times New Roman"/>
                <a:ea typeface="Times New Roman"/>
                <a:cs typeface="Times New Roman"/>
                <a:sym typeface="Times New Roman"/>
              </a:rPr>
              <a:t>The first discussion</a:t>
            </a:r>
          </a:p>
          <a:p>
            <a:pPr lvl="0" rtl="0" algn="ctr">
              <a:spcBef>
                <a:spcPts val="0"/>
              </a:spcBef>
              <a:buNone/>
            </a:pPr>
            <a:r>
              <a:t/>
            </a:r>
            <a:endParaRPr sz="4800">
              <a:latin typeface="Times New Roman"/>
              <a:ea typeface="Times New Roman"/>
              <a:cs typeface="Times New Roman"/>
              <a:sym typeface="Times New Roman"/>
            </a:endParaRPr>
          </a:p>
          <a:p>
            <a:pPr lvl="0" rtl="0" algn="ctr">
              <a:spcBef>
                <a:spcPts val="0"/>
              </a:spcBef>
              <a:buNone/>
            </a:pPr>
            <a:r>
              <a:rPr lang="en-US" sz="6000">
                <a:latin typeface="Times New Roman"/>
                <a:ea typeface="Times New Roman"/>
                <a:cs typeface="Times New Roman"/>
                <a:sym typeface="Times New Roman"/>
              </a:rPr>
              <a:t>Think about the traditional solutions to these issues</a:t>
            </a:r>
          </a:p>
          <a:p>
            <a:pPr lvl="0" rtl="0" algn="ctr">
              <a:spcBef>
                <a:spcPts val="0"/>
              </a:spcBef>
              <a:buNone/>
            </a:pPr>
            <a:r>
              <a:t/>
            </a:r>
            <a:endParaRPr sz="4800">
              <a:latin typeface="Times New Roman"/>
              <a:ea typeface="Times New Roman"/>
              <a:cs typeface="Times New Roman"/>
              <a:sym typeface="Times New Roman"/>
            </a:endParaRPr>
          </a:p>
          <a:p>
            <a:pPr lvl="0" rtl="0" algn="ctr">
              <a:spcBef>
                <a:spcPts val="0"/>
              </a:spcBef>
              <a:buNone/>
            </a:pPr>
            <a:r>
              <a:rPr lang="en-US" sz="4800">
                <a:latin typeface="Times New Roman"/>
                <a:ea typeface="Times New Roman"/>
                <a:cs typeface="Times New Roman"/>
                <a:sym typeface="Times New Roman"/>
              </a:rPr>
              <a:t>10 mins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62" name="Shape 162"/>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63" name="Shape 163"/>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64" name="Shape 164"/>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65" name="Shape 165"/>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66" name="Shape 166"/>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67" name="Shape 167"/>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68" name="Shape 168"/>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69" name="Shape 169"/>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70" name="Shape 170"/>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71" name="Shape 171"/>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72" name="Shape 172"/>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73" name="Shape 173"/>
          <p:cNvSpPr txBox="1"/>
          <p:nvPr/>
        </p:nvSpPr>
        <p:spPr>
          <a:xfrm>
            <a:off x="2329550" y="468550"/>
            <a:ext cx="7374300" cy="4824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latin typeface="Times New Roman"/>
                <a:ea typeface="Times New Roman"/>
                <a:cs typeface="Times New Roman"/>
                <a:sym typeface="Times New Roman"/>
              </a:rPr>
              <a:t>Improvement</a:t>
            </a:r>
          </a:p>
        </p:txBody>
      </p:sp>
      <p:sp>
        <p:nvSpPr>
          <p:cNvPr id="174" name="Shape 174"/>
          <p:cNvSpPr txBox="1"/>
          <p:nvPr/>
        </p:nvSpPr>
        <p:spPr>
          <a:xfrm>
            <a:off x="1132900" y="2007500"/>
            <a:ext cx="8427600" cy="4975500"/>
          </a:xfrm>
          <a:prstGeom prst="rect">
            <a:avLst/>
          </a:prstGeom>
          <a:noFill/>
          <a:ln>
            <a:noFill/>
          </a:ln>
        </p:spPr>
        <p:txBody>
          <a:bodyPr anchorCtr="0" anchor="t" bIns="91425" lIns="91425" rIns="91425" tIns="91425">
            <a:noAutofit/>
          </a:bodyPr>
          <a:lstStyle/>
          <a:p>
            <a:pPr lvl="0" rtl="0" algn="ctr">
              <a:spcBef>
                <a:spcPts val="0"/>
              </a:spcBef>
              <a:buNone/>
            </a:pPr>
            <a:r>
              <a:rPr lang="en-US" sz="2800">
                <a:latin typeface="Times New Roman"/>
                <a:ea typeface="Times New Roman"/>
                <a:cs typeface="Times New Roman"/>
                <a:sym typeface="Times New Roman"/>
              </a:rPr>
              <a:t>What if we solve the problem using computers?</a:t>
            </a:r>
          </a:p>
          <a:p>
            <a:pPr lvl="0" rtl="0">
              <a:spcBef>
                <a:spcPts val="0"/>
              </a:spcBef>
              <a:buNone/>
            </a:pPr>
            <a:r>
              <a:rPr lang="en-US" sz="2800">
                <a:latin typeface="Times New Roman"/>
                <a:ea typeface="Times New Roman"/>
                <a:cs typeface="Times New Roman"/>
                <a:sym typeface="Times New Roman"/>
              </a:rPr>
              <a:t>	   What can we do with our computers?</a:t>
            </a:r>
          </a:p>
          <a:p>
            <a:pPr lvl="0" rtl="0">
              <a:spcBef>
                <a:spcPts val="0"/>
              </a:spcBef>
              <a:buNone/>
            </a:pPr>
            <a:r>
              <a:rPr lang="en-US" sz="2800">
                <a:latin typeface="Times New Roman"/>
                <a:ea typeface="Times New Roman"/>
                <a:cs typeface="Times New Roman"/>
                <a:sym typeface="Times New Roman"/>
              </a:rPr>
              <a:t>        Just shutting them down to stop them from emitting more CO2?</a:t>
            </a:r>
          </a:p>
          <a:p>
            <a:pPr lvl="0">
              <a:spcBef>
                <a:spcPts val="0"/>
              </a:spcBef>
              <a:buNone/>
            </a:pPr>
            <a:r>
              <a:rPr lang="en-US" sz="2800">
                <a:latin typeface="Times New Roman"/>
                <a:ea typeface="Times New Roman"/>
                <a:cs typeface="Times New Roman"/>
                <a:sym typeface="Times New Roman"/>
              </a:rPr>
              <a:t>        Use your system thinking and your computing background.</a:t>
            </a:r>
          </a:p>
          <a:p>
            <a:pPr lvl="0" rtl="0">
              <a:spcBef>
                <a:spcPts val="0"/>
              </a:spcBef>
              <a:buNone/>
            </a:pPr>
            <a:r>
              <a:rPr lang="en-US" sz="2800">
                <a:latin typeface="Times New Roman"/>
                <a:ea typeface="Times New Roman"/>
                <a:cs typeface="Times New Roman"/>
                <a:sym typeface="Times New Roman"/>
              </a:rPr>
              <a:t>        </a:t>
            </a:r>
          </a:p>
          <a:p>
            <a:pPr lvl="0" rtl="0">
              <a:spcBef>
                <a:spcPts val="0"/>
              </a:spcBef>
              <a:buNone/>
            </a:pPr>
            <a:r>
              <a:rPr lang="en-US" sz="2800">
                <a:latin typeface="Times New Roman"/>
                <a:ea typeface="Times New Roman"/>
                <a:cs typeface="Times New Roman"/>
                <a:sym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80" name="Shape 180"/>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81" name="Shape 181"/>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82" name="Shape 182"/>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83" name="Shape 183"/>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84" name="Shape 184"/>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85" name="Shape 185"/>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186" name="Shape 186"/>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87" name="Shape 187"/>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88" name="Shape 188"/>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89" name="Shape 189"/>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90" name="Shape 190"/>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91" name="Shape 191"/>
          <p:cNvSpPr txBox="1"/>
          <p:nvPr/>
        </p:nvSpPr>
        <p:spPr>
          <a:xfrm>
            <a:off x="2329550" y="468550"/>
            <a:ext cx="7374300" cy="4824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latin typeface="Times New Roman"/>
                <a:ea typeface="Times New Roman"/>
                <a:cs typeface="Times New Roman"/>
                <a:sym typeface="Times New Roman"/>
              </a:rPr>
              <a:t>Improvement</a:t>
            </a:r>
          </a:p>
        </p:txBody>
      </p:sp>
      <p:sp>
        <p:nvSpPr>
          <p:cNvPr id="192" name="Shape 192"/>
          <p:cNvSpPr txBox="1"/>
          <p:nvPr/>
        </p:nvSpPr>
        <p:spPr>
          <a:xfrm>
            <a:off x="1132900" y="2007500"/>
            <a:ext cx="8427600" cy="4975500"/>
          </a:xfrm>
          <a:prstGeom prst="rect">
            <a:avLst/>
          </a:prstGeom>
          <a:noFill/>
          <a:ln>
            <a:noFill/>
          </a:ln>
        </p:spPr>
        <p:txBody>
          <a:bodyPr anchorCtr="0" anchor="t" bIns="91425" lIns="91425" rIns="91425" tIns="91425">
            <a:noAutofit/>
          </a:bodyPr>
          <a:lstStyle/>
          <a:p>
            <a:pPr lvl="0">
              <a:spcBef>
                <a:spcPts val="0"/>
              </a:spcBef>
              <a:buNone/>
            </a:pPr>
            <a:r>
              <a:rPr lang="en-US" sz="2800">
                <a:solidFill>
                  <a:schemeClr val="dk1"/>
                </a:solidFill>
                <a:latin typeface="Times New Roman"/>
                <a:ea typeface="Times New Roman"/>
                <a:cs typeface="Times New Roman"/>
                <a:sym typeface="Times New Roman"/>
              </a:rPr>
              <a:t>Hint: </a:t>
            </a:r>
          </a:p>
          <a:p>
            <a:pPr lvl="0">
              <a:spcBef>
                <a:spcPts val="0"/>
              </a:spcBef>
              <a:buNone/>
            </a:pPr>
            <a:r>
              <a:t/>
            </a:r>
            <a:endParaRPr sz="2800">
              <a:solidFill>
                <a:schemeClr val="dk1"/>
              </a:solidFill>
              <a:latin typeface="Times New Roman"/>
              <a:ea typeface="Times New Roman"/>
              <a:cs typeface="Times New Roman"/>
              <a:sym typeface="Times New Roman"/>
            </a:endParaRPr>
          </a:p>
          <a:p>
            <a:pPr lvl="0">
              <a:spcBef>
                <a:spcPts val="0"/>
              </a:spcBef>
              <a:buNone/>
            </a:pPr>
            <a:r>
              <a:rPr lang="en-US" sz="2800">
                <a:solidFill>
                  <a:schemeClr val="dk1"/>
                </a:solidFill>
                <a:latin typeface="Times New Roman"/>
                <a:ea typeface="Times New Roman"/>
                <a:cs typeface="Times New Roman"/>
                <a:sym typeface="Times New Roman"/>
              </a:rPr>
              <a:t>What is the main reason that causes the greenhouse gas?</a:t>
            </a:r>
          </a:p>
          <a:p>
            <a:pPr lvl="0">
              <a:spcBef>
                <a:spcPts val="0"/>
              </a:spcBef>
              <a:buNone/>
            </a:pPr>
            <a:r>
              <a:t/>
            </a:r>
            <a:endParaRPr sz="2800">
              <a:solidFill>
                <a:schemeClr val="dk1"/>
              </a:solidFill>
              <a:latin typeface="Times New Roman"/>
              <a:ea typeface="Times New Roman"/>
              <a:cs typeface="Times New Roman"/>
              <a:sym typeface="Times New Roman"/>
            </a:endParaRPr>
          </a:p>
          <a:p>
            <a:pPr lvl="0">
              <a:spcBef>
                <a:spcPts val="0"/>
              </a:spcBef>
              <a:buNone/>
            </a:pPr>
            <a:r>
              <a:rPr lang="en-US" sz="2800">
                <a:solidFill>
                  <a:schemeClr val="dk1"/>
                </a:solidFill>
                <a:latin typeface="Times New Roman"/>
                <a:ea typeface="Times New Roman"/>
                <a:cs typeface="Times New Roman"/>
                <a:sym typeface="Times New Roman"/>
              </a:rPr>
              <a:t>Can we decrease that?  </a:t>
            </a:r>
          </a:p>
          <a:p>
            <a:pPr lvl="0">
              <a:spcBef>
                <a:spcPts val="0"/>
              </a:spcBef>
              <a:buNone/>
            </a:pPr>
            <a:r>
              <a:t/>
            </a:r>
            <a:endParaRPr sz="2800">
              <a:solidFill>
                <a:schemeClr val="dk1"/>
              </a:solidFill>
              <a:latin typeface="Times New Roman"/>
              <a:ea typeface="Times New Roman"/>
              <a:cs typeface="Times New Roman"/>
              <a:sym typeface="Times New Roman"/>
            </a:endParaRPr>
          </a:p>
          <a:p>
            <a:pPr lvl="0">
              <a:spcBef>
                <a:spcPts val="0"/>
              </a:spcBef>
              <a:buClr>
                <a:schemeClr val="dk1"/>
              </a:buClr>
              <a:buSzPct val="39285"/>
              <a:buFont typeface="Arial"/>
              <a:buNone/>
            </a:pPr>
            <a:r>
              <a:rPr lang="en-US" sz="2800">
                <a:solidFill>
                  <a:schemeClr val="dk1"/>
                </a:solidFill>
                <a:latin typeface="Times New Roman"/>
                <a:ea typeface="Times New Roman"/>
                <a:cs typeface="Times New Roman"/>
                <a:sym typeface="Times New Roman"/>
              </a:rPr>
              <a:t>How?</a:t>
            </a:r>
          </a:p>
          <a:p>
            <a:pPr lvl="0">
              <a:spcBef>
                <a:spcPts val="0"/>
              </a:spcBef>
              <a:buClr>
                <a:schemeClr val="dk1"/>
              </a:buClr>
              <a:buFont typeface="Arial"/>
              <a:buNone/>
            </a:pPr>
            <a:r>
              <a:t/>
            </a:r>
            <a:endParaRPr sz="2800">
              <a:solidFill>
                <a:schemeClr val="dk1"/>
              </a:solidFill>
              <a:latin typeface="Times New Roman"/>
              <a:ea typeface="Times New Roman"/>
              <a:cs typeface="Times New Roman"/>
              <a:sym typeface="Times New Roman"/>
            </a:endParaRPr>
          </a:p>
          <a:p>
            <a:pPr lvl="0">
              <a:spcBef>
                <a:spcPts val="0"/>
              </a:spcBef>
              <a:buClr>
                <a:schemeClr val="dk1"/>
              </a:buClr>
              <a:buSzPct val="39285"/>
              <a:buFont typeface="Arial"/>
              <a:buNone/>
            </a:pPr>
            <a:r>
              <a:rPr lang="en-US" sz="2800">
                <a:solidFill>
                  <a:schemeClr val="dk1"/>
                </a:solidFill>
                <a:latin typeface="Times New Roman"/>
                <a:ea typeface="Times New Roman"/>
                <a:cs typeface="Times New Roman"/>
                <a:sym typeface="Times New Roman"/>
              </a:rPr>
              <a:t>Key Words: Industry development, Vast use of vehicles, Forest area decreased, Overuse of air conditioner…….</a:t>
            </a:r>
          </a:p>
          <a:p>
            <a:pPr lvl="0" rtl="0">
              <a:spcBef>
                <a:spcPts val="0"/>
              </a:spcBef>
              <a:buClr>
                <a:schemeClr val="dk1"/>
              </a:buClr>
              <a:buFont typeface="Arial"/>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p:nvPr/>
        </p:nvSpPr>
        <p:spPr>
          <a:xfrm>
            <a:off x="359435" y="7236345"/>
            <a:ext cx="9973800" cy="0"/>
          </a:xfrm>
          <a:custGeom>
            <a:pathLst>
              <a:path extrusionOk="0" h="120000" w="120000">
                <a:moveTo>
                  <a:pt x="0" y="0"/>
                </a:moveTo>
                <a:lnTo>
                  <a:pt x="119998"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98" name="Shape 198"/>
          <p:cNvSpPr/>
          <p:nvPr/>
        </p:nvSpPr>
        <p:spPr>
          <a:xfrm>
            <a:off x="2175293" y="325938"/>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199" name="Shape 199"/>
          <p:cNvSpPr/>
          <p:nvPr/>
        </p:nvSpPr>
        <p:spPr>
          <a:xfrm>
            <a:off x="2168956" y="351332"/>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00" name="Shape 200"/>
          <p:cNvSpPr/>
          <p:nvPr/>
        </p:nvSpPr>
        <p:spPr>
          <a:xfrm>
            <a:off x="2168956" y="1232279"/>
            <a:ext cx="7541400" cy="0"/>
          </a:xfrm>
          <a:custGeom>
            <a:pathLst>
              <a:path extrusionOk="0" h="120000" w="120000">
                <a:moveTo>
                  <a:pt x="0" y="0"/>
                </a:moveTo>
                <a:lnTo>
                  <a:pt x="119995" y="0"/>
                </a:lnTo>
              </a:path>
            </a:pathLst>
          </a:custGeom>
          <a:noFill/>
          <a:ln cap="flat" cmpd="sng" w="19050">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01" name="Shape 201"/>
          <p:cNvSpPr/>
          <p:nvPr/>
        </p:nvSpPr>
        <p:spPr>
          <a:xfrm>
            <a:off x="2175293" y="1257674"/>
            <a:ext cx="7528500" cy="0"/>
          </a:xfrm>
          <a:custGeom>
            <a:pathLst>
              <a:path extrusionOk="0" h="120000" w="120000">
                <a:moveTo>
                  <a:pt x="0" y="0"/>
                </a:moveTo>
                <a:lnTo>
                  <a:pt x="119995" y="0"/>
                </a:lnTo>
              </a:path>
            </a:pathLst>
          </a:custGeom>
          <a:noFill/>
          <a:ln cap="flat" cmpd="sng" w="9525">
            <a:solidFill>
              <a:srgbClr val="000000"/>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02" name="Shape 202"/>
          <p:cNvSpPr/>
          <p:nvPr/>
        </p:nvSpPr>
        <p:spPr>
          <a:xfrm>
            <a:off x="757072" y="91416"/>
            <a:ext cx="1042500" cy="859500"/>
          </a:xfrm>
          <a:prstGeom prst="rect">
            <a:avLst/>
          </a:prstGeom>
          <a:blipFill rotWithShape="1">
            <a:blip r:embed="rId3">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03" name="Shape 203"/>
          <p:cNvSpPr/>
          <p:nvPr/>
        </p:nvSpPr>
        <p:spPr>
          <a:xfrm>
            <a:off x="791425" y="124757"/>
            <a:ext cx="900000" cy="719999"/>
          </a:xfrm>
          <a:prstGeom prst="rect">
            <a:avLst/>
          </a:prstGeom>
          <a:blipFill rotWithShape="1">
            <a:blip r:embed="rId4">
              <a:alphaModFix/>
            </a:blip>
            <a:stretch>
              <a:fillRect b="0" l="0" r="0" t="0"/>
            </a:stretch>
          </a:blipFill>
          <a:ln>
            <a:noFill/>
          </a:ln>
        </p:spPr>
        <p:txBody>
          <a:bodyPr anchorCtr="0" anchor="t" bIns="0" lIns="0" rIns="0" tIns="0">
            <a:noAutofit/>
          </a:bodyPr>
          <a:lstStyle/>
          <a:p>
            <a:pPr indent="0" lvl="0" marL="0" marR="0" rtl="0" algn="l">
              <a:spcBef>
                <a:spcPts val="0"/>
              </a:spcBef>
              <a:buNone/>
            </a:pPr>
            <a:r>
              <a:t/>
            </a:r>
            <a:endParaRPr sz="1800"/>
          </a:p>
        </p:txBody>
      </p:sp>
      <p:sp>
        <p:nvSpPr>
          <p:cNvPr id="204" name="Shape 204"/>
          <p:cNvSpPr/>
          <p:nvPr/>
        </p:nvSpPr>
        <p:spPr>
          <a:xfrm>
            <a:off x="797139" y="127926"/>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05" name="Shape 205"/>
          <p:cNvSpPr/>
          <p:nvPr/>
        </p:nvSpPr>
        <p:spPr>
          <a:xfrm>
            <a:off x="1688044" y="124750"/>
            <a:ext cx="0" cy="720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06" name="Shape 206"/>
          <p:cNvSpPr/>
          <p:nvPr/>
        </p:nvSpPr>
        <p:spPr>
          <a:xfrm>
            <a:off x="792695"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07" name="Shape 207"/>
          <p:cNvSpPr/>
          <p:nvPr/>
        </p:nvSpPr>
        <p:spPr>
          <a:xfrm>
            <a:off x="795870" y="127927"/>
            <a:ext cx="0" cy="717000"/>
          </a:xfrm>
          <a:custGeom>
            <a:pathLst>
              <a:path extrusionOk="0" h="120000" w="120000">
                <a:moveTo>
                  <a:pt x="0" y="0"/>
                </a:moveTo>
                <a:lnTo>
                  <a:pt x="0" y="119985"/>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08" name="Shape 208"/>
          <p:cNvSpPr/>
          <p:nvPr/>
        </p:nvSpPr>
        <p:spPr>
          <a:xfrm>
            <a:off x="797139" y="841578"/>
            <a:ext cx="887700" cy="0"/>
          </a:xfrm>
          <a:custGeom>
            <a:pathLst>
              <a:path extrusionOk="0" h="120000" w="120000">
                <a:moveTo>
                  <a:pt x="0" y="0"/>
                </a:moveTo>
                <a:lnTo>
                  <a:pt x="120000" y="0"/>
                </a:lnTo>
              </a:path>
            </a:pathLst>
          </a:custGeom>
          <a:noFill/>
          <a:ln cap="flat" cmpd="sng" w="9525">
            <a:solidFill>
              <a:srgbClr val="FFFFFF"/>
            </a:solidFill>
            <a:prstDash val="solid"/>
            <a:round/>
            <a:headEnd len="med" w="med" type="none"/>
            <a:tailEnd len="med" w="med" type="none"/>
          </a:ln>
        </p:spPr>
        <p:txBody>
          <a:bodyPr anchorCtr="0" anchor="t" bIns="0" lIns="0" rIns="0" tIns="0">
            <a:noAutofit/>
          </a:bodyPr>
          <a:lstStyle/>
          <a:p>
            <a:pPr indent="0" lvl="0" marL="0" marR="0" rtl="0" algn="l">
              <a:spcBef>
                <a:spcPts val="0"/>
              </a:spcBef>
              <a:buNone/>
            </a:pPr>
            <a:r>
              <a:t/>
            </a:r>
            <a:endParaRPr sz="1800"/>
          </a:p>
        </p:txBody>
      </p:sp>
      <p:sp>
        <p:nvSpPr>
          <p:cNvPr id="209" name="Shape 209"/>
          <p:cNvSpPr txBox="1"/>
          <p:nvPr/>
        </p:nvSpPr>
        <p:spPr>
          <a:xfrm>
            <a:off x="2329550" y="468550"/>
            <a:ext cx="7374300" cy="482400"/>
          </a:xfrm>
          <a:prstGeom prst="rect">
            <a:avLst/>
          </a:prstGeom>
          <a:noFill/>
          <a:ln>
            <a:noFill/>
          </a:ln>
        </p:spPr>
        <p:txBody>
          <a:bodyPr anchorCtr="0" anchor="t" bIns="91425" lIns="91425" rIns="91425" tIns="91425">
            <a:noAutofit/>
          </a:bodyPr>
          <a:lstStyle/>
          <a:p>
            <a:pPr lvl="0" rtl="0" algn="ctr">
              <a:spcBef>
                <a:spcPts val="0"/>
              </a:spcBef>
              <a:buNone/>
            </a:pPr>
            <a:r>
              <a:rPr lang="en-US" sz="3000">
                <a:solidFill>
                  <a:srgbClr val="FFFFFF"/>
                </a:solidFill>
                <a:latin typeface="Times New Roman"/>
                <a:ea typeface="Times New Roman"/>
                <a:cs typeface="Times New Roman"/>
                <a:sym typeface="Times New Roman"/>
              </a:rPr>
              <a:t>Improvement</a:t>
            </a:r>
          </a:p>
        </p:txBody>
      </p:sp>
      <p:sp>
        <p:nvSpPr>
          <p:cNvPr id="210" name="Shape 210"/>
          <p:cNvSpPr txBox="1"/>
          <p:nvPr/>
        </p:nvSpPr>
        <p:spPr>
          <a:xfrm>
            <a:off x="1132900" y="2007500"/>
            <a:ext cx="8427600" cy="4975500"/>
          </a:xfrm>
          <a:prstGeom prst="rect">
            <a:avLst/>
          </a:prstGeom>
          <a:noFill/>
          <a:ln>
            <a:noFill/>
          </a:ln>
        </p:spPr>
        <p:txBody>
          <a:bodyPr anchorCtr="0" anchor="t" bIns="91425" lIns="91425" rIns="91425" tIns="91425">
            <a:noAutofit/>
          </a:bodyPr>
          <a:lstStyle/>
          <a:p>
            <a:pPr lvl="0" rtl="0" algn="ctr">
              <a:spcBef>
                <a:spcPts val="0"/>
              </a:spcBef>
              <a:buNone/>
            </a:pPr>
            <a:r>
              <a:t/>
            </a:r>
            <a:endParaRPr sz="2800">
              <a:latin typeface="Times New Roman"/>
              <a:ea typeface="Times New Roman"/>
              <a:cs typeface="Times New Roman"/>
              <a:sym typeface="Times New Roman"/>
            </a:endParaRPr>
          </a:p>
        </p:txBody>
      </p:sp>
      <p:sp>
        <p:nvSpPr>
          <p:cNvPr descr="How can a company that delivers 15 million packages per day save millions of miles, thousands of gallons of fuel, and prevent tons of carbon emissions? It's called geospatial technology.   THE GEOSPATIAL REVOLUTION PROJECT: UPS is featured in this public service media project on geospatial technology produced independently by Penn State Public Broadcasting." id="211" name="Shape 211" title="Geospatial Technology Saves Fuel, Reduces Miles">
            <a:hlinkClick r:id="rId5"/>
          </p:cNvPr>
          <p:cNvSpPr/>
          <p:nvPr/>
        </p:nvSpPr>
        <p:spPr>
          <a:xfrm>
            <a:off x="1132525" y="1328287"/>
            <a:ext cx="8427600" cy="5530725"/>
          </a:xfrm>
          <a:prstGeom prst="rect">
            <a:avLst/>
          </a:prstGeom>
          <a:blipFill>
            <a:blip r:embed="rId6">
              <a:alphaModFix/>
            </a:blip>
            <a:stretch>
              <a:fillRect/>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