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60" r:id="rId3"/>
    <p:sldId id="344" r:id="rId4"/>
    <p:sldId id="332" r:id="rId5"/>
    <p:sldId id="322" r:id="rId6"/>
    <p:sldId id="317" r:id="rId7"/>
    <p:sldId id="333" r:id="rId8"/>
    <p:sldId id="334" r:id="rId9"/>
    <p:sldId id="335" r:id="rId10"/>
    <p:sldId id="336" r:id="rId11"/>
    <p:sldId id="337" r:id="rId12"/>
    <p:sldId id="338" r:id="rId13"/>
    <p:sldId id="304" r:id="rId14"/>
    <p:sldId id="340" r:id="rId15"/>
    <p:sldId id="341" r:id="rId16"/>
    <p:sldId id="342" r:id="rId17"/>
    <p:sldId id="343" r:id="rId18"/>
    <p:sldId id="339" r:id="rId19"/>
    <p:sldId id="294" r:id="rId20"/>
    <p:sldId id="295" r:id="rId21"/>
    <p:sldId id="307" r:id="rId22"/>
    <p:sldId id="289" r:id="rId23"/>
    <p:sldId id="308" r:id="rId2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7"/>
    <a:srgbClr val="D0D8E8"/>
    <a:srgbClr val="FFFE72"/>
    <a:srgbClr val="FFFFB7"/>
    <a:srgbClr val="FECBC6"/>
    <a:srgbClr val="C4FD9D"/>
    <a:srgbClr val="B9E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104" d="100"/>
          <a:sy n="104" d="100"/>
        </p:scale>
        <p:origin x="181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1902" y="-114"/>
      </p:cViewPr>
      <p:guideLst>
        <p:guide orient="horz" pos="2141"/>
        <p:guide pos="3127"/>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r>
              <a:rPr lang="en-AU" dirty="0"/>
              <a:t>ISYS90048 Managing ICT Infrastructure</a:t>
            </a:r>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1440" tIns="45720" rIns="91440" bIns="45720" rtlCol="0" anchor="b"/>
          <a:lstStyle>
            <a:lvl1pPr algn="r">
              <a:defRPr sz="1200"/>
            </a:lvl1pPr>
          </a:lstStyle>
          <a:p>
            <a:fld id="{E6233650-5488-48D4-971C-FFC12351F6C2}" type="slidenum">
              <a:rPr lang="en-AU" smtClean="0"/>
              <a:pPr/>
              <a:t>‹#›</a:t>
            </a:fld>
            <a:endParaRPr lang="en-AU"/>
          </a:p>
        </p:txBody>
      </p:sp>
    </p:spTree>
    <p:extLst>
      <p:ext uri="{BB962C8B-B14F-4D97-AF65-F5344CB8AC3E}">
        <p14:creationId xmlns:p14="http://schemas.microsoft.com/office/powerpoint/2010/main" val="3771730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AU"/>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E3611027-C235-4AEB-9659-1B55A77E1505}" type="slidenum">
              <a:rPr lang="en-AU" smtClean="0"/>
              <a:pPr/>
              <a:t>‹#›</a:t>
            </a:fld>
            <a:endParaRPr lang="en-AU"/>
          </a:p>
        </p:txBody>
      </p:sp>
    </p:spTree>
    <p:extLst>
      <p:ext uri="{BB962C8B-B14F-4D97-AF65-F5344CB8AC3E}">
        <p14:creationId xmlns:p14="http://schemas.microsoft.com/office/powerpoint/2010/main" val="414309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p:nvPr>
        </p:nvSpPr>
        <p:spPr>
          <a:noFill/>
        </p:spPr>
        <p:txBody>
          <a:bodyPr/>
          <a:lstStyle/>
          <a:p>
            <a:pPr>
              <a:tabLst>
                <a:tab pos="725488" algn="l"/>
                <a:tab pos="1452563" algn="l"/>
                <a:tab pos="2179638" algn="l"/>
                <a:tab pos="2905125" algn="l"/>
              </a:tabLst>
            </a:pPr>
            <a:fld id="{47988907-3D93-4CE1-AE09-956617A53678}" type="slidenum">
              <a:rPr lang="en-AU" smtClean="0"/>
              <a:pPr>
                <a:tabLst>
                  <a:tab pos="725488" algn="l"/>
                  <a:tab pos="1452563" algn="l"/>
                  <a:tab pos="2179638" algn="l"/>
                  <a:tab pos="2905125" algn="l"/>
                </a:tabLst>
              </a:pPr>
              <a:t>2</a:t>
            </a:fld>
            <a:endParaRPr lang="en-AU" dirty="0"/>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xfrm>
            <a:off x="678991" y="4715612"/>
            <a:ext cx="5439695" cy="4465612"/>
          </a:xfrm>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p:nvPr>
        </p:nvSpPr>
        <p:spPr>
          <a:noFill/>
        </p:spPr>
        <p:txBody>
          <a:bodyPr/>
          <a:lstStyle/>
          <a:p>
            <a:pPr>
              <a:tabLst>
                <a:tab pos="725488" algn="l"/>
                <a:tab pos="1452563" algn="l"/>
                <a:tab pos="2179638" algn="l"/>
                <a:tab pos="2905125" algn="l"/>
              </a:tabLst>
            </a:pPr>
            <a:fld id="{47988907-3D93-4CE1-AE09-956617A53678}" type="slidenum">
              <a:rPr lang="en-AU" smtClean="0"/>
              <a:pPr>
                <a:tabLst>
                  <a:tab pos="725488" algn="l"/>
                  <a:tab pos="1452563" algn="l"/>
                  <a:tab pos="2179638" algn="l"/>
                  <a:tab pos="2905125" algn="l"/>
                </a:tabLst>
              </a:pPr>
              <a:t>3</a:t>
            </a:fld>
            <a:endParaRPr lang="en-AU" dirty="0"/>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xfrm>
            <a:off x="678991" y="4715612"/>
            <a:ext cx="5439695" cy="4465612"/>
          </a:xfrm>
          <a:noFill/>
          <a:ln/>
        </p:spPr>
        <p:txBody>
          <a:bodyPr/>
          <a:lstStyle/>
          <a:p>
            <a:pPr eaLnBrk="1" hangingPunct="1"/>
            <a:endParaRPr lang="en-US" dirty="0"/>
          </a:p>
        </p:txBody>
      </p:sp>
    </p:spTree>
    <p:extLst>
      <p:ext uri="{BB962C8B-B14F-4D97-AF65-F5344CB8AC3E}">
        <p14:creationId xmlns:p14="http://schemas.microsoft.com/office/powerpoint/2010/main" val="266808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p:nvPr>
        </p:nvSpPr>
        <p:spPr>
          <a:noFill/>
        </p:spPr>
        <p:txBody>
          <a:bodyPr/>
          <a:lstStyle/>
          <a:p>
            <a:pPr>
              <a:tabLst>
                <a:tab pos="725488" algn="l"/>
                <a:tab pos="1452563" algn="l"/>
                <a:tab pos="2179638" algn="l"/>
                <a:tab pos="2905125" algn="l"/>
              </a:tabLst>
            </a:pPr>
            <a:fld id="{47988907-3D93-4CE1-AE09-956617A53678}" type="slidenum">
              <a:rPr lang="en-AU" smtClean="0"/>
              <a:pPr>
                <a:tabLst>
                  <a:tab pos="725488" algn="l"/>
                  <a:tab pos="1452563" algn="l"/>
                  <a:tab pos="2179638" algn="l"/>
                  <a:tab pos="2905125" algn="l"/>
                </a:tabLst>
              </a:pPr>
              <a:t>4</a:t>
            </a:fld>
            <a:endParaRPr lang="en-AU" dirty="0"/>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xfrm>
            <a:off x="678991" y="4715612"/>
            <a:ext cx="5439695" cy="4465612"/>
          </a:xfrm>
          <a:noFill/>
          <a:ln/>
        </p:spPr>
        <p:txBody>
          <a:bodyPr/>
          <a:lstStyle/>
          <a:p>
            <a:pPr eaLnBrk="1" hangingPunct="1"/>
            <a:endParaRPr lang="en-US" dirty="0"/>
          </a:p>
        </p:txBody>
      </p:sp>
    </p:spTree>
    <p:extLst>
      <p:ext uri="{BB962C8B-B14F-4D97-AF65-F5344CB8AC3E}">
        <p14:creationId xmlns:p14="http://schemas.microsoft.com/office/powerpoint/2010/main" val="179473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p:nvPr>
        </p:nvSpPr>
        <p:spPr>
          <a:noFill/>
        </p:spPr>
        <p:txBody>
          <a:bodyPr/>
          <a:lstStyle/>
          <a:p>
            <a:pPr>
              <a:tabLst>
                <a:tab pos="725488" algn="l"/>
                <a:tab pos="1452563" algn="l"/>
                <a:tab pos="2179638" algn="l"/>
                <a:tab pos="2905125" algn="l"/>
              </a:tabLst>
            </a:pPr>
            <a:fld id="{47988907-3D93-4CE1-AE09-956617A53678}" type="slidenum">
              <a:rPr lang="en-AU" smtClean="0"/>
              <a:pPr>
                <a:tabLst>
                  <a:tab pos="725488" algn="l"/>
                  <a:tab pos="1452563" algn="l"/>
                  <a:tab pos="2179638" algn="l"/>
                  <a:tab pos="2905125" algn="l"/>
                </a:tabLst>
              </a:pPr>
              <a:t>19</a:t>
            </a:fld>
            <a:endParaRPr lang="en-AU" dirty="0"/>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xfrm>
            <a:off x="678991" y="4715612"/>
            <a:ext cx="5439695" cy="4465612"/>
          </a:xfrm>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p:nvPr>
        </p:nvSpPr>
        <p:spPr>
          <a:noFill/>
        </p:spPr>
        <p:txBody>
          <a:bodyPr/>
          <a:lstStyle/>
          <a:p>
            <a:pPr>
              <a:tabLst>
                <a:tab pos="725488" algn="l"/>
                <a:tab pos="1452563" algn="l"/>
                <a:tab pos="2179638" algn="l"/>
                <a:tab pos="2905125" algn="l"/>
              </a:tabLst>
            </a:pPr>
            <a:fld id="{47988907-3D93-4CE1-AE09-956617A53678}" type="slidenum">
              <a:rPr lang="en-AU" smtClean="0"/>
              <a:pPr>
                <a:tabLst>
                  <a:tab pos="725488" algn="l"/>
                  <a:tab pos="1452563" algn="l"/>
                  <a:tab pos="2179638" algn="l"/>
                  <a:tab pos="2905125" algn="l"/>
                </a:tabLst>
              </a:pPr>
              <a:t>20</a:t>
            </a:fld>
            <a:endParaRPr lang="en-AU" dirty="0"/>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xfrm>
            <a:off x="678991" y="4715612"/>
            <a:ext cx="5439695" cy="4465612"/>
          </a:xfrm>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p:nvPr>
        </p:nvSpPr>
        <p:spPr>
          <a:noFill/>
        </p:spPr>
        <p:txBody>
          <a:bodyPr/>
          <a:lstStyle/>
          <a:p>
            <a:pPr>
              <a:tabLst>
                <a:tab pos="725488" algn="l"/>
                <a:tab pos="1452563" algn="l"/>
                <a:tab pos="2179638" algn="l"/>
                <a:tab pos="2905125" algn="l"/>
              </a:tabLst>
            </a:pPr>
            <a:fld id="{47988907-3D93-4CE1-AE09-956617A53678}" type="slidenum">
              <a:rPr lang="en-AU" smtClean="0"/>
              <a:pPr>
                <a:tabLst>
                  <a:tab pos="725488" algn="l"/>
                  <a:tab pos="1452563" algn="l"/>
                  <a:tab pos="2179638" algn="l"/>
                  <a:tab pos="2905125" algn="l"/>
                </a:tabLst>
              </a:pPr>
              <a:t>21</a:t>
            </a:fld>
            <a:endParaRPr lang="en-AU" dirty="0"/>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xfrm>
            <a:off x="678991" y="4715612"/>
            <a:ext cx="5439695" cy="4465612"/>
          </a:xfrm>
          <a:no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sldNum" sz="quarter"/>
          </p:nvPr>
        </p:nvSpPr>
        <p:spPr>
          <a:noFill/>
        </p:spPr>
        <p:txBody>
          <a:bodyPr/>
          <a:lstStyle/>
          <a:p>
            <a:pPr>
              <a:tabLst>
                <a:tab pos="725488" algn="l"/>
                <a:tab pos="1452563" algn="l"/>
                <a:tab pos="2179638" algn="l"/>
                <a:tab pos="2905125" algn="l"/>
              </a:tabLst>
            </a:pPr>
            <a:fld id="{47988907-3D93-4CE1-AE09-956617A53678}" type="slidenum">
              <a:rPr lang="en-AU" smtClean="0"/>
              <a:pPr>
                <a:tabLst>
                  <a:tab pos="725488" algn="l"/>
                  <a:tab pos="1452563" algn="l"/>
                  <a:tab pos="2179638" algn="l"/>
                  <a:tab pos="2905125" algn="l"/>
                </a:tabLst>
              </a:pPr>
              <a:t>22</a:t>
            </a:fld>
            <a:endParaRPr lang="en-AU" dirty="0"/>
          </a:p>
        </p:txBody>
      </p:sp>
      <p:sp>
        <p:nvSpPr>
          <p:cNvPr id="48131" name="Rectangle 2"/>
          <p:cNvSpPr>
            <a:spLocks noGrp="1" noRot="1" noChangeAspect="1" noChangeArrowheads="1" noTextEdit="1"/>
          </p:cNvSpPr>
          <p:nvPr>
            <p:ph type="sldImg"/>
          </p:nvPr>
        </p:nvSpPr>
        <p:spPr>
          <a:xfrm>
            <a:off x="917575" y="744538"/>
            <a:ext cx="4962525" cy="3722687"/>
          </a:xfrm>
          <a:ln/>
        </p:spPr>
      </p:sp>
      <p:sp>
        <p:nvSpPr>
          <p:cNvPr id="48132" name="Rectangle 3"/>
          <p:cNvSpPr>
            <a:spLocks noGrp="1" noChangeArrowheads="1"/>
          </p:cNvSpPr>
          <p:nvPr>
            <p:ph type="body" idx="1"/>
          </p:nvPr>
        </p:nvSpPr>
        <p:spPr>
          <a:xfrm>
            <a:off x="678991" y="4715612"/>
            <a:ext cx="5439695" cy="4465612"/>
          </a:xfrm>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3"/>
          <p:cNvSpPr/>
          <p:nvPr/>
        </p:nvSpPr>
        <p:spPr>
          <a:xfrm>
            <a:off x="0" y="-1"/>
            <a:ext cx="9144000" cy="6858000"/>
          </a:xfrm>
          <a:prstGeom prst="rect">
            <a:avLst/>
          </a:prstGeom>
          <a:gradFill flip="none" rotWithShape="1">
            <a:gsLst>
              <a:gs pos="93000">
                <a:schemeClr val="bg1">
                  <a:lumMod val="75000"/>
                </a:schemeClr>
              </a:gs>
              <a:gs pos="24000">
                <a:schemeClr val="bg1"/>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3726650" y="-3716540"/>
            <a:ext cx="1700810" cy="9133889"/>
          </a:xfrm>
          <a:prstGeom prst="rect">
            <a:avLst/>
          </a:prstGeom>
        </p:spPr>
      </p:pic>
      <p:sp>
        <p:nvSpPr>
          <p:cNvPr id="2" name="Title 1"/>
          <p:cNvSpPr>
            <a:spLocks noGrp="1"/>
          </p:cNvSpPr>
          <p:nvPr>
            <p:ph type="ctrTitle" hasCustomPrompt="1"/>
          </p:nvPr>
        </p:nvSpPr>
        <p:spPr>
          <a:xfrm>
            <a:off x="2123728" y="1892945"/>
            <a:ext cx="6180224" cy="1470025"/>
          </a:xfrm>
        </p:spPr>
        <p:txBody>
          <a:bodyPr anchor="t">
            <a:normAutofit/>
          </a:bodyPr>
          <a:lstStyle>
            <a:lvl1pPr algn="r">
              <a:defRPr sz="3600"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491880" y="3717032"/>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27" name="Picture 3" descr="F:\Documents\_Lectures\_IS Lectures\_Melbourne\Admin\sidebar_logos_uom-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2085976"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a:t>Click to edit Master title style</a:t>
            </a:r>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5"/>
          <p:cNvSpPr>
            <a:spLocks noGrp="1"/>
          </p:cNvSpPr>
          <p:nvPr>
            <p:ph type="sldNum" sz="quarter" idx="12"/>
          </p:nvPr>
        </p:nvSpPr>
        <p:spPr>
          <a:xfrm>
            <a:off x="6705600" y="6356350"/>
            <a:ext cx="2133600" cy="365125"/>
          </a:xfrm>
        </p:spPr>
        <p:txBody>
          <a:bodyPr/>
          <a:lstStyle/>
          <a:p>
            <a:fld id="{9B7C4871-4B9B-4DFA-B65C-02DBB212510B}" type="slidenum">
              <a:rPr lang="en-AU" smtClean="0"/>
              <a:pPr/>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87624" y="0"/>
            <a:ext cx="8077200" cy="1143000"/>
          </a:xfrm>
        </p:spPr>
        <p:txBody>
          <a:bodyPr>
            <a:normAutofit/>
          </a:bodyPr>
          <a:lstStyle>
            <a:lvl1pPr>
              <a:defRPr sz="2800"/>
            </a:lvl1pPr>
          </a:lstStyle>
          <a:p>
            <a:r>
              <a:rPr lang="en-US"/>
              <a:t>Click to edit Master title style</a:t>
            </a:r>
          </a:p>
        </p:txBody>
      </p:sp>
      <p:sp>
        <p:nvSpPr>
          <p:cNvPr id="5" name="Slide Number Placeholder 4"/>
          <p:cNvSpPr>
            <a:spLocks noGrp="1"/>
          </p:cNvSpPr>
          <p:nvPr>
            <p:ph type="sldNum" sz="quarter" idx="12"/>
          </p:nvPr>
        </p:nvSpPr>
        <p:spPr>
          <a:xfrm>
            <a:off x="7007791" y="6492875"/>
            <a:ext cx="2133600" cy="365125"/>
          </a:xfrm>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5" name="Slide Number Placeholder 5"/>
          <p:cNvSpPr>
            <a:spLocks noGrp="1"/>
          </p:cNvSpPr>
          <p:nvPr>
            <p:ph type="sldNum" sz="quarter" idx="12"/>
          </p:nvPr>
        </p:nvSpPr>
        <p:spPr>
          <a:xfrm>
            <a:off x="6705600" y="6356350"/>
            <a:ext cx="2133600" cy="365125"/>
          </a:xfrm>
        </p:spPr>
        <p:txBody>
          <a:bodyPr/>
          <a:lstStyle/>
          <a:p>
            <a:fld id="{9B7C4871-4B9B-4DFA-B65C-02DBB212510B}" type="slidenum">
              <a:rPr lang="en-AU" smtClean="0"/>
              <a:pPr/>
              <a:t>‹#›</a:t>
            </a:fld>
            <a:endParaRPr lang="en-AU"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9B7C4871-4B9B-4DFA-B65C-02DBB212510B}" type="slidenum">
              <a:rPr lang="en-AU" smtClean="0"/>
              <a:pPr/>
              <a:t>‹#›</a:t>
            </a:fld>
            <a:endParaRPr lang="en-AU"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539552" y="0"/>
            <a:ext cx="8784976" cy="6857998"/>
          </a:xfrm>
          <a:prstGeom prst="rect">
            <a:avLst/>
          </a:prstGeom>
          <a:gradFill flip="none" rotWithShape="1">
            <a:gsLst>
              <a:gs pos="93000">
                <a:schemeClr val="bg1">
                  <a:lumMod val="75000"/>
                </a:schemeClr>
              </a:gs>
              <a:gs pos="24000">
                <a:schemeClr val="bg1"/>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1247328" y="0"/>
            <a:ext cx="8077200" cy="1143000"/>
          </a:xfrm>
        </p:spPr>
        <p:txBody>
          <a:bodyPr anchor="ctr" anchorCtr="0">
            <a:normAutofit/>
          </a:bodyPr>
          <a:lstStyle>
            <a:lvl1pPr algn="ctr">
              <a:defRPr lang="en-US" sz="2800"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9B7C4871-4B9B-4DFA-B65C-02DBB212510B}" type="slidenum">
              <a:rPr lang="en-AU" smtClean="0"/>
              <a:pPr/>
              <a:t>‹#›</a:t>
            </a:fld>
            <a:endParaRPr lang="en-AU"/>
          </a:p>
        </p:txBody>
      </p:sp>
      <p:pic>
        <p:nvPicPr>
          <p:cNvPr id="9" name="Picture 3" descr="F:\Documents\_Lectures\_IS Lectures\_Melbourne\Admin\sidebar_logos_uom-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0"/>
            <a:ext cx="2085976"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62000" y="6356350"/>
            <a:ext cx="2133600" cy="365125"/>
          </a:xfrm>
          <a:prstGeom prst="rect">
            <a:avLst/>
          </a:prstGeom>
        </p:spPr>
        <p:txBody>
          <a:bodyPr/>
          <a:lstStyle/>
          <a:p>
            <a:endParaRPr lang="en-AU"/>
          </a:p>
        </p:txBody>
      </p:sp>
      <p:sp>
        <p:nvSpPr>
          <p:cNvPr id="5" name="Footer Placeholder 4"/>
          <p:cNvSpPr>
            <a:spLocks noGrp="1"/>
          </p:cNvSpPr>
          <p:nvPr>
            <p:ph type="ftr" sz="quarter" idx="11"/>
          </p:nvPr>
        </p:nvSpPr>
        <p:spPr>
          <a:xfrm>
            <a:off x="3352800" y="6356350"/>
            <a:ext cx="2895600" cy="365125"/>
          </a:xfrm>
          <a:prstGeom prst="rect">
            <a:avLst/>
          </a:prstGeom>
        </p:spPr>
        <p:txBody>
          <a:bodyPr/>
          <a:lstStyle>
            <a:lvl1pPr>
              <a:defRPr sz="1400"/>
            </a:lvl1pPr>
          </a:lstStyle>
          <a:p>
            <a:r>
              <a:rPr lang="en-AU"/>
              <a:t>© University of Melbourne 2018</a:t>
            </a:r>
            <a:endParaRPr lang="en-AU" dirty="0"/>
          </a:p>
        </p:txBody>
      </p:sp>
      <p:sp>
        <p:nvSpPr>
          <p:cNvPr id="6" name="Slide Number Placeholder 5"/>
          <p:cNvSpPr>
            <a:spLocks noGrp="1"/>
          </p:cNvSpPr>
          <p:nvPr>
            <p:ph type="sldNum" sz="quarter" idx="12"/>
          </p:nvPr>
        </p:nvSpPr>
        <p:spPr/>
        <p:txBody>
          <a:bodyPr/>
          <a:lstStyle/>
          <a:p>
            <a:fld id="{9B7C4871-4B9B-4DFA-B65C-02DBB212510B}" type="slidenum">
              <a:rPr lang="en-AU" smtClean="0"/>
              <a:pPr/>
              <a:t>‹#›</a:t>
            </a:fld>
            <a:endParaRPr lang="en-AU"/>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
            <a:ext cx="9476928" cy="6858001"/>
          </a:xfrm>
          <a:prstGeom prst="rect">
            <a:avLst/>
          </a:prstGeom>
          <a:gradFill flip="none" rotWithShape="1">
            <a:gsLst>
              <a:gs pos="93000">
                <a:schemeClr val="bg1">
                  <a:lumMod val="75000"/>
                </a:schemeClr>
              </a:gs>
              <a:gs pos="24000">
                <a:schemeClr val="bg1"/>
              </a:gs>
            </a:gsLst>
            <a:lin ang="135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laceholder 1"/>
          <p:cNvSpPr>
            <a:spLocks noGrp="1"/>
          </p:cNvSpPr>
          <p:nvPr>
            <p:ph type="title"/>
          </p:nvPr>
        </p:nvSpPr>
        <p:spPr>
          <a:xfrm>
            <a:off x="1231894" y="1"/>
            <a:ext cx="80772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C4871-4B9B-4DFA-B65C-02DBB212510B}" type="slidenum">
              <a:rPr lang="en-AU" smtClean="0"/>
              <a:pPr/>
              <a:t>‹#›</a:t>
            </a:fld>
            <a:endParaRPr lang="en-AU"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252536" y="-109183"/>
            <a:ext cx="818707" cy="7066575"/>
          </a:xfrm>
          <a:prstGeom prst="rect">
            <a:avLst/>
          </a:prstGeom>
        </p:spPr>
      </p:pic>
      <p:pic>
        <p:nvPicPr>
          <p:cNvPr id="10" name="Picture 3" descr="F:\Documents\_Lectures\_IS Lectures\_Melbourne\Admin\sidebar_logos_uom-01.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30895" y="1"/>
            <a:ext cx="2085976" cy="676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wipe dir="d"/>
  </p:transition>
  <p:hf hdr="0" dt="0"/>
  <p:txStyles>
    <p:titleStyle>
      <a:lvl1pPr algn="ctr" defTabSz="914400" rtl="0" eaLnBrk="1" latinLnBrk="0" hangingPunct="1">
        <a:spcBef>
          <a:spcPct val="0"/>
        </a:spcBef>
        <a:buNone/>
        <a:defRPr lang="en-US" sz="28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2130426"/>
            <a:ext cx="7632848" cy="1470025"/>
          </a:xfrm>
        </p:spPr>
        <p:txBody>
          <a:bodyPr>
            <a:normAutofit/>
          </a:bodyPr>
          <a:lstStyle/>
          <a:p>
            <a:pPr algn="l"/>
            <a:r>
              <a:rPr lang="en-AU" sz="3200" dirty="0"/>
              <a:t>ISYS90048 Managing ICT Infrastructure</a:t>
            </a:r>
          </a:p>
        </p:txBody>
      </p:sp>
      <p:sp>
        <p:nvSpPr>
          <p:cNvPr id="3" name="Subtitle 2"/>
          <p:cNvSpPr>
            <a:spLocks noGrp="1"/>
          </p:cNvSpPr>
          <p:nvPr>
            <p:ph type="subTitle" idx="1"/>
          </p:nvPr>
        </p:nvSpPr>
        <p:spPr>
          <a:xfrm>
            <a:off x="1187624" y="3140968"/>
            <a:ext cx="6400800" cy="1752600"/>
          </a:xfrm>
        </p:spPr>
        <p:txBody>
          <a:bodyPr>
            <a:normAutofit/>
          </a:bodyPr>
          <a:lstStyle/>
          <a:p>
            <a:r>
              <a:rPr lang="en-AU" sz="1600" dirty="0"/>
              <a:t>Malcolm Bertoni / Chris Keen</a:t>
            </a:r>
          </a:p>
          <a:p>
            <a:r>
              <a:rPr lang="en-AU" sz="1600" dirty="0"/>
              <a:t>Department of Computing &amp; Information Systems</a:t>
            </a:r>
          </a:p>
          <a:p>
            <a:r>
              <a:rPr lang="en-AU" sz="1600" dirty="0"/>
              <a:t>Semester 2, 2018, Week 10</a:t>
            </a: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Enterprise Architecture Principles</a:t>
            </a:r>
          </a:p>
        </p:txBody>
      </p:sp>
      <p:sp>
        <p:nvSpPr>
          <p:cNvPr id="3" name="Content Placeholder 2"/>
          <p:cNvSpPr>
            <a:spLocks noGrp="1"/>
          </p:cNvSpPr>
          <p:nvPr>
            <p:ph idx="1"/>
          </p:nvPr>
        </p:nvSpPr>
        <p:spPr>
          <a:xfrm>
            <a:off x="971600" y="1484784"/>
            <a:ext cx="7717160" cy="4297363"/>
          </a:xfrm>
        </p:spPr>
        <p:txBody>
          <a:bodyPr>
            <a:normAutofit/>
          </a:bodyPr>
          <a:lstStyle/>
          <a:p>
            <a:pPr marL="857250" lvl="1" indent="-457200">
              <a:buFont typeface="+mj-lt"/>
              <a:buAutoNum type="arabicPeriod" startAt="4"/>
            </a:pPr>
            <a:r>
              <a:rPr lang="en-AU" sz="2000" dirty="0"/>
              <a:t>Technology Principles</a:t>
            </a:r>
          </a:p>
          <a:p>
            <a:pPr marL="1257300" lvl="2" indent="-457200">
              <a:buFont typeface="Times New Roman" panose="02020603050405020304" pitchFamily="18" charset="0"/>
              <a:buChar char="⁃"/>
            </a:pPr>
            <a:r>
              <a:rPr lang="en-AU" sz="1600" dirty="0"/>
              <a:t>All changes in technology must only be driven by changes/advances in business needs</a:t>
            </a:r>
          </a:p>
          <a:p>
            <a:pPr marL="1257300" lvl="2" indent="-457200">
              <a:buFont typeface="Times New Roman" panose="02020603050405020304" pitchFamily="18" charset="0"/>
              <a:buChar char="⁃"/>
            </a:pPr>
            <a:r>
              <a:rPr lang="en-AU" sz="1600" dirty="0"/>
              <a:t>All technological development must be business-aligned and strategically-aligned</a:t>
            </a:r>
          </a:p>
          <a:p>
            <a:pPr marL="1257300" lvl="2" indent="-457200">
              <a:buFont typeface="Times New Roman" panose="02020603050405020304" pitchFamily="18" charset="0"/>
              <a:buChar char="⁃"/>
            </a:pPr>
            <a:r>
              <a:rPr lang="en-AU" sz="1600" dirty="0"/>
              <a:t>Diversity of technology should be minimised in the organisation to minimise the cost of maintaining multiple platforms/applications and to enhance interoperability</a:t>
            </a:r>
          </a:p>
          <a:p>
            <a:pPr marL="1257300" lvl="2" indent="-457200">
              <a:buFont typeface="Times New Roman" panose="02020603050405020304" pitchFamily="18" charset="0"/>
              <a:buChar char="⁃"/>
            </a:pPr>
            <a:endParaRPr lang="en-AU" sz="1600" dirty="0"/>
          </a:p>
          <a:p>
            <a:pPr marL="1257300" lvl="2" indent="-457200">
              <a:buFont typeface="Times New Roman" panose="02020603050405020304" pitchFamily="18" charset="0"/>
              <a:buChar char="⁃"/>
            </a:pPr>
            <a:endParaRPr lang="en-AU" sz="1600" dirty="0"/>
          </a:p>
          <a:p>
            <a:pPr marL="1257300" lvl="2" indent="-457200">
              <a:buFont typeface="Times New Roman" panose="02020603050405020304" pitchFamily="18" charset="0"/>
              <a:buChar char="⁃"/>
            </a:pPr>
            <a:endParaRPr lang="en-AU" sz="1600" dirty="0"/>
          </a:p>
          <a:p>
            <a:pPr marL="400050" lvl="1" indent="0">
              <a:buNone/>
            </a:pPr>
            <a:endParaRPr lang="en-AU" sz="2000" dirty="0"/>
          </a:p>
          <a:p>
            <a:pPr marL="895350" lvl="1" indent="-495300">
              <a:buNone/>
            </a:pPr>
            <a:r>
              <a:rPr lang="en-AU" sz="1300" dirty="0"/>
              <a:t>Refer: 	Plymouth University (2018) Enterprise Architecture Principles – Introduction, available at http://blogs.plymouth.ac.uk/strategyandarchitecture/enterprise-architecture-with-plymouth-university/plymouth-university-architecture-repository-2/enterprise-architecture-principles/</a:t>
            </a:r>
          </a:p>
          <a:p>
            <a:pPr marL="1257300" lvl="2" indent="-457200">
              <a:buFont typeface="Times New Roman" panose="02020603050405020304" pitchFamily="18" charset="0"/>
              <a:buChar char="⁃"/>
            </a:pPr>
            <a:endParaRPr lang="en-AU" sz="1600" dirty="0"/>
          </a:p>
          <a:p>
            <a:pPr marL="400050" lvl="1" indent="0">
              <a:buNone/>
            </a:pPr>
            <a:endParaRPr lang="en-AU" sz="2000" dirty="0"/>
          </a:p>
        </p:txBody>
      </p:sp>
      <p:sp>
        <p:nvSpPr>
          <p:cNvPr id="4" name="Slide Number Placeholder 3"/>
          <p:cNvSpPr>
            <a:spLocks noGrp="1"/>
          </p:cNvSpPr>
          <p:nvPr>
            <p:ph type="sldNum" sz="quarter" idx="12"/>
          </p:nvPr>
        </p:nvSpPr>
        <p:spPr/>
        <p:txBody>
          <a:bodyPr/>
          <a:lstStyle/>
          <a:p>
            <a:fld id="{9B7C4871-4B9B-4DFA-B65C-02DBB212510B}" type="slidenum">
              <a:rPr lang="en-AU" smtClean="0"/>
              <a:pPr/>
              <a:t>10</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2966430964"/>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Enterprise Architecture Challenges</a:t>
            </a:r>
          </a:p>
        </p:txBody>
      </p:sp>
      <p:sp>
        <p:nvSpPr>
          <p:cNvPr id="3" name="Content Placeholder 2"/>
          <p:cNvSpPr>
            <a:spLocks noGrp="1"/>
          </p:cNvSpPr>
          <p:nvPr>
            <p:ph idx="1"/>
          </p:nvPr>
        </p:nvSpPr>
        <p:spPr>
          <a:xfrm>
            <a:off x="971600" y="1484784"/>
            <a:ext cx="7717160" cy="4297363"/>
          </a:xfrm>
        </p:spPr>
        <p:txBody>
          <a:bodyPr>
            <a:normAutofit/>
          </a:bodyPr>
          <a:lstStyle/>
          <a:p>
            <a:pPr marL="857250" lvl="1" indent="-457200">
              <a:buFont typeface="+mj-lt"/>
              <a:buAutoNum type="arabicPeriod"/>
            </a:pPr>
            <a:r>
              <a:rPr lang="en-AU" sz="2000" dirty="0"/>
              <a:t>Collaboration</a:t>
            </a:r>
          </a:p>
          <a:p>
            <a:pPr marL="1257300" lvl="2" indent="-457200"/>
            <a:r>
              <a:rPr lang="en-AU" sz="1600" dirty="0"/>
              <a:t>An enterprise architect needs to collaborate and work productively with a wide range of associates, from business, technology and other application backgrounds</a:t>
            </a:r>
          </a:p>
          <a:p>
            <a:pPr marL="1257300" lvl="2" indent="-457200"/>
            <a:r>
              <a:rPr lang="en-AU" sz="1600" dirty="0"/>
              <a:t>They need to be able to negotiate complex EA solutions, often before anyone has a clear understanding of what will be delivered</a:t>
            </a:r>
          </a:p>
          <a:p>
            <a:pPr marL="857250" lvl="1" indent="-457200">
              <a:buFont typeface="+mj-lt"/>
              <a:buAutoNum type="arabicPeriod"/>
            </a:pPr>
            <a:r>
              <a:rPr lang="en-AU" sz="2000" dirty="0"/>
              <a:t>Tools</a:t>
            </a:r>
          </a:p>
          <a:p>
            <a:pPr marL="1257300" lvl="2" indent="-457200"/>
            <a:r>
              <a:rPr lang="en-AU" sz="1600" dirty="0"/>
              <a:t>An enterprise architect needs to be have access to the most appropriate tools for modelling, analysis, monitoring, communicating and achieving economies of scale in large, complex systems</a:t>
            </a:r>
          </a:p>
          <a:p>
            <a:pPr marL="857250" lvl="1" indent="-457200">
              <a:buFont typeface="+mj-lt"/>
              <a:buAutoNum type="arabicPeriod"/>
            </a:pPr>
            <a:r>
              <a:rPr lang="en-AU" sz="2000" dirty="0"/>
              <a:t>Skill Sets</a:t>
            </a:r>
          </a:p>
          <a:p>
            <a:pPr marL="1257300" lvl="2" indent="-457200"/>
            <a:r>
              <a:rPr lang="en-AU" sz="1600" dirty="0"/>
              <a:t>An enterprise architect needs to have an increasingly broad range of skills, including technical knowledge, design &amp; engineering skills, investment &amp; financial analysis, and the soft skills required to work productively with others</a:t>
            </a:r>
          </a:p>
        </p:txBody>
      </p:sp>
      <p:sp>
        <p:nvSpPr>
          <p:cNvPr id="4" name="Slide Number Placeholder 3"/>
          <p:cNvSpPr>
            <a:spLocks noGrp="1"/>
          </p:cNvSpPr>
          <p:nvPr>
            <p:ph type="sldNum" sz="quarter" idx="12"/>
          </p:nvPr>
        </p:nvSpPr>
        <p:spPr/>
        <p:txBody>
          <a:bodyPr/>
          <a:lstStyle/>
          <a:p>
            <a:fld id="{9B7C4871-4B9B-4DFA-B65C-02DBB212510B}" type="slidenum">
              <a:rPr lang="en-AU" smtClean="0"/>
              <a:pPr/>
              <a:t>11</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1963464891"/>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Enterprise Architecture Challenges</a:t>
            </a:r>
          </a:p>
        </p:txBody>
      </p:sp>
      <p:sp>
        <p:nvSpPr>
          <p:cNvPr id="3" name="Content Placeholder 2"/>
          <p:cNvSpPr>
            <a:spLocks noGrp="1"/>
          </p:cNvSpPr>
          <p:nvPr>
            <p:ph idx="1"/>
          </p:nvPr>
        </p:nvSpPr>
        <p:spPr>
          <a:xfrm>
            <a:off x="971600" y="1484784"/>
            <a:ext cx="7717160" cy="4297363"/>
          </a:xfrm>
        </p:spPr>
        <p:txBody>
          <a:bodyPr>
            <a:normAutofit/>
          </a:bodyPr>
          <a:lstStyle/>
          <a:p>
            <a:pPr marL="857250" lvl="1" indent="-457200">
              <a:buFont typeface="+mj-lt"/>
              <a:buAutoNum type="arabicPeriod" startAt="4"/>
            </a:pPr>
            <a:r>
              <a:rPr lang="en-AU" sz="2000" dirty="0"/>
              <a:t>ICT Governance</a:t>
            </a:r>
          </a:p>
          <a:p>
            <a:pPr marL="1257300" lvl="2" indent="-457200"/>
            <a:r>
              <a:rPr lang="en-AU" sz="1600" dirty="0"/>
              <a:t>An enterprise architect needs to know ICT governance frameworks, and be able to use them productively in the design and management of ICT infrastructure</a:t>
            </a:r>
          </a:p>
          <a:p>
            <a:pPr marL="1257300" lvl="2" indent="-457200"/>
            <a:r>
              <a:rPr lang="en-AU" sz="1600" dirty="0"/>
              <a:t>They need to be able to formulate and evaluate ICT governance policies – the rules and guidelines by which ICT will be utilised in the organisation</a:t>
            </a:r>
          </a:p>
          <a:p>
            <a:pPr marL="857250" lvl="1" indent="-457200">
              <a:buFont typeface="+mj-lt"/>
              <a:buAutoNum type="arabicPeriod" startAt="4"/>
            </a:pPr>
            <a:r>
              <a:rPr lang="en-AU" sz="2000" dirty="0"/>
              <a:t>Outsourcing and Cloud Contracting</a:t>
            </a:r>
          </a:p>
          <a:p>
            <a:pPr marL="1257300" lvl="2" indent="-457200"/>
            <a:r>
              <a:rPr lang="en-AU" sz="1600" dirty="0"/>
              <a:t>An enterprise architect needs to be plan and manage outsourced ICT contracts, and productively employ service-based cloud (X-as-a-service) solutions for the organisation</a:t>
            </a:r>
          </a:p>
          <a:p>
            <a:pPr marL="400050" lvl="1" indent="0">
              <a:buNone/>
            </a:pPr>
            <a:endParaRPr lang="en-AU" sz="2000" dirty="0"/>
          </a:p>
          <a:p>
            <a:pPr marL="400050" lvl="1" indent="0">
              <a:buNone/>
            </a:pPr>
            <a:endParaRPr lang="en-AU" sz="2000" dirty="0"/>
          </a:p>
          <a:p>
            <a:pPr marL="804863" lvl="1" indent="-404813">
              <a:buNone/>
            </a:pPr>
            <a:r>
              <a:rPr lang="en-AU" sz="1200" dirty="0"/>
              <a:t>Refer 	TIBC Scribe (2018), available at https://www.scribesoft.com/blog/2018/03/five-major-challenges-enterprise-architects-overcome/</a:t>
            </a:r>
          </a:p>
        </p:txBody>
      </p:sp>
      <p:sp>
        <p:nvSpPr>
          <p:cNvPr id="4" name="Slide Number Placeholder 3"/>
          <p:cNvSpPr>
            <a:spLocks noGrp="1"/>
          </p:cNvSpPr>
          <p:nvPr>
            <p:ph type="sldNum" sz="quarter" idx="12"/>
          </p:nvPr>
        </p:nvSpPr>
        <p:spPr/>
        <p:txBody>
          <a:bodyPr/>
          <a:lstStyle/>
          <a:p>
            <a:fld id="{9B7C4871-4B9B-4DFA-B65C-02DBB212510B}" type="slidenum">
              <a:rPr lang="en-AU" smtClean="0"/>
              <a:pPr/>
              <a:t>12</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2336285905"/>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7429128" cy="980728"/>
          </a:xfrm>
        </p:spPr>
        <p:txBody>
          <a:bodyPr/>
          <a:lstStyle/>
          <a:p>
            <a:r>
              <a:rPr lang="en-AU" dirty="0"/>
              <a:t>Infrastructure Architecture</a:t>
            </a:r>
          </a:p>
        </p:txBody>
      </p:sp>
      <p:sp>
        <p:nvSpPr>
          <p:cNvPr id="3" name="Slide Number Placeholder 2"/>
          <p:cNvSpPr>
            <a:spLocks noGrp="1"/>
          </p:cNvSpPr>
          <p:nvPr>
            <p:ph type="sldNum" sz="quarter" idx="12"/>
          </p:nvPr>
        </p:nvSpPr>
        <p:spPr/>
        <p:txBody>
          <a:bodyPr/>
          <a:lstStyle/>
          <a:p>
            <a:fld id="{9B7C4871-4B9B-4DFA-B65C-02DBB212510B}" type="slidenum">
              <a:rPr lang="en-AU" smtClean="0"/>
              <a:pPr/>
              <a:t>13</a:t>
            </a:fld>
            <a:endParaRPr lang="en-AU"/>
          </a:p>
        </p:txBody>
      </p:sp>
      <p:sp>
        <p:nvSpPr>
          <p:cNvPr id="4" name="Rectangle 3"/>
          <p:cNvSpPr txBox="1">
            <a:spLocks noChangeArrowheads="1"/>
          </p:cNvSpPr>
          <p:nvPr/>
        </p:nvSpPr>
        <p:spPr>
          <a:xfrm>
            <a:off x="900348" y="1124744"/>
            <a:ext cx="8229600"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800" dirty="0"/>
              <a:t>IT infrastructure consists of the equipment, systems, software, and services used in common across an organization, regardless of mission/program/project.</a:t>
            </a:r>
            <a:endParaRPr lang="en-AU" sz="9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100" dirty="0"/>
          </a:p>
          <a:p>
            <a:pPr marL="533400" indent="-533400">
              <a:spcBef>
                <a:spcPct val="50000"/>
              </a:spcBef>
              <a:buNone/>
            </a:pPr>
            <a:endParaRPr lang="en-AU" sz="1100" dirty="0"/>
          </a:p>
          <a:p>
            <a:pPr marL="533400" indent="-533400">
              <a:spcBef>
                <a:spcPct val="50000"/>
              </a:spcBef>
              <a:buNone/>
            </a:pPr>
            <a:endParaRPr lang="en-AU" sz="1100" dirty="0"/>
          </a:p>
          <a:p>
            <a:pPr marL="533400" indent="-533400">
              <a:spcBef>
                <a:spcPct val="50000"/>
              </a:spcBef>
              <a:buNone/>
            </a:pPr>
            <a:r>
              <a:rPr lang="en-AU" sz="1100" dirty="0"/>
              <a:t>Refer </a:t>
            </a:r>
            <a:r>
              <a:rPr lang="en-AU" sz="1100" dirty="0" err="1"/>
              <a:t>Sjaak</a:t>
            </a:r>
            <a:r>
              <a:rPr lang="en-AU" sz="1100" dirty="0"/>
              <a:t> </a:t>
            </a:r>
            <a:r>
              <a:rPr lang="en-AU" sz="1100" dirty="0" err="1"/>
              <a:t>Laan</a:t>
            </a:r>
            <a:r>
              <a:rPr lang="en-AU" sz="1100" dirty="0"/>
              <a:t> (2017) IT Infrastructure Architecture – Infrastructure Building Blocks and Concepts, 3</a:t>
            </a:r>
            <a:r>
              <a:rPr lang="en-AU" sz="1100" baseline="30000" dirty="0"/>
              <a:t>rd</a:t>
            </a:r>
            <a:r>
              <a:rPr lang="en-AU" sz="1100" dirty="0"/>
              <a:t> Ed, Lulu Press Inc.</a:t>
            </a:r>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pic>
        <p:nvPicPr>
          <p:cNvPr id="8" name="Picture 7">
            <a:extLst>
              <a:ext uri="{FF2B5EF4-FFF2-40B4-BE49-F238E27FC236}">
                <a16:creationId xmlns:a16="http://schemas.microsoft.com/office/drawing/2014/main" id="{5888539B-61A3-4B9D-9987-E5847BBC4622}"/>
              </a:ext>
            </a:extLst>
          </p:cNvPr>
          <p:cNvPicPr>
            <a:picLocks noChangeAspect="1"/>
          </p:cNvPicPr>
          <p:nvPr/>
        </p:nvPicPr>
        <p:blipFill>
          <a:blip r:embed="rId2"/>
          <a:stretch>
            <a:fillRect/>
          </a:stretch>
        </p:blipFill>
        <p:spPr>
          <a:xfrm>
            <a:off x="1835696" y="2326508"/>
            <a:ext cx="6489396" cy="2614659"/>
          </a:xfrm>
          <a:prstGeom prst="rect">
            <a:avLst/>
          </a:prstGeom>
        </p:spPr>
      </p:pic>
    </p:spTree>
    <p:extLst>
      <p:ext uri="{BB962C8B-B14F-4D97-AF65-F5344CB8AC3E}">
        <p14:creationId xmlns:p14="http://schemas.microsoft.com/office/powerpoint/2010/main" val="1148953645"/>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5251A9-D6AD-42BD-A1AA-0E63A27D4C30}"/>
              </a:ext>
            </a:extLst>
          </p:cNvPr>
          <p:cNvSpPr/>
          <p:nvPr/>
        </p:nvSpPr>
        <p:spPr>
          <a:xfrm>
            <a:off x="6804248" y="2276872"/>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4" name="Rectangle 3"/>
          <p:cNvSpPr txBox="1">
            <a:spLocks noChangeArrowheads="1"/>
          </p:cNvSpPr>
          <p:nvPr/>
        </p:nvSpPr>
        <p:spPr>
          <a:xfrm>
            <a:off x="900348" y="1124744"/>
            <a:ext cx="8229600"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None/>
            </a:pPr>
            <a:r>
              <a:rPr lang="en-AU" sz="1600" dirty="0"/>
              <a:t>This approach seeks to design and evaluate infrastructure architecture using well defined modular components.</a:t>
            </a:r>
          </a:p>
          <a:p>
            <a:pPr marL="533400" indent="-533400">
              <a:spcBef>
                <a:spcPct val="50000"/>
              </a:spcBef>
              <a:buNone/>
            </a:pPr>
            <a:r>
              <a:rPr lang="en-AU" sz="1600" dirty="0"/>
              <a:t>Example, consider a simple web server, with database system backend:</a:t>
            </a:r>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r>
              <a:rPr lang="en-AU" sz="1600" dirty="0"/>
              <a:t>As the load increases, more web servers are added to cope with the user demand:</a:t>
            </a:r>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100" dirty="0"/>
          </a:p>
          <a:p>
            <a:pPr marL="533400" indent="-533400">
              <a:spcBef>
                <a:spcPct val="50000"/>
              </a:spcBef>
              <a:buNone/>
            </a:pPr>
            <a:r>
              <a:rPr lang="en-AU" sz="1100" dirty="0"/>
              <a:t>Refer </a:t>
            </a:r>
            <a:r>
              <a:rPr lang="en-AU" sz="1100" dirty="0" err="1"/>
              <a:t>Sjaak</a:t>
            </a:r>
            <a:r>
              <a:rPr lang="en-AU" sz="1100" dirty="0"/>
              <a:t> </a:t>
            </a:r>
            <a:r>
              <a:rPr lang="en-AU" sz="1100" dirty="0" err="1"/>
              <a:t>Laan</a:t>
            </a:r>
            <a:r>
              <a:rPr lang="en-AU" sz="1100" dirty="0"/>
              <a:t> (2017) IT Infrastructure Architecture – Infrastructure Building Blocks and Concepts </a:t>
            </a:r>
          </a:p>
        </p:txBody>
      </p:sp>
      <p:sp>
        <p:nvSpPr>
          <p:cNvPr id="14" name="Rectangle 13">
            <a:extLst>
              <a:ext uri="{FF2B5EF4-FFF2-40B4-BE49-F238E27FC236}">
                <a16:creationId xmlns:a16="http://schemas.microsoft.com/office/drawing/2014/main" id="{CCA62490-C386-4606-BAE3-EDCD56150AFF}"/>
              </a:ext>
            </a:extLst>
          </p:cNvPr>
          <p:cNvSpPr/>
          <p:nvPr/>
        </p:nvSpPr>
        <p:spPr>
          <a:xfrm>
            <a:off x="6660232" y="2348880"/>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13" name="Rectangle 12">
            <a:extLst>
              <a:ext uri="{FF2B5EF4-FFF2-40B4-BE49-F238E27FC236}">
                <a16:creationId xmlns:a16="http://schemas.microsoft.com/office/drawing/2014/main" id="{892D3D18-768F-461C-B90D-EA76E297D521}"/>
              </a:ext>
            </a:extLst>
          </p:cNvPr>
          <p:cNvSpPr/>
          <p:nvPr/>
        </p:nvSpPr>
        <p:spPr>
          <a:xfrm>
            <a:off x="6537176" y="242088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 name="Title 1"/>
          <p:cNvSpPr>
            <a:spLocks noGrp="1"/>
          </p:cNvSpPr>
          <p:nvPr>
            <p:ph type="title"/>
          </p:nvPr>
        </p:nvSpPr>
        <p:spPr>
          <a:xfrm>
            <a:off x="1835696" y="0"/>
            <a:ext cx="7429128" cy="980728"/>
          </a:xfrm>
        </p:spPr>
        <p:txBody>
          <a:bodyPr/>
          <a:lstStyle/>
          <a:p>
            <a:r>
              <a:rPr lang="en-AU" dirty="0"/>
              <a:t>Modular Infrastructure Architecture</a:t>
            </a:r>
          </a:p>
        </p:txBody>
      </p:sp>
      <p:sp>
        <p:nvSpPr>
          <p:cNvPr id="3" name="Slide Number Placeholder 2"/>
          <p:cNvSpPr>
            <a:spLocks noGrp="1"/>
          </p:cNvSpPr>
          <p:nvPr>
            <p:ph type="sldNum" sz="quarter" idx="12"/>
          </p:nvPr>
        </p:nvSpPr>
        <p:spPr/>
        <p:txBody>
          <a:bodyPr/>
          <a:lstStyle/>
          <a:p>
            <a:fld id="{9B7C4871-4B9B-4DFA-B65C-02DBB212510B}" type="slidenum">
              <a:rPr lang="en-AU" smtClean="0"/>
              <a:pPr/>
              <a:t>14</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
        <p:nvSpPr>
          <p:cNvPr id="7" name="Rectangle 6">
            <a:extLst>
              <a:ext uri="{FF2B5EF4-FFF2-40B4-BE49-F238E27FC236}">
                <a16:creationId xmlns:a16="http://schemas.microsoft.com/office/drawing/2014/main" id="{74D48A11-4DEA-4032-BB47-5F0D048EE134}"/>
              </a:ext>
            </a:extLst>
          </p:cNvPr>
          <p:cNvSpPr/>
          <p:nvPr/>
        </p:nvSpPr>
        <p:spPr>
          <a:xfrm>
            <a:off x="1331640" y="242088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9" name="Rectangle 8">
            <a:extLst>
              <a:ext uri="{FF2B5EF4-FFF2-40B4-BE49-F238E27FC236}">
                <a16:creationId xmlns:a16="http://schemas.microsoft.com/office/drawing/2014/main" id="{D8F790FA-E87E-4502-915D-FFDC53497E30}"/>
              </a:ext>
            </a:extLst>
          </p:cNvPr>
          <p:cNvSpPr/>
          <p:nvPr/>
        </p:nvSpPr>
        <p:spPr>
          <a:xfrm>
            <a:off x="2555776" y="242088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Application</a:t>
            </a:r>
            <a:r>
              <a:rPr lang="en-AU" dirty="0"/>
              <a:t> </a:t>
            </a:r>
            <a:r>
              <a:rPr lang="en-AU" sz="1400" dirty="0"/>
              <a:t>server</a:t>
            </a:r>
          </a:p>
        </p:txBody>
      </p:sp>
      <p:sp>
        <p:nvSpPr>
          <p:cNvPr id="10" name="Rectangle 9">
            <a:extLst>
              <a:ext uri="{FF2B5EF4-FFF2-40B4-BE49-F238E27FC236}">
                <a16:creationId xmlns:a16="http://schemas.microsoft.com/office/drawing/2014/main" id="{3D7717CE-F765-4A82-8126-9A15937D39F4}"/>
              </a:ext>
            </a:extLst>
          </p:cNvPr>
          <p:cNvSpPr/>
          <p:nvPr/>
        </p:nvSpPr>
        <p:spPr>
          <a:xfrm>
            <a:off x="3792488" y="242088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
        <p:nvSpPr>
          <p:cNvPr id="11" name="Rectangle 10">
            <a:extLst>
              <a:ext uri="{FF2B5EF4-FFF2-40B4-BE49-F238E27FC236}">
                <a16:creationId xmlns:a16="http://schemas.microsoft.com/office/drawing/2014/main" id="{CEE2FDFB-C5A1-4AAA-ADBF-CADD3E4A2DA0}"/>
              </a:ext>
            </a:extLst>
          </p:cNvPr>
          <p:cNvSpPr/>
          <p:nvPr/>
        </p:nvSpPr>
        <p:spPr>
          <a:xfrm>
            <a:off x="5029200" y="2420888"/>
            <a:ext cx="11269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area network</a:t>
            </a:r>
          </a:p>
        </p:txBody>
      </p:sp>
      <p:cxnSp>
        <p:nvCxnSpPr>
          <p:cNvPr id="17" name="Straight Connector 16">
            <a:extLst>
              <a:ext uri="{FF2B5EF4-FFF2-40B4-BE49-F238E27FC236}">
                <a16:creationId xmlns:a16="http://schemas.microsoft.com/office/drawing/2014/main" id="{BA1CA715-5089-487E-B7A1-D0F5FB8E7EBB}"/>
              </a:ext>
            </a:extLst>
          </p:cNvPr>
          <p:cNvCxnSpPr/>
          <p:nvPr/>
        </p:nvCxnSpPr>
        <p:spPr>
          <a:xfrm>
            <a:off x="1115616" y="2708920"/>
            <a:ext cx="55446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BB5687A-74D2-4A95-92C2-280D4B1EB2BB}"/>
              </a:ext>
            </a:extLst>
          </p:cNvPr>
          <p:cNvSpPr/>
          <p:nvPr/>
        </p:nvSpPr>
        <p:spPr>
          <a:xfrm>
            <a:off x="6384776" y="2492896"/>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18" name="Rectangle 17">
            <a:extLst>
              <a:ext uri="{FF2B5EF4-FFF2-40B4-BE49-F238E27FC236}">
                <a16:creationId xmlns:a16="http://schemas.microsoft.com/office/drawing/2014/main" id="{3A55F7E2-1C7C-4085-844D-4C3A1B4137EC}"/>
              </a:ext>
            </a:extLst>
          </p:cNvPr>
          <p:cNvSpPr/>
          <p:nvPr/>
        </p:nvSpPr>
        <p:spPr>
          <a:xfrm>
            <a:off x="6806512" y="431024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19" name="Rectangle 18">
            <a:extLst>
              <a:ext uri="{FF2B5EF4-FFF2-40B4-BE49-F238E27FC236}">
                <a16:creationId xmlns:a16="http://schemas.microsoft.com/office/drawing/2014/main" id="{F4BB2E9C-C9A1-495B-A8E5-4060F9B63BE7}"/>
              </a:ext>
            </a:extLst>
          </p:cNvPr>
          <p:cNvSpPr/>
          <p:nvPr/>
        </p:nvSpPr>
        <p:spPr>
          <a:xfrm>
            <a:off x="6662496" y="4382256"/>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0" name="Rectangle 19">
            <a:extLst>
              <a:ext uri="{FF2B5EF4-FFF2-40B4-BE49-F238E27FC236}">
                <a16:creationId xmlns:a16="http://schemas.microsoft.com/office/drawing/2014/main" id="{26061AEF-9B03-4C55-8FCA-D8C87917363F}"/>
              </a:ext>
            </a:extLst>
          </p:cNvPr>
          <p:cNvSpPr/>
          <p:nvPr/>
        </p:nvSpPr>
        <p:spPr>
          <a:xfrm>
            <a:off x="6539440" y="445426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1" name="Rectangle 20">
            <a:extLst>
              <a:ext uri="{FF2B5EF4-FFF2-40B4-BE49-F238E27FC236}">
                <a16:creationId xmlns:a16="http://schemas.microsoft.com/office/drawing/2014/main" id="{AFFE2BF1-7114-48E0-9DF5-5C6C960F880E}"/>
              </a:ext>
            </a:extLst>
          </p:cNvPr>
          <p:cNvSpPr/>
          <p:nvPr/>
        </p:nvSpPr>
        <p:spPr>
          <a:xfrm>
            <a:off x="1333904" y="445426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2" name="Rectangle 21">
            <a:extLst>
              <a:ext uri="{FF2B5EF4-FFF2-40B4-BE49-F238E27FC236}">
                <a16:creationId xmlns:a16="http://schemas.microsoft.com/office/drawing/2014/main" id="{6868A758-3B79-48A3-9323-CE91500238FC}"/>
              </a:ext>
            </a:extLst>
          </p:cNvPr>
          <p:cNvSpPr/>
          <p:nvPr/>
        </p:nvSpPr>
        <p:spPr>
          <a:xfrm>
            <a:off x="2558040" y="445426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Application</a:t>
            </a:r>
            <a:r>
              <a:rPr lang="en-AU" dirty="0"/>
              <a:t> </a:t>
            </a:r>
            <a:r>
              <a:rPr lang="en-AU" sz="1400" dirty="0"/>
              <a:t>server</a:t>
            </a:r>
          </a:p>
        </p:txBody>
      </p:sp>
      <p:sp>
        <p:nvSpPr>
          <p:cNvPr id="23" name="Rectangle 22">
            <a:extLst>
              <a:ext uri="{FF2B5EF4-FFF2-40B4-BE49-F238E27FC236}">
                <a16:creationId xmlns:a16="http://schemas.microsoft.com/office/drawing/2014/main" id="{DBF9296F-F36D-4D80-90A6-7A45B3533097}"/>
              </a:ext>
            </a:extLst>
          </p:cNvPr>
          <p:cNvSpPr/>
          <p:nvPr/>
        </p:nvSpPr>
        <p:spPr>
          <a:xfrm>
            <a:off x="3794752" y="445426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
        <p:nvSpPr>
          <p:cNvPr id="24" name="Rectangle 23">
            <a:extLst>
              <a:ext uri="{FF2B5EF4-FFF2-40B4-BE49-F238E27FC236}">
                <a16:creationId xmlns:a16="http://schemas.microsoft.com/office/drawing/2014/main" id="{5E20AA3B-1A4C-410E-A945-50B3A6909EFA}"/>
              </a:ext>
            </a:extLst>
          </p:cNvPr>
          <p:cNvSpPr/>
          <p:nvPr/>
        </p:nvSpPr>
        <p:spPr>
          <a:xfrm>
            <a:off x="5031464" y="4454264"/>
            <a:ext cx="11269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area network</a:t>
            </a:r>
          </a:p>
        </p:txBody>
      </p:sp>
      <p:cxnSp>
        <p:nvCxnSpPr>
          <p:cNvPr id="25" name="Straight Connector 24">
            <a:extLst>
              <a:ext uri="{FF2B5EF4-FFF2-40B4-BE49-F238E27FC236}">
                <a16:creationId xmlns:a16="http://schemas.microsoft.com/office/drawing/2014/main" id="{D23A0EFA-0A03-4E44-8C4C-075345EA7C05}"/>
              </a:ext>
            </a:extLst>
          </p:cNvPr>
          <p:cNvCxnSpPr/>
          <p:nvPr/>
        </p:nvCxnSpPr>
        <p:spPr>
          <a:xfrm>
            <a:off x="1117880" y="4742296"/>
            <a:ext cx="55446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C636FE1-BEF5-484A-8F5D-41C8EDF09200}"/>
              </a:ext>
            </a:extLst>
          </p:cNvPr>
          <p:cNvSpPr/>
          <p:nvPr/>
        </p:nvSpPr>
        <p:spPr>
          <a:xfrm>
            <a:off x="6387040" y="4526272"/>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7" name="Rectangle 26">
            <a:extLst>
              <a:ext uri="{FF2B5EF4-FFF2-40B4-BE49-F238E27FC236}">
                <a16:creationId xmlns:a16="http://schemas.microsoft.com/office/drawing/2014/main" id="{E82C359A-ED37-4E1C-851D-C3AF19208122}"/>
              </a:ext>
            </a:extLst>
          </p:cNvPr>
          <p:cNvSpPr/>
          <p:nvPr/>
        </p:nvSpPr>
        <p:spPr>
          <a:xfrm>
            <a:off x="1329376" y="377018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8" name="Rectangle 27">
            <a:extLst>
              <a:ext uri="{FF2B5EF4-FFF2-40B4-BE49-F238E27FC236}">
                <a16:creationId xmlns:a16="http://schemas.microsoft.com/office/drawing/2014/main" id="{DD6684D2-8865-46DE-BFEE-AE5A3E03136E}"/>
              </a:ext>
            </a:extLst>
          </p:cNvPr>
          <p:cNvSpPr/>
          <p:nvPr/>
        </p:nvSpPr>
        <p:spPr>
          <a:xfrm>
            <a:off x="1329376" y="5157192"/>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Tree>
    <p:extLst>
      <p:ext uri="{BB962C8B-B14F-4D97-AF65-F5344CB8AC3E}">
        <p14:creationId xmlns:p14="http://schemas.microsoft.com/office/powerpoint/2010/main" val="2925317750"/>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00348" y="1124744"/>
            <a:ext cx="8229600"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None/>
            </a:pPr>
            <a:r>
              <a:rPr lang="en-AU" sz="1600" dirty="0"/>
              <a:t>Example continued:</a:t>
            </a:r>
          </a:p>
          <a:p>
            <a:pPr marL="0" indent="0">
              <a:spcBef>
                <a:spcPct val="50000"/>
              </a:spcBef>
              <a:buNone/>
            </a:pPr>
            <a:r>
              <a:rPr lang="en-AU" sz="1600" dirty="0"/>
              <a:t>The Database server is now the bottleneck, so as load increases, additional Database servers are added:</a:t>
            </a:r>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p:txBody>
      </p:sp>
      <p:sp>
        <p:nvSpPr>
          <p:cNvPr id="2" name="Title 1"/>
          <p:cNvSpPr>
            <a:spLocks noGrp="1"/>
          </p:cNvSpPr>
          <p:nvPr>
            <p:ph type="title"/>
          </p:nvPr>
        </p:nvSpPr>
        <p:spPr>
          <a:xfrm>
            <a:off x="1835696" y="0"/>
            <a:ext cx="7429128" cy="980728"/>
          </a:xfrm>
        </p:spPr>
        <p:txBody>
          <a:bodyPr/>
          <a:lstStyle/>
          <a:p>
            <a:r>
              <a:rPr lang="en-AU" dirty="0"/>
              <a:t>Modular Infrastructure Architecture</a:t>
            </a:r>
          </a:p>
        </p:txBody>
      </p:sp>
      <p:sp>
        <p:nvSpPr>
          <p:cNvPr id="3" name="Slide Number Placeholder 2"/>
          <p:cNvSpPr>
            <a:spLocks noGrp="1"/>
          </p:cNvSpPr>
          <p:nvPr>
            <p:ph type="sldNum" sz="quarter" idx="12"/>
          </p:nvPr>
        </p:nvSpPr>
        <p:spPr/>
        <p:txBody>
          <a:bodyPr/>
          <a:lstStyle/>
          <a:p>
            <a:fld id="{9B7C4871-4B9B-4DFA-B65C-02DBB212510B}" type="slidenum">
              <a:rPr lang="en-AU" smtClean="0"/>
              <a:pPr/>
              <a:t>15</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
        <p:nvSpPr>
          <p:cNvPr id="18" name="Rectangle 17">
            <a:extLst>
              <a:ext uri="{FF2B5EF4-FFF2-40B4-BE49-F238E27FC236}">
                <a16:creationId xmlns:a16="http://schemas.microsoft.com/office/drawing/2014/main" id="{3A55F7E2-1C7C-4085-844D-4C3A1B4137EC}"/>
              </a:ext>
            </a:extLst>
          </p:cNvPr>
          <p:cNvSpPr/>
          <p:nvPr/>
        </p:nvSpPr>
        <p:spPr>
          <a:xfrm>
            <a:off x="6880784" y="287077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19" name="Rectangle 18">
            <a:extLst>
              <a:ext uri="{FF2B5EF4-FFF2-40B4-BE49-F238E27FC236}">
                <a16:creationId xmlns:a16="http://schemas.microsoft.com/office/drawing/2014/main" id="{F4BB2E9C-C9A1-495B-A8E5-4060F9B63BE7}"/>
              </a:ext>
            </a:extLst>
          </p:cNvPr>
          <p:cNvSpPr/>
          <p:nvPr/>
        </p:nvSpPr>
        <p:spPr>
          <a:xfrm>
            <a:off x="6736768" y="2942779"/>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0" name="Rectangle 19">
            <a:extLst>
              <a:ext uri="{FF2B5EF4-FFF2-40B4-BE49-F238E27FC236}">
                <a16:creationId xmlns:a16="http://schemas.microsoft.com/office/drawing/2014/main" id="{26061AEF-9B03-4C55-8FCA-D8C87917363F}"/>
              </a:ext>
            </a:extLst>
          </p:cNvPr>
          <p:cNvSpPr/>
          <p:nvPr/>
        </p:nvSpPr>
        <p:spPr>
          <a:xfrm>
            <a:off x="6613712" y="3014787"/>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1" name="Rectangle 20">
            <a:extLst>
              <a:ext uri="{FF2B5EF4-FFF2-40B4-BE49-F238E27FC236}">
                <a16:creationId xmlns:a16="http://schemas.microsoft.com/office/drawing/2014/main" id="{AFFE2BF1-7114-48E0-9DF5-5C6C960F880E}"/>
              </a:ext>
            </a:extLst>
          </p:cNvPr>
          <p:cNvSpPr/>
          <p:nvPr/>
        </p:nvSpPr>
        <p:spPr>
          <a:xfrm>
            <a:off x="1408176" y="3014787"/>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2" name="Rectangle 21">
            <a:extLst>
              <a:ext uri="{FF2B5EF4-FFF2-40B4-BE49-F238E27FC236}">
                <a16:creationId xmlns:a16="http://schemas.microsoft.com/office/drawing/2014/main" id="{6868A758-3B79-48A3-9323-CE91500238FC}"/>
              </a:ext>
            </a:extLst>
          </p:cNvPr>
          <p:cNvSpPr/>
          <p:nvPr/>
        </p:nvSpPr>
        <p:spPr>
          <a:xfrm>
            <a:off x="2632312" y="3014787"/>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Application</a:t>
            </a:r>
            <a:r>
              <a:rPr lang="en-AU" dirty="0"/>
              <a:t> </a:t>
            </a:r>
            <a:r>
              <a:rPr lang="en-AU" sz="1400" dirty="0"/>
              <a:t>server</a:t>
            </a:r>
          </a:p>
        </p:txBody>
      </p:sp>
      <p:sp>
        <p:nvSpPr>
          <p:cNvPr id="23" name="Rectangle 22">
            <a:extLst>
              <a:ext uri="{FF2B5EF4-FFF2-40B4-BE49-F238E27FC236}">
                <a16:creationId xmlns:a16="http://schemas.microsoft.com/office/drawing/2014/main" id="{DBF9296F-F36D-4D80-90A6-7A45B3533097}"/>
              </a:ext>
            </a:extLst>
          </p:cNvPr>
          <p:cNvSpPr/>
          <p:nvPr/>
        </p:nvSpPr>
        <p:spPr>
          <a:xfrm>
            <a:off x="3869024" y="3014787"/>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
        <p:nvSpPr>
          <p:cNvPr id="24" name="Rectangle 23">
            <a:extLst>
              <a:ext uri="{FF2B5EF4-FFF2-40B4-BE49-F238E27FC236}">
                <a16:creationId xmlns:a16="http://schemas.microsoft.com/office/drawing/2014/main" id="{5E20AA3B-1A4C-410E-A945-50B3A6909EFA}"/>
              </a:ext>
            </a:extLst>
          </p:cNvPr>
          <p:cNvSpPr/>
          <p:nvPr/>
        </p:nvSpPr>
        <p:spPr>
          <a:xfrm>
            <a:off x="5105736" y="3014787"/>
            <a:ext cx="11269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area network</a:t>
            </a:r>
          </a:p>
        </p:txBody>
      </p:sp>
      <p:cxnSp>
        <p:nvCxnSpPr>
          <p:cNvPr id="25" name="Straight Connector 24">
            <a:extLst>
              <a:ext uri="{FF2B5EF4-FFF2-40B4-BE49-F238E27FC236}">
                <a16:creationId xmlns:a16="http://schemas.microsoft.com/office/drawing/2014/main" id="{D23A0EFA-0A03-4E44-8C4C-075345EA7C05}"/>
              </a:ext>
            </a:extLst>
          </p:cNvPr>
          <p:cNvCxnSpPr/>
          <p:nvPr/>
        </p:nvCxnSpPr>
        <p:spPr>
          <a:xfrm>
            <a:off x="1192152" y="3302819"/>
            <a:ext cx="554461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C636FE1-BEF5-484A-8F5D-41C8EDF09200}"/>
              </a:ext>
            </a:extLst>
          </p:cNvPr>
          <p:cNvSpPr/>
          <p:nvPr/>
        </p:nvSpPr>
        <p:spPr>
          <a:xfrm>
            <a:off x="6461312" y="3086795"/>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7" name="Rectangle 26">
            <a:extLst>
              <a:ext uri="{FF2B5EF4-FFF2-40B4-BE49-F238E27FC236}">
                <a16:creationId xmlns:a16="http://schemas.microsoft.com/office/drawing/2014/main" id="{E82C359A-ED37-4E1C-851D-C3AF19208122}"/>
              </a:ext>
            </a:extLst>
          </p:cNvPr>
          <p:cNvSpPr/>
          <p:nvPr/>
        </p:nvSpPr>
        <p:spPr>
          <a:xfrm>
            <a:off x="1403648" y="233071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8" name="Rectangle 27">
            <a:extLst>
              <a:ext uri="{FF2B5EF4-FFF2-40B4-BE49-F238E27FC236}">
                <a16:creationId xmlns:a16="http://schemas.microsoft.com/office/drawing/2014/main" id="{DD6684D2-8865-46DE-BFEE-AE5A3E03136E}"/>
              </a:ext>
            </a:extLst>
          </p:cNvPr>
          <p:cNvSpPr/>
          <p:nvPr/>
        </p:nvSpPr>
        <p:spPr>
          <a:xfrm>
            <a:off x="1403648" y="3717715"/>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9" name="Rectangle 28">
            <a:extLst>
              <a:ext uri="{FF2B5EF4-FFF2-40B4-BE49-F238E27FC236}">
                <a16:creationId xmlns:a16="http://schemas.microsoft.com/office/drawing/2014/main" id="{5837899F-E060-4FA3-A589-663B0D98A31F}"/>
              </a:ext>
            </a:extLst>
          </p:cNvPr>
          <p:cNvSpPr/>
          <p:nvPr/>
        </p:nvSpPr>
        <p:spPr>
          <a:xfrm>
            <a:off x="3869024" y="3734867"/>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
        <p:nvSpPr>
          <p:cNvPr id="30" name="Rectangle 29">
            <a:extLst>
              <a:ext uri="{FF2B5EF4-FFF2-40B4-BE49-F238E27FC236}">
                <a16:creationId xmlns:a16="http://schemas.microsoft.com/office/drawing/2014/main" id="{5A9D4513-434E-44FC-9E9C-CAEFB9106606}"/>
              </a:ext>
            </a:extLst>
          </p:cNvPr>
          <p:cNvSpPr/>
          <p:nvPr/>
        </p:nvSpPr>
        <p:spPr>
          <a:xfrm>
            <a:off x="3869024" y="2295399"/>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Tree>
    <p:extLst>
      <p:ext uri="{BB962C8B-B14F-4D97-AF65-F5344CB8AC3E}">
        <p14:creationId xmlns:p14="http://schemas.microsoft.com/office/powerpoint/2010/main" val="1622901600"/>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00348" y="1124744"/>
            <a:ext cx="8229600"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None/>
            </a:pPr>
            <a:r>
              <a:rPr lang="en-AU" sz="1600" dirty="0"/>
              <a:t>Example continued:</a:t>
            </a:r>
          </a:p>
          <a:p>
            <a:pPr marL="0" indent="0">
              <a:spcBef>
                <a:spcPct val="50000"/>
              </a:spcBef>
              <a:buNone/>
            </a:pPr>
            <a:r>
              <a:rPr lang="en-AU" sz="1600" dirty="0"/>
              <a:t>However, the 2 additional Database servers do not increase the performance by x 3. The workload on the system needs to be distributed across the available servers using a Load balancer, which determines which server will receive each request, based on the current load and characteristics of each request. Load balancers may be needed to handle requests at each processing stage in this system.</a:t>
            </a:r>
            <a:endParaRPr lang="en-AU" sz="11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p:txBody>
      </p:sp>
      <p:sp>
        <p:nvSpPr>
          <p:cNvPr id="2" name="Title 1"/>
          <p:cNvSpPr>
            <a:spLocks noGrp="1"/>
          </p:cNvSpPr>
          <p:nvPr>
            <p:ph type="title"/>
          </p:nvPr>
        </p:nvSpPr>
        <p:spPr>
          <a:xfrm>
            <a:off x="1835696" y="0"/>
            <a:ext cx="7429128" cy="980728"/>
          </a:xfrm>
        </p:spPr>
        <p:txBody>
          <a:bodyPr/>
          <a:lstStyle/>
          <a:p>
            <a:r>
              <a:rPr lang="en-AU" dirty="0"/>
              <a:t>Modular Infrastructure Architecture</a:t>
            </a:r>
          </a:p>
        </p:txBody>
      </p:sp>
      <p:sp>
        <p:nvSpPr>
          <p:cNvPr id="3" name="Slide Number Placeholder 2"/>
          <p:cNvSpPr>
            <a:spLocks noGrp="1"/>
          </p:cNvSpPr>
          <p:nvPr>
            <p:ph type="sldNum" sz="quarter" idx="12"/>
          </p:nvPr>
        </p:nvSpPr>
        <p:spPr/>
        <p:txBody>
          <a:bodyPr/>
          <a:lstStyle/>
          <a:p>
            <a:fld id="{9B7C4871-4B9B-4DFA-B65C-02DBB212510B}" type="slidenum">
              <a:rPr lang="en-AU" smtClean="0"/>
              <a:pPr/>
              <a:t>16</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
        <p:nvSpPr>
          <p:cNvPr id="18" name="Rectangle 17">
            <a:extLst>
              <a:ext uri="{FF2B5EF4-FFF2-40B4-BE49-F238E27FC236}">
                <a16:creationId xmlns:a16="http://schemas.microsoft.com/office/drawing/2014/main" id="{3A55F7E2-1C7C-4085-844D-4C3A1B4137EC}"/>
              </a:ext>
            </a:extLst>
          </p:cNvPr>
          <p:cNvSpPr/>
          <p:nvPr/>
        </p:nvSpPr>
        <p:spPr>
          <a:xfrm>
            <a:off x="8094396" y="350100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19" name="Rectangle 18">
            <a:extLst>
              <a:ext uri="{FF2B5EF4-FFF2-40B4-BE49-F238E27FC236}">
                <a16:creationId xmlns:a16="http://schemas.microsoft.com/office/drawing/2014/main" id="{F4BB2E9C-C9A1-495B-A8E5-4060F9B63BE7}"/>
              </a:ext>
            </a:extLst>
          </p:cNvPr>
          <p:cNvSpPr/>
          <p:nvPr/>
        </p:nvSpPr>
        <p:spPr>
          <a:xfrm>
            <a:off x="7950380" y="3573016"/>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0" name="Rectangle 19">
            <a:extLst>
              <a:ext uri="{FF2B5EF4-FFF2-40B4-BE49-F238E27FC236}">
                <a16:creationId xmlns:a16="http://schemas.microsoft.com/office/drawing/2014/main" id="{26061AEF-9B03-4C55-8FCA-D8C87917363F}"/>
              </a:ext>
            </a:extLst>
          </p:cNvPr>
          <p:cNvSpPr/>
          <p:nvPr/>
        </p:nvSpPr>
        <p:spPr>
          <a:xfrm>
            <a:off x="7827324" y="364502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1" name="Rectangle 20">
            <a:extLst>
              <a:ext uri="{FF2B5EF4-FFF2-40B4-BE49-F238E27FC236}">
                <a16:creationId xmlns:a16="http://schemas.microsoft.com/office/drawing/2014/main" id="{AFFE2BF1-7114-48E0-9DF5-5C6C960F880E}"/>
              </a:ext>
            </a:extLst>
          </p:cNvPr>
          <p:cNvSpPr/>
          <p:nvPr/>
        </p:nvSpPr>
        <p:spPr>
          <a:xfrm>
            <a:off x="2621788" y="364502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2" name="Rectangle 21">
            <a:extLst>
              <a:ext uri="{FF2B5EF4-FFF2-40B4-BE49-F238E27FC236}">
                <a16:creationId xmlns:a16="http://schemas.microsoft.com/office/drawing/2014/main" id="{6868A758-3B79-48A3-9323-CE91500238FC}"/>
              </a:ext>
            </a:extLst>
          </p:cNvPr>
          <p:cNvSpPr/>
          <p:nvPr/>
        </p:nvSpPr>
        <p:spPr>
          <a:xfrm>
            <a:off x="3845924" y="364502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Application</a:t>
            </a:r>
            <a:r>
              <a:rPr lang="en-AU" dirty="0"/>
              <a:t> </a:t>
            </a:r>
            <a:r>
              <a:rPr lang="en-AU" sz="1400" dirty="0"/>
              <a:t>server</a:t>
            </a:r>
          </a:p>
        </p:txBody>
      </p:sp>
      <p:sp>
        <p:nvSpPr>
          <p:cNvPr id="23" name="Rectangle 22">
            <a:extLst>
              <a:ext uri="{FF2B5EF4-FFF2-40B4-BE49-F238E27FC236}">
                <a16:creationId xmlns:a16="http://schemas.microsoft.com/office/drawing/2014/main" id="{DBF9296F-F36D-4D80-90A6-7A45B3533097}"/>
              </a:ext>
            </a:extLst>
          </p:cNvPr>
          <p:cNvSpPr/>
          <p:nvPr/>
        </p:nvSpPr>
        <p:spPr>
          <a:xfrm>
            <a:off x="5082636" y="364502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
        <p:nvSpPr>
          <p:cNvPr id="24" name="Rectangle 23">
            <a:extLst>
              <a:ext uri="{FF2B5EF4-FFF2-40B4-BE49-F238E27FC236}">
                <a16:creationId xmlns:a16="http://schemas.microsoft.com/office/drawing/2014/main" id="{5E20AA3B-1A4C-410E-A945-50B3A6909EFA}"/>
              </a:ext>
            </a:extLst>
          </p:cNvPr>
          <p:cNvSpPr/>
          <p:nvPr/>
        </p:nvSpPr>
        <p:spPr>
          <a:xfrm>
            <a:off x="6319348" y="3645024"/>
            <a:ext cx="112697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area network</a:t>
            </a:r>
          </a:p>
        </p:txBody>
      </p:sp>
      <p:cxnSp>
        <p:nvCxnSpPr>
          <p:cNvPr id="25" name="Straight Connector 24">
            <a:extLst>
              <a:ext uri="{FF2B5EF4-FFF2-40B4-BE49-F238E27FC236}">
                <a16:creationId xmlns:a16="http://schemas.microsoft.com/office/drawing/2014/main" id="{D23A0EFA-0A03-4E44-8C4C-075345EA7C05}"/>
              </a:ext>
            </a:extLst>
          </p:cNvPr>
          <p:cNvCxnSpPr>
            <a:cxnSpLocks/>
          </p:cNvCxnSpPr>
          <p:nvPr/>
        </p:nvCxnSpPr>
        <p:spPr>
          <a:xfrm>
            <a:off x="2617260" y="3933056"/>
            <a:ext cx="53331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C636FE1-BEF5-484A-8F5D-41C8EDF09200}"/>
              </a:ext>
            </a:extLst>
          </p:cNvPr>
          <p:cNvSpPr/>
          <p:nvPr/>
        </p:nvSpPr>
        <p:spPr>
          <a:xfrm>
            <a:off x="7674924" y="3717032"/>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Storage devices</a:t>
            </a:r>
          </a:p>
        </p:txBody>
      </p:sp>
      <p:sp>
        <p:nvSpPr>
          <p:cNvPr id="27" name="Rectangle 26">
            <a:extLst>
              <a:ext uri="{FF2B5EF4-FFF2-40B4-BE49-F238E27FC236}">
                <a16:creationId xmlns:a16="http://schemas.microsoft.com/office/drawing/2014/main" id="{E82C359A-ED37-4E1C-851D-C3AF19208122}"/>
              </a:ext>
            </a:extLst>
          </p:cNvPr>
          <p:cNvSpPr/>
          <p:nvPr/>
        </p:nvSpPr>
        <p:spPr>
          <a:xfrm>
            <a:off x="2617260" y="2960948"/>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8" name="Rectangle 27">
            <a:extLst>
              <a:ext uri="{FF2B5EF4-FFF2-40B4-BE49-F238E27FC236}">
                <a16:creationId xmlns:a16="http://schemas.microsoft.com/office/drawing/2014/main" id="{DD6684D2-8865-46DE-BFEE-AE5A3E03136E}"/>
              </a:ext>
            </a:extLst>
          </p:cNvPr>
          <p:cNvSpPr/>
          <p:nvPr/>
        </p:nvSpPr>
        <p:spPr>
          <a:xfrm>
            <a:off x="2617260" y="4347952"/>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Web server</a:t>
            </a:r>
          </a:p>
        </p:txBody>
      </p:sp>
      <p:sp>
        <p:nvSpPr>
          <p:cNvPr id="29" name="Rectangle 28">
            <a:extLst>
              <a:ext uri="{FF2B5EF4-FFF2-40B4-BE49-F238E27FC236}">
                <a16:creationId xmlns:a16="http://schemas.microsoft.com/office/drawing/2014/main" id="{5837899F-E060-4FA3-A589-663B0D98A31F}"/>
              </a:ext>
            </a:extLst>
          </p:cNvPr>
          <p:cNvSpPr/>
          <p:nvPr/>
        </p:nvSpPr>
        <p:spPr>
          <a:xfrm>
            <a:off x="5082636" y="436510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
        <p:nvSpPr>
          <p:cNvPr id="30" name="Rectangle 29">
            <a:extLst>
              <a:ext uri="{FF2B5EF4-FFF2-40B4-BE49-F238E27FC236}">
                <a16:creationId xmlns:a16="http://schemas.microsoft.com/office/drawing/2014/main" id="{5A9D4513-434E-44FC-9E9C-CAEFB9106606}"/>
              </a:ext>
            </a:extLst>
          </p:cNvPr>
          <p:cNvSpPr/>
          <p:nvPr/>
        </p:nvSpPr>
        <p:spPr>
          <a:xfrm>
            <a:off x="5082636" y="2925636"/>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Database server</a:t>
            </a:r>
          </a:p>
        </p:txBody>
      </p:sp>
      <p:sp>
        <p:nvSpPr>
          <p:cNvPr id="31" name="Rectangle 30">
            <a:extLst>
              <a:ext uri="{FF2B5EF4-FFF2-40B4-BE49-F238E27FC236}">
                <a16:creationId xmlns:a16="http://schemas.microsoft.com/office/drawing/2014/main" id="{BAB9B532-FF02-4939-83D3-2B44BD0355FA}"/>
              </a:ext>
            </a:extLst>
          </p:cNvPr>
          <p:cNvSpPr/>
          <p:nvPr/>
        </p:nvSpPr>
        <p:spPr>
          <a:xfrm>
            <a:off x="810748" y="3645024"/>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Load balancer</a:t>
            </a:r>
          </a:p>
        </p:txBody>
      </p:sp>
      <p:cxnSp>
        <p:nvCxnSpPr>
          <p:cNvPr id="9" name="Straight Connector 8">
            <a:extLst>
              <a:ext uri="{FF2B5EF4-FFF2-40B4-BE49-F238E27FC236}">
                <a16:creationId xmlns:a16="http://schemas.microsoft.com/office/drawing/2014/main" id="{0C247D97-1333-4801-A935-7C7ED1982052}"/>
              </a:ext>
            </a:extLst>
          </p:cNvPr>
          <p:cNvCxnSpPr>
            <a:stCxn id="31" idx="3"/>
          </p:cNvCxnSpPr>
          <p:nvPr/>
        </p:nvCxnSpPr>
        <p:spPr>
          <a:xfrm>
            <a:off x="1818860" y="3933056"/>
            <a:ext cx="7984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FCE61A-6F92-470D-B295-554789DB0382}"/>
              </a:ext>
            </a:extLst>
          </p:cNvPr>
          <p:cNvCxnSpPr>
            <a:cxnSpLocks/>
            <a:stCxn id="31" idx="3"/>
            <a:endCxn id="28" idx="1"/>
          </p:cNvCxnSpPr>
          <p:nvPr/>
        </p:nvCxnSpPr>
        <p:spPr>
          <a:xfrm>
            <a:off x="1818860" y="3933056"/>
            <a:ext cx="798400" cy="70292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2E397D-3FBF-4A31-9B55-4B9CDFEB7650}"/>
              </a:ext>
            </a:extLst>
          </p:cNvPr>
          <p:cNvCxnSpPr>
            <a:cxnSpLocks/>
            <a:stCxn id="31" idx="3"/>
            <a:endCxn id="27" idx="1"/>
          </p:cNvCxnSpPr>
          <p:nvPr/>
        </p:nvCxnSpPr>
        <p:spPr>
          <a:xfrm flipV="1">
            <a:off x="1818860" y="3248980"/>
            <a:ext cx="798400" cy="6840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44342"/>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00348" y="1124744"/>
            <a:ext cx="8229600"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None/>
            </a:pPr>
            <a:r>
              <a:rPr lang="en-AU" sz="1600" dirty="0"/>
              <a:t>This example illustrates:</a:t>
            </a:r>
          </a:p>
          <a:p>
            <a:pPr>
              <a:spcBef>
                <a:spcPct val="50000"/>
              </a:spcBef>
            </a:pPr>
            <a:r>
              <a:rPr lang="en-AU" sz="1600" dirty="0"/>
              <a:t>Meaningful infrastructure architecture design can be undertaken using known, well defined, modular components, that are technology independent</a:t>
            </a:r>
          </a:p>
          <a:p>
            <a:pPr>
              <a:spcBef>
                <a:spcPct val="50000"/>
              </a:spcBef>
            </a:pPr>
            <a:r>
              <a:rPr lang="en-AU" sz="1600" dirty="0"/>
              <a:t>This architecture can be communicated to technology implementers who can complete the detail design, testing, implementation and monitoring, without deviating from the high level conceptual design</a:t>
            </a:r>
          </a:p>
          <a:p>
            <a:pPr>
              <a:spcBef>
                <a:spcPct val="50000"/>
              </a:spcBef>
            </a:pPr>
            <a:r>
              <a:rPr lang="en-AU" sz="1600" dirty="0"/>
              <a:t>Realistically, this architectural design requires detailed requirement specifications, an understanding of the available technological components, and an understanding of the logical and mathematical nature of the problem, just as required in any other branch of engineering</a:t>
            </a:r>
          </a:p>
          <a:p>
            <a:pPr>
              <a:spcBef>
                <a:spcPct val="50000"/>
              </a:spcBef>
            </a:pPr>
            <a:r>
              <a:rPr lang="en-AU" sz="1600" dirty="0"/>
              <a:t>In this example, the unit of request is a user call on the web server, and the nature of HTTP is that it allows separability of individual requests, so that each subsequent request can be processed by any of the servers in the system</a:t>
            </a:r>
          </a:p>
          <a:p>
            <a:pPr>
              <a:spcBef>
                <a:spcPct val="50000"/>
              </a:spcBef>
            </a:pPr>
            <a:r>
              <a:rPr lang="en-AU" sz="1600" dirty="0"/>
              <a:t>A detailed knowledge of queueing theory and user load simulation would be required to design the detailed systems and to determine the load capacity required of the servers</a:t>
            </a:r>
          </a:p>
          <a:p>
            <a:pPr>
              <a:spcBef>
                <a:spcPct val="50000"/>
              </a:spcBef>
            </a:pPr>
            <a:r>
              <a:rPr lang="en-AU" sz="1600" dirty="0"/>
              <a:t>The architectural model form the basis of the business case, the conceptual model of the administrators and basis on which performance monitoring of the system will be reported </a:t>
            </a:r>
            <a:r>
              <a:rPr lang="en-AU" sz="1600"/>
              <a:t>and understood.</a:t>
            </a: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a:p>
            <a:pPr marL="533400" indent="-533400">
              <a:spcBef>
                <a:spcPct val="50000"/>
              </a:spcBef>
              <a:buNone/>
            </a:pPr>
            <a:endParaRPr lang="en-AU" sz="1600" dirty="0"/>
          </a:p>
        </p:txBody>
      </p:sp>
      <p:sp>
        <p:nvSpPr>
          <p:cNvPr id="2" name="Title 1"/>
          <p:cNvSpPr>
            <a:spLocks noGrp="1"/>
          </p:cNvSpPr>
          <p:nvPr>
            <p:ph type="title"/>
          </p:nvPr>
        </p:nvSpPr>
        <p:spPr>
          <a:xfrm>
            <a:off x="1835696" y="0"/>
            <a:ext cx="7429128" cy="980728"/>
          </a:xfrm>
        </p:spPr>
        <p:txBody>
          <a:bodyPr/>
          <a:lstStyle/>
          <a:p>
            <a:r>
              <a:rPr lang="en-AU" dirty="0"/>
              <a:t>Modular Infrastructure Architecture</a:t>
            </a:r>
          </a:p>
        </p:txBody>
      </p:sp>
      <p:sp>
        <p:nvSpPr>
          <p:cNvPr id="3" name="Slide Number Placeholder 2"/>
          <p:cNvSpPr>
            <a:spLocks noGrp="1"/>
          </p:cNvSpPr>
          <p:nvPr>
            <p:ph type="sldNum" sz="quarter" idx="12"/>
          </p:nvPr>
        </p:nvSpPr>
        <p:spPr/>
        <p:txBody>
          <a:bodyPr/>
          <a:lstStyle/>
          <a:p>
            <a:fld id="{9B7C4871-4B9B-4DFA-B65C-02DBB212510B}" type="slidenum">
              <a:rPr lang="en-AU" smtClean="0"/>
              <a:pPr/>
              <a:t>17</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1081684825"/>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7429128" cy="980728"/>
          </a:xfrm>
        </p:spPr>
        <p:txBody>
          <a:bodyPr/>
          <a:lstStyle/>
          <a:p>
            <a:r>
              <a:rPr lang="en-AU" dirty="0"/>
              <a:t>Open Infrastructure Architecture Method (OIAm)</a:t>
            </a:r>
          </a:p>
        </p:txBody>
      </p:sp>
      <p:sp>
        <p:nvSpPr>
          <p:cNvPr id="3" name="Slide Number Placeholder 2"/>
          <p:cNvSpPr>
            <a:spLocks noGrp="1"/>
          </p:cNvSpPr>
          <p:nvPr>
            <p:ph type="sldNum" sz="quarter" idx="12"/>
          </p:nvPr>
        </p:nvSpPr>
        <p:spPr/>
        <p:txBody>
          <a:bodyPr/>
          <a:lstStyle/>
          <a:p>
            <a:fld id="{9B7C4871-4B9B-4DFA-B65C-02DBB212510B}" type="slidenum">
              <a:rPr lang="en-AU" smtClean="0"/>
              <a:pPr/>
              <a:t>18</a:t>
            </a:fld>
            <a:endParaRPr lang="en-AU"/>
          </a:p>
        </p:txBody>
      </p:sp>
      <p:sp>
        <p:nvSpPr>
          <p:cNvPr id="4" name="Rectangle 3"/>
          <p:cNvSpPr txBox="1">
            <a:spLocks noChangeArrowheads="1"/>
          </p:cNvSpPr>
          <p:nvPr/>
        </p:nvSpPr>
        <p:spPr>
          <a:xfrm>
            <a:off x="900348" y="1124744"/>
            <a:ext cx="8229600" cy="51125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spcBef>
                <a:spcPct val="50000"/>
              </a:spcBef>
              <a:buFont typeface="Times New Roman" pitchFamily="18" charset="0"/>
              <a:buChar char="•"/>
            </a:pPr>
            <a:r>
              <a:rPr lang="en-AU" sz="2400" dirty="0"/>
              <a:t>OIAm, the Open Infrastructure Architecture method, is a an open standard for the application of architecture to infrastructure</a:t>
            </a:r>
          </a:p>
          <a:p>
            <a:pPr marL="533400" indent="-533400">
              <a:spcBef>
                <a:spcPct val="50000"/>
              </a:spcBef>
              <a:buFont typeface="Times New Roman" pitchFamily="18" charset="0"/>
              <a:buChar char="•"/>
            </a:pPr>
            <a:r>
              <a:rPr lang="en-AU" sz="2400" dirty="0"/>
              <a:t>It is an open modelling language for enterprise architecture and consists of:</a:t>
            </a:r>
          </a:p>
          <a:p>
            <a:pPr marL="933450" lvl="1" indent="-533400">
              <a:spcBef>
                <a:spcPct val="50000"/>
              </a:spcBef>
              <a:buFont typeface="Times New Roman" pitchFamily="18" charset="0"/>
              <a:buChar char="•"/>
            </a:pPr>
            <a:r>
              <a:rPr lang="en-AU" sz="2000" dirty="0" err="1"/>
              <a:t>ArchiMate</a:t>
            </a:r>
            <a:r>
              <a:rPr lang="en-AU" sz="2000" dirty="0"/>
              <a:t> architecture modelling language based on functionality</a:t>
            </a:r>
          </a:p>
          <a:p>
            <a:pPr marL="933450" lvl="1" indent="-533400">
              <a:spcBef>
                <a:spcPts val="600"/>
              </a:spcBef>
              <a:buFont typeface="Times New Roman" pitchFamily="18" charset="0"/>
              <a:buChar char="•"/>
            </a:pPr>
            <a:r>
              <a:rPr lang="en-AU" sz="2000" dirty="0"/>
              <a:t>Standardised content with a community-based reference architecture</a:t>
            </a:r>
          </a:p>
          <a:p>
            <a:pPr marL="933450" lvl="1" indent="-533400">
              <a:spcBef>
                <a:spcPts val="600"/>
              </a:spcBef>
              <a:buFont typeface="Times New Roman" pitchFamily="18" charset="0"/>
              <a:buChar char="•"/>
            </a:pPr>
            <a:r>
              <a:rPr lang="en-AU" sz="2000" dirty="0"/>
              <a:t>A workflow/methodology for defining </a:t>
            </a:r>
            <a:r>
              <a:rPr lang="en-AU" sz="2000" dirty="0" err="1"/>
              <a:t>OIAm</a:t>
            </a:r>
            <a:endParaRPr lang="en-AU" sz="2000" dirty="0"/>
          </a:p>
          <a:p>
            <a:pPr marL="533400" indent="-533400">
              <a:spcBef>
                <a:spcPct val="50000"/>
              </a:spcBef>
              <a:buNone/>
            </a:pPr>
            <a:endParaRPr lang="en-AU" sz="1400" dirty="0"/>
          </a:p>
          <a:p>
            <a:pPr marL="533400" indent="-533400">
              <a:spcBef>
                <a:spcPct val="50000"/>
              </a:spcBef>
              <a:buNone/>
            </a:pPr>
            <a:endParaRPr lang="en-AU" sz="1400" dirty="0"/>
          </a:p>
          <a:p>
            <a:pPr marL="533400" indent="-533400">
              <a:spcBef>
                <a:spcPct val="50000"/>
              </a:spcBef>
              <a:buNone/>
            </a:pPr>
            <a:endParaRPr lang="en-AU" sz="1400" dirty="0"/>
          </a:p>
          <a:p>
            <a:pPr marL="533400" indent="-533400">
              <a:spcBef>
                <a:spcPct val="50000"/>
              </a:spcBef>
              <a:buNone/>
            </a:pPr>
            <a:r>
              <a:rPr lang="en-AU" sz="1400" dirty="0"/>
              <a:t>Refer 	Open Infrastructure Architecture Repository, available at https://www.infra-repository.org/oiar/index.php/The_infrastructure_landscape</a:t>
            </a:r>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3784917900"/>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259632" y="0"/>
            <a:ext cx="8077200" cy="1143000"/>
          </a:xfrm>
        </p:spPr>
        <p:txBody>
          <a:bodyPr>
            <a:normAutofit/>
          </a:bodyPr>
          <a:lstStyle/>
          <a:p>
            <a:pPr eaLnBrk="1" hangingPunct="1"/>
            <a:r>
              <a:rPr lang="en-AU" sz="2800" dirty="0"/>
              <a:t>Open Infrastructure Architecture Overview</a:t>
            </a:r>
          </a:p>
        </p:txBody>
      </p:sp>
      <p:sp>
        <p:nvSpPr>
          <p:cNvPr id="7" name="Slide Number Placeholder 6"/>
          <p:cNvSpPr>
            <a:spLocks noGrp="1"/>
          </p:cNvSpPr>
          <p:nvPr>
            <p:ph type="sldNum" sz="quarter" idx="12"/>
          </p:nvPr>
        </p:nvSpPr>
        <p:spPr/>
        <p:txBody>
          <a:bodyPr/>
          <a:lstStyle/>
          <a:p>
            <a:fld id="{9B7C4871-4B9B-4DFA-B65C-02DBB212510B}" type="slidenum">
              <a:rPr lang="en-AU" smtClean="0"/>
              <a:pPr/>
              <a:t>19</a:t>
            </a:fld>
            <a:endParaRPr lang="en-AU" dirty="0"/>
          </a:p>
        </p:txBody>
      </p:sp>
      <p:sp>
        <p:nvSpPr>
          <p:cNvPr id="9" name="TextBox 8"/>
          <p:cNvSpPr txBox="1"/>
          <p:nvPr/>
        </p:nvSpPr>
        <p:spPr>
          <a:xfrm>
            <a:off x="971600" y="1340768"/>
            <a:ext cx="7848872" cy="4462760"/>
          </a:xfrm>
          <a:prstGeom prst="rect">
            <a:avLst/>
          </a:prstGeom>
          <a:noFill/>
        </p:spPr>
        <p:txBody>
          <a:bodyPr wrap="square" rtlCol="0">
            <a:spAutoFit/>
          </a:bodyPr>
          <a:lstStyle/>
          <a:p>
            <a:pPr marL="358775" indent="-358775">
              <a:spcBef>
                <a:spcPts val="600"/>
              </a:spcBef>
              <a:buFont typeface="Arial" pitchFamily="34" charset="0"/>
              <a:buChar char="•"/>
            </a:pPr>
            <a:r>
              <a:rPr lang="en-AU" sz="2000" dirty="0">
                <a:latin typeface="Times New Roman" panose="02020603050405020304" pitchFamily="18" charset="0"/>
                <a:cs typeface="Times New Roman" panose="02020603050405020304" pitchFamily="18" charset="0"/>
              </a:rPr>
              <a:t>OIAm is still evolving</a:t>
            </a:r>
          </a:p>
          <a:p>
            <a:pPr marL="358775" indent="-358775">
              <a:spcBef>
                <a:spcPts val="600"/>
              </a:spcBef>
              <a:buFont typeface="Arial" pitchFamily="34" charset="0"/>
              <a:buChar char="•"/>
            </a:pPr>
            <a:r>
              <a:rPr lang="en-AU" sz="2000" dirty="0">
                <a:latin typeface="Times New Roman" panose="02020603050405020304" pitchFamily="18" charset="0"/>
                <a:cs typeface="Times New Roman" panose="02020603050405020304" pitchFamily="18" charset="0"/>
              </a:rPr>
              <a:t>OIAm seeks to develop commonly used building blocks, particularly for the finance industry</a:t>
            </a:r>
          </a:p>
          <a:p>
            <a:pPr marL="358775" indent="-358775">
              <a:spcBef>
                <a:spcPts val="600"/>
              </a:spcBef>
              <a:buFont typeface="Arial" pitchFamily="34" charset="0"/>
              <a:buChar char="•"/>
            </a:pPr>
            <a:r>
              <a:rPr lang="en-AU" sz="2000" dirty="0">
                <a:latin typeface="Times New Roman" panose="02020603050405020304" pitchFamily="18" charset="0"/>
                <a:cs typeface="Times New Roman" panose="02020603050405020304" pitchFamily="18" charset="0"/>
              </a:rPr>
              <a:t>OIAm contains architectural components and design guidelines for the construction of models of IT infrastructure from an architectural perspective</a:t>
            </a:r>
          </a:p>
          <a:p>
            <a:pPr marL="358775" indent="-358775">
              <a:spcBef>
                <a:spcPts val="600"/>
              </a:spcBef>
              <a:buFont typeface="Arial" pitchFamily="34" charset="0"/>
              <a:buChar char="•"/>
            </a:pPr>
            <a:r>
              <a:rPr lang="en-AU" sz="2000" dirty="0">
                <a:latin typeface="Times New Roman" panose="02020603050405020304" pitchFamily="18" charset="0"/>
                <a:cs typeface="Times New Roman" panose="02020603050405020304" pitchFamily="18" charset="0"/>
              </a:rPr>
              <a:t>OIAm is heavily influenced by SOA, and provides a higher level of categorisation of service building blocks than SOA</a:t>
            </a:r>
          </a:p>
          <a:p>
            <a:pPr marL="358775" indent="-358775">
              <a:spcBef>
                <a:spcPts val="600"/>
              </a:spcBef>
              <a:buFont typeface="Arial" pitchFamily="34" charset="0"/>
              <a:buChar char="•"/>
            </a:pPr>
            <a:r>
              <a:rPr lang="en-AU" sz="2000" dirty="0">
                <a:latin typeface="Times New Roman" panose="02020603050405020304" pitchFamily="18" charset="0"/>
                <a:cs typeface="Times New Roman" panose="02020603050405020304" pitchFamily="18" charset="0"/>
              </a:rPr>
              <a:t>While OIAm has a well-defined structural basis, it is less well defined in terms of its design methodologies</a:t>
            </a:r>
          </a:p>
          <a:p>
            <a:pPr marL="358775" indent="-358775">
              <a:buFont typeface="Arial" pitchFamily="34" charset="0"/>
              <a:buChar char="•"/>
            </a:pPr>
            <a:endParaRPr lang="en-AU" sz="1600" dirty="0">
              <a:latin typeface="Times New Roman" panose="02020603050405020304" pitchFamily="18" charset="0"/>
              <a:cs typeface="Times New Roman" panose="02020603050405020304" pitchFamily="18" charset="0"/>
            </a:endParaRPr>
          </a:p>
          <a:p>
            <a:pPr marL="358775" indent="-358775"/>
            <a:r>
              <a:rPr lang="en-AU" sz="1600" dirty="0">
                <a:latin typeface="Times New Roman" panose="02020603050405020304" pitchFamily="18" charset="0"/>
                <a:cs typeface="Times New Roman" panose="02020603050405020304" pitchFamily="18" charset="0"/>
              </a:rPr>
              <a:t>Ref.    </a:t>
            </a:r>
            <a:r>
              <a:rPr lang="en-AU" sz="1600" dirty="0" err="1">
                <a:latin typeface="Times New Roman" panose="02020603050405020304" pitchFamily="18" charset="0"/>
                <a:cs typeface="Times New Roman" panose="02020603050405020304" pitchFamily="18" charset="0"/>
              </a:rPr>
              <a:t>Schooderbeek</a:t>
            </a:r>
            <a:r>
              <a:rPr lang="en-AU" sz="1600" dirty="0">
                <a:latin typeface="Times New Roman" panose="02020603050405020304" pitchFamily="18" charset="0"/>
                <a:cs typeface="Times New Roman" panose="02020603050405020304" pitchFamily="18" charset="0"/>
              </a:rPr>
              <a:t>, J, </a:t>
            </a:r>
            <a:r>
              <a:rPr lang="en-AU" sz="1600" dirty="0" err="1">
                <a:latin typeface="Times New Roman" panose="02020603050405020304" pitchFamily="18" charset="0"/>
                <a:cs typeface="Times New Roman" panose="02020603050405020304" pitchFamily="18" charset="0"/>
              </a:rPr>
              <a:t>Jumelet</a:t>
            </a:r>
            <a:r>
              <a:rPr lang="en-AU" sz="1600" dirty="0">
                <a:latin typeface="Times New Roman" panose="02020603050405020304" pitchFamily="18" charset="0"/>
                <a:cs typeface="Times New Roman" panose="02020603050405020304" pitchFamily="18" charset="0"/>
              </a:rPr>
              <a:t>, D &amp; </a:t>
            </a:r>
            <a:r>
              <a:rPr lang="en-AU" sz="1600" dirty="0" err="1">
                <a:latin typeface="Times New Roman" panose="02020603050405020304" pitchFamily="18" charset="0"/>
                <a:cs typeface="Times New Roman" panose="02020603050405020304" pitchFamily="18" charset="0"/>
              </a:rPr>
              <a:t>Reimann</a:t>
            </a:r>
            <a:r>
              <a:rPr lang="en-AU" sz="1600" dirty="0">
                <a:latin typeface="Times New Roman" panose="02020603050405020304" pitchFamily="18" charset="0"/>
                <a:cs typeface="Times New Roman" panose="02020603050405020304" pitchFamily="18" charset="0"/>
              </a:rPr>
              <a:t>, R (2013) </a:t>
            </a:r>
            <a:r>
              <a:rPr lang="en-AU" sz="1600" i="1" dirty="0">
                <a:latin typeface="Times New Roman" panose="02020603050405020304" pitchFamily="18" charset="0"/>
                <a:cs typeface="Times New Roman" panose="02020603050405020304" pitchFamily="18" charset="0"/>
              </a:rPr>
              <a:t>Introduction to the Open Infrastructure Architecture method (OIAm), </a:t>
            </a:r>
            <a:r>
              <a:rPr lang="en-AU" sz="1600" dirty="0" err="1">
                <a:latin typeface="Times New Roman" panose="02020603050405020304" pitchFamily="18" charset="0"/>
                <a:cs typeface="Times New Roman" panose="02020603050405020304" pitchFamily="18" charset="0"/>
              </a:rPr>
              <a:t>BIZZdesign</a:t>
            </a:r>
            <a:r>
              <a:rPr lang="en-AU" sz="1600" dirty="0">
                <a:latin typeface="Times New Roman" panose="02020603050405020304" pitchFamily="18" charset="0"/>
                <a:cs typeface="Times New Roman" panose="02020603050405020304" pitchFamily="18" charset="0"/>
              </a:rPr>
              <a:t> white paper, available in readings for session 08</a:t>
            </a:r>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cSld>
  <p:clrMapOvr>
    <a:masterClrMapping/>
  </p:clrMapOvr>
  <p:transition advTm="2372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259632" y="0"/>
            <a:ext cx="8077200" cy="908720"/>
          </a:xfrm>
        </p:spPr>
        <p:txBody>
          <a:bodyPr>
            <a:normAutofit/>
          </a:bodyPr>
          <a:lstStyle/>
          <a:p>
            <a:pPr eaLnBrk="1" hangingPunct="1"/>
            <a:r>
              <a:rPr lang="en-AU" sz="2800" dirty="0"/>
              <a:t>Teaching </a:t>
            </a:r>
            <a:r>
              <a:rPr lang="en-AU" sz="2800"/>
              <a:t>Session </a:t>
            </a:r>
            <a:r>
              <a:rPr lang="en-AU"/>
              <a:t>10</a:t>
            </a:r>
            <a:endParaRPr lang="en-AU" sz="2800" dirty="0"/>
          </a:p>
        </p:txBody>
      </p:sp>
      <p:sp>
        <p:nvSpPr>
          <p:cNvPr id="7" name="Slide Number Placeholder 6"/>
          <p:cNvSpPr>
            <a:spLocks noGrp="1"/>
          </p:cNvSpPr>
          <p:nvPr>
            <p:ph type="sldNum" sz="quarter" idx="12"/>
          </p:nvPr>
        </p:nvSpPr>
        <p:spPr>
          <a:xfrm>
            <a:off x="6876256" y="6492875"/>
            <a:ext cx="2133600" cy="365125"/>
          </a:xfrm>
        </p:spPr>
        <p:txBody>
          <a:bodyPr/>
          <a:lstStyle/>
          <a:p>
            <a:fld id="{9B7C4871-4B9B-4DFA-B65C-02DBB212510B}" type="slidenum">
              <a:rPr lang="en-AU" smtClean="0"/>
              <a:pPr/>
              <a:t>2</a:t>
            </a:fld>
            <a:endParaRPr lang="en-AU" dirty="0"/>
          </a:p>
        </p:txBody>
      </p:sp>
      <p:sp>
        <p:nvSpPr>
          <p:cNvPr id="4101" name="Rectangle 3"/>
          <p:cNvSpPr>
            <a:spLocks noGrp="1" noChangeArrowheads="1"/>
          </p:cNvSpPr>
          <p:nvPr>
            <p:ph type="body" idx="4294967295"/>
          </p:nvPr>
        </p:nvSpPr>
        <p:spPr>
          <a:xfrm>
            <a:off x="900348" y="1412776"/>
            <a:ext cx="8229600" cy="4525963"/>
          </a:xfrm>
        </p:spPr>
        <p:txBody>
          <a:bodyPr>
            <a:normAutofit/>
          </a:bodyPr>
          <a:lstStyle/>
          <a:p>
            <a:pPr marL="533400" indent="-533400">
              <a:spcBef>
                <a:spcPct val="50000"/>
              </a:spcBef>
              <a:buFont typeface="Times New Roman" pitchFamily="18" charset="0"/>
              <a:buChar char="•"/>
            </a:pPr>
            <a:r>
              <a:rPr lang="en-AU" dirty="0"/>
              <a:t>Enterprise Architecture Frameworks</a:t>
            </a:r>
          </a:p>
          <a:p>
            <a:pPr marL="533400" indent="-533400">
              <a:spcBef>
                <a:spcPct val="50000"/>
              </a:spcBef>
              <a:buFont typeface="Times New Roman" pitchFamily="18" charset="0"/>
              <a:buChar char="•"/>
            </a:pPr>
            <a:r>
              <a:rPr lang="en-AU" dirty="0"/>
              <a:t>Role of Infrastructure Architect</a:t>
            </a:r>
          </a:p>
          <a:p>
            <a:pPr marL="0" indent="0">
              <a:spcBef>
                <a:spcPct val="50000"/>
              </a:spcBef>
              <a:buNone/>
            </a:pPr>
            <a:endParaRPr lang="en-AU" dirty="0"/>
          </a:p>
          <a:p>
            <a:pPr marL="533400" indent="-533400">
              <a:spcBef>
                <a:spcPct val="50000"/>
              </a:spcBef>
              <a:buNone/>
            </a:pPr>
            <a:endParaRPr lang="en-AU" sz="2000" dirty="0"/>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cSld>
  <p:clrMapOvr>
    <a:masterClrMapping/>
  </p:clrMapOvr>
  <p:transition advTm="237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835696" y="0"/>
            <a:ext cx="7429128" cy="980728"/>
          </a:xfrm>
        </p:spPr>
        <p:txBody>
          <a:bodyPr>
            <a:normAutofit/>
          </a:bodyPr>
          <a:lstStyle/>
          <a:p>
            <a:pPr eaLnBrk="1" hangingPunct="1"/>
            <a:r>
              <a:rPr lang="en-AU" sz="2800" dirty="0"/>
              <a:t>OIA – Typical components</a:t>
            </a:r>
          </a:p>
        </p:txBody>
      </p:sp>
      <p:sp>
        <p:nvSpPr>
          <p:cNvPr id="7" name="Slide Number Placeholder 6"/>
          <p:cNvSpPr>
            <a:spLocks noGrp="1"/>
          </p:cNvSpPr>
          <p:nvPr>
            <p:ph type="sldNum" sz="quarter" idx="12"/>
          </p:nvPr>
        </p:nvSpPr>
        <p:spPr/>
        <p:txBody>
          <a:bodyPr/>
          <a:lstStyle/>
          <a:p>
            <a:fld id="{9B7C4871-4B9B-4DFA-B65C-02DBB212510B}" type="slidenum">
              <a:rPr lang="en-AU" smtClean="0"/>
              <a:pPr/>
              <a:t>20</a:t>
            </a:fld>
            <a:endParaRPr lang="en-AU" dirty="0"/>
          </a:p>
        </p:txBody>
      </p:sp>
      <p:sp>
        <p:nvSpPr>
          <p:cNvPr id="11"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pic>
        <p:nvPicPr>
          <p:cNvPr id="2" name="Picture 1">
            <a:extLst>
              <a:ext uri="{FF2B5EF4-FFF2-40B4-BE49-F238E27FC236}">
                <a16:creationId xmlns:a16="http://schemas.microsoft.com/office/drawing/2014/main" id="{21F0BCAC-1C25-4300-8999-F10B39BF5BCD}"/>
              </a:ext>
            </a:extLst>
          </p:cNvPr>
          <p:cNvPicPr>
            <a:picLocks noChangeAspect="1"/>
          </p:cNvPicPr>
          <p:nvPr/>
        </p:nvPicPr>
        <p:blipFill>
          <a:blip r:embed="rId3"/>
          <a:stretch>
            <a:fillRect/>
          </a:stretch>
        </p:blipFill>
        <p:spPr>
          <a:xfrm>
            <a:off x="571500" y="1062037"/>
            <a:ext cx="8693324" cy="5143550"/>
          </a:xfrm>
          <a:prstGeom prst="rect">
            <a:avLst/>
          </a:prstGeom>
        </p:spPr>
      </p:pic>
    </p:spTree>
  </p:cSld>
  <p:clrMapOvr>
    <a:masterClrMapping/>
  </p:clrMapOvr>
  <p:transition advTm="2372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835696" y="-609"/>
            <a:ext cx="7429128" cy="1143000"/>
          </a:xfrm>
        </p:spPr>
        <p:txBody>
          <a:bodyPr>
            <a:normAutofit/>
          </a:bodyPr>
          <a:lstStyle/>
          <a:p>
            <a:r>
              <a:rPr lang="en-AU" dirty="0"/>
              <a:t>Open Infrastructure Architecture Method (</a:t>
            </a:r>
            <a:r>
              <a:rPr lang="en-AU" dirty="0" err="1"/>
              <a:t>OIAm</a:t>
            </a:r>
            <a:r>
              <a:rPr lang="en-AU" dirty="0"/>
              <a:t>)</a:t>
            </a:r>
            <a:endParaRPr lang="en-AU" sz="2800" dirty="0"/>
          </a:p>
        </p:txBody>
      </p:sp>
      <p:sp>
        <p:nvSpPr>
          <p:cNvPr id="7" name="Slide Number Placeholder 6"/>
          <p:cNvSpPr>
            <a:spLocks noGrp="1"/>
          </p:cNvSpPr>
          <p:nvPr>
            <p:ph type="sldNum" sz="quarter" idx="12"/>
          </p:nvPr>
        </p:nvSpPr>
        <p:spPr/>
        <p:txBody>
          <a:bodyPr/>
          <a:lstStyle/>
          <a:p>
            <a:fld id="{9B7C4871-4B9B-4DFA-B65C-02DBB212510B}" type="slidenum">
              <a:rPr lang="en-AU" smtClean="0"/>
              <a:pPr/>
              <a:t>21</a:t>
            </a:fld>
            <a:endParaRPr lang="en-AU" dirty="0"/>
          </a:p>
        </p:txBody>
      </p:sp>
      <p:sp>
        <p:nvSpPr>
          <p:cNvPr id="4101" name="Rectangle 3"/>
          <p:cNvSpPr>
            <a:spLocks noGrp="1" noChangeArrowheads="1"/>
          </p:cNvSpPr>
          <p:nvPr>
            <p:ph type="body" idx="4294967295"/>
          </p:nvPr>
        </p:nvSpPr>
        <p:spPr>
          <a:xfrm>
            <a:off x="882867" y="1340768"/>
            <a:ext cx="7649573" cy="4669979"/>
          </a:xfrm>
        </p:spPr>
        <p:txBody>
          <a:bodyPr>
            <a:normAutofit/>
          </a:bodyPr>
          <a:lstStyle/>
          <a:p>
            <a:pPr>
              <a:spcBef>
                <a:spcPct val="50000"/>
              </a:spcBef>
            </a:pPr>
            <a:r>
              <a:rPr lang="en-AU" sz="2400" dirty="0" err="1"/>
              <a:t>OIAm</a:t>
            </a:r>
            <a:r>
              <a:rPr lang="en-AU" sz="2400" dirty="0"/>
              <a:t> has Generic Functions that are the basic building blocks of OIA models</a:t>
            </a:r>
          </a:p>
          <a:p>
            <a:pPr lvl="1" indent="-342900">
              <a:spcBef>
                <a:spcPct val="50000"/>
              </a:spcBef>
            </a:pPr>
            <a:r>
              <a:rPr lang="en-AU" sz="2000" dirty="0"/>
              <a:t>Each function has an associated description, and an icon</a:t>
            </a:r>
          </a:p>
          <a:p>
            <a:pPr lvl="1" indent="-342900">
              <a:spcBef>
                <a:spcPct val="50000"/>
              </a:spcBef>
            </a:pPr>
            <a:r>
              <a:rPr lang="en-AU" sz="2000" dirty="0"/>
              <a:t>More than fifty infrastructure functions that explains what they do</a:t>
            </a:r>
          </a:p>
          <a:p>
            <a:pPr lvl="1" indent="-342900">
              <a:spcBef>
                <a:spcPct val="50000"/>
              </a:spcBef>
            </a:pPr>
            <a:r>
              <a:rPr lang="en-AU" sz="2000" dirty="0"/>
              <a:t>The set of infrastructure function covers just about everything that the infrastructure architects need to describe functions, </a:t>
            </a:r>
            <a:r>
              <a:rPr lang="en-AU" sz="2000" dirty="0" err="1"/>
              <a:t>eg</a:t>
            </a:r>
            <a:r>
              <a:rPr lang="en-AU" sz="2000" dirty="0"/>
              <a:t>: ‘filtering’ (what a firewall does)</a:t>
            </a:r>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2061604994"/>
      </p:ext>
    </p:extLst>
  </p:cSld>
  <p:clrMapOvr>
    <a:masterClrMapping/>
  </p:clrMapOvr>
  <p:transition advTm="2372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187624" y="-609"/>
            <a:ext cx="8077200" cy="1125353"/>
          </a:xfrm>
        </p:spPr>
        <p:txBody>
          <a:bodyPr>
            <a:normAutofit/>
          </a:bodyPr>
          <a:lstStyle/>
          <a:p>
            <a:pPr eaLnBrk="1" hangingPunct="1"/>
            <a:r>
              <a:rPr lang="en-AU" sz="2800" dirty="0"/>
              <a:t>ArchiMate</a:t>
            </a:r>
          </a:p>
        </p:txBody>
      </p:sp>
      <p:sp>
        <p:nvSpPr>
          <p:cNvPr id="7" name="Slide Number Placeholder 6"/>
          <p:cNvSpPr>
            <a:spLocks noGrp="1"/>
          </p:cNvSpPr>
          <p:nvPr>
            <p:ph type="sldNum" sz="quarter" idx="12"/>
          </p:nvPr>
        </p:nvSpPr>
        <p:spPr/>
        <p:txBody>
          <a:bodyPr/>
          <a:lstStyle/>
          <a:p>
            <a:fld id="{9B7C4871-4B9B-4DFA-B65C-02DBB212510B}" type="slidenum">
              <a:rPr lang="en-AU" smtClean="0"/>
              <a:pPr/>
              <a:t>22</a:t>
            </a:fld>
            <a:endParaRPr lang="en-AU" dirty="0"/>
          </a:p>
        </p:txBody>
      </p:sp>
      <p:sp>
        <p:nvSpPr>
          <p:cNvPr id="4101" name="Rectangle 3"/>
          <p:cNvSpPr>
            <a:spLocks noGrp="1" noChangeArrowheads="1"/>
          </p:cNvSpPr>
          <p:nvPr>
            <p:ph type="body" idx="4294967295"/>
          </p:nvPr>
        </p:nvSpPr>
        <p:spPr>
          <a:xfrm>
            <a:off x="797430" y="1066761"/>
            <a:ext cx="8316416" cy="4525963"/>
          </a:xfrm>
        </p:spPr>
        <p:txBody>
          <a:bodyPr>
            <a:normAutofit/>
          </a:bodyPr>
          <a:lstStyle/>
          <a:p>
            <a:pPr lvl="1">
              <a:spcBef>
                <a:spcPct val="50000"/>
              </a:spcBef>
            </a:pPr>
            <a:r>
              <a:rPr lang="en-AU" sz="1800" dirty="0" err="1"/>
              <a:t>ArchiMate</a:t>
            </a:r>
            <a:r>
              <a:rPr lang="en-AU" sz="1800" dirty="0"/>
              <a:t>: an open and independent enterprise architecture modelling technique (language) for describing enterprise architectures</a:t>
            </a:r>
          </a:p>
          <a:p>
            <a:pPr lvl="1">
              <a:spcBef>
                <a:spcPct val="50000"/>
              </a:spcBef>
            </a:pPr>
            <a:r>
              <a:rPr lang="en-AU" sz="1800" dirty="0" err="1"/>
              <a:t>ArchiMate</a:t>
            </a:r>
            <a:r>
              <a:rPr lang="en-AU" sz="1800" dirty="0"/>
              <a:t> is a unified way of modelling enterprise architectures, integrating the various domains and describing them in an easily readable way</a:t>
            </a:r>
          </a:p>
          <a:p>
            <a:pPr lvl="1">
              <a:spcBef>
                <a:spcPct val="50000"/>
              </a:spcBef>
            </a:pPr>
            <a:r>
              <a:rPr lang="en-AU" sz="1800" dirty="0"/>
              <a:t>It presents a clear set of concepts within and relationships between architecture domains and offers a simple and uniform structure for describing the contents of these domains</a:t>
            </a:r>
          </a:p>
          <a:p>
            <a:pPr lvl="1">
              <a:spcBef>
                <a:spcPct val="50000"/>
              </a:spcBef>
            </a:pPr>
            <a:r>
              <a:rPr lang="en-AU" sz="1800" dirty="0"/>
              <a:t>Distinguishes between objects at the following layers:</a:t>
            </a:r>
          </a:p>
          <a:p>
            <a:pPr marL="533400" indent="-533400">
              <a:spcBef>
                <a:spcPct val="50000"/>
              </a:spcBef>
            </a:pPr>
            <a:endParaRPr lang="en-AU" sz="1800" dirty="0"/>
          </a:p>
          <a:p>
            <a:pPr marL="533400" indent="-533400">
              <a:spcBef>
                <a:spcPct val="50000"/>
              </a:spcBef>
              <a:buNone/>
            </a:pPr>
            <a:endParaRPr lang="en-AU" sz="1800" dirty="0"/>
          </a:p>
          <a:p>
            <a:pPr marL="533400" indent="-533400">
              <a:spcBef>
                <a:spcPct val="50000"/>
              </a:spcBef>
              <a:buNone/>
            </a:pPr>
            <a:endParaRPr lang="en-AU" sz="1800" dirty="0"/>
          </a:p>
        </p:txBody>
      </p:sp>
      <p:grpSp>
        <p:nvGrpSpPr>
          <p:cNvPr id="2" name="Group 1"/>
          <p:cNvGrpSpPr/>
          <p:nvPr/>
        </p:nvGrpSpPr>
        <p:grpSpPr>
          <a:xfrm>
            <a:off x="3347864" y="3861048"/>
            <a:ext cx="2376264" cy="2334803"/>
            <a:chOff x="2357676" y="4437112"/>
            <a:chExt cx="3888432" cy="3168352"/>
          </a:xfrm>
        </p:grpSpPr>
        <p:sp>
          <p:nvSpPr>
            <p:cNvPr id="8" name="Rectangle 7"/>
            <p:cNvSpPr/>
            <p:nvPr/>
          </p:nvSpPr>
          <p:spPr>
            <a:xfrm>
              <a:off x="2357676" y="4437112"/>
              <a:ext cx="3888432" cy="792088"/>
            </a:xfrm>
            <a:prstGeom prst="rect">
              <a:avLst/>
            </a:prstGeom>
            <a:solidFill>
              <a:srgbClr val="FFF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002060"/>
                  </a:solidFill>
                </a:rPr>
                <a:t>Business Layer</a:t>
              </a:r>
            </a:p>
          </p:txBody>
        </p:sp>
        <p:sp>
          <p:nvSpPr>
            <p:cNvPr id="9" name="Rectangle 8"/>
            <p:cNvSpPr/>
            <p:nvPr/>
          </p:nvSpPr>
          <p:spPr>
            <a:xfrm>
              <a:off x="2357676" y="5229200"/>
              <a:ext cx="3888432" cy="792088"/>
            </a:xfrm>
            <a:prstGeom prst="rect">
              <a:avLst/>
            </a:prstGeom>
            <a:solidFill>
              <a:srgbClr val="B9E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002060"/>
                  </a:solidFill>
                </a:rPr>
                <a:t>Application Layer</a:t>
              </a:r>
            </a:p>
          </p:txBody>
        </p:sp>
        <p:sp>
          <p:nvSpPr>
            <p:cNvPr id="10" name="Rectangle 9"/>
            <p:cNvSpPr/>
            <p:nvPr/>
          </p:nvSpPr>
          <p:spPr>
            <a:xfrm>
              <a:off x="2357676" y="6021288"/>
              <a:ext cx="3888432" cy="792088"/>
            </a:xfrm>
            <a:prstGeom prst="rect">
              <a:avLst/>
            </a:prstGeom>
            <a:solidFill>
              <a:srgbClr val="C4FD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002060"/>
                  </a:solidFill>
                </a:rPr>
                <a:t>Technology Layer</a:t>
              </a:r>
            </a:p>
          </p:txBody>
        </p:sp>
        <p:sp>
          <p:nvSpPr>
            <p:cNvPr id="11" name="Rectangle 10"/>
            <p:cNvSpPr/>
            <p:nvPr/>
          </p:nvSpPr>
          <p:spPr>
            <a:xfrm>
              <a:off x="2357676" y="6813376"/>
              <a:ext cx="3888432" cy="792088"/>
            </a:xfrm>
            <a:prstGeom prst="rect">
              <a:avLst/>
            </a:prstGeom>
            <a:solidFill>
              <a:srgbClr val="FEC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002060"/>
                  </a:solidFill>
                </a:rPr>
                <a:t>Implementation &amp; Migration Layer</a:t>
              </a:r>
            </a:p>
          </p:txBody>
        </p:sp>
      </p:grpSp>
      <p:sp>
        <p:nvSpPr>
          <p:cNvPr id="12" name="Footer Placeholder 4"/>
          <p:cNvSpPr txBox="1">
            <a:spLocks/>
          </p:cNvSpPr>
          <p:nvPr/>
        </p:nvSpPr>
        <p:spPr>
          <a:xfrm>
            <a:off x="3343264" y="649351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 University of Melbourne 2018</a:t>
            </a:r>
          </a:p>
        </p:txBody>
      </p:sp>
    </p:spTree>
  </p:cSld>
  <p:clrMapOvr>
    <a:masterClrMapping/>
  </p:clrMapOvr>
  <p:transition advTm="2372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0"/>
            <a:ext cx="8077200" cy="823756"/>
          </a:xfrm>
        </p:spPr>
        <p:txBody>
          <a:bodyPr/>
          <a:lstStyle/>
          <a:p>
            <a:r>
              <a:rPr lang="en-AU" dirty="0" err="1"/>
              <a:t>ArchiMate</a:t>
            </a:r>
            <a:r>
              <a:rPr lang="en-AU" dirty="0"/>
              <a:t> concepts</a:t>
            </a:r>
          </a:p>
        </p:txBody>
      </p:sp>
      <p:sp>
        <p:nvSpPr>
          <p:cNvPr id="3" name="Slide Number Placeholder 2"/>
          <p:cNvSpPr>
            <a:spLocks noGrp="1"/>
          </p:cNvSpPr>
          <p:nvPr>
            <p:ph type="sldNum" sz="quarter" idx="12"/>
          </p:nvPr>
        </p:nvSpPr>
        <p:spPr/>
        <p:txBody>
          <a:bodyPr/>
          <a:lstStyle/>
          <a:p>
            <a:fld id="{9B7C4871-4B9B-4DFA-B65C-02DBB212510B}" type="slidenum">
              <a:rPr lang="en-AU" smtClean="0"/>
              <a:pPr/>
              <a:t>23</a:t>
            </a:fld>
            <a:endParaRPr lang="en-AU"/>
          </a:p>
        </p:txBody>
      </p:sp>
      <p:pic>
        <p:nvPicPr>
          <p:cNvPr id="1026" name="Picture 2" descr="C:\Users\Malcolm\Desktop\ArchiMate concept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53" y="1274217"/>
            <a:ext cx="7089739" cy="52891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35524" y="823756"/>
            <a:ext cx="6912768" cy="400110"/>
          </a:xfrm>
          <a:prstGeom prst="rect">
            <a:avLst/>
          </a:prstGeom>
        </p:spPr>
        <p:txBody>
          <a:bodyPr wrap="square">
            <a:spAutoFit/>
          </a:bodyPr>
          <a:lstStyle/>
          <a:p>
            <a:pPr marL="342900" indent="-342900">
              <a:buFont typeface="Arial" panose="020B0604020202020204" pitchFamily="34" charset="0"/>
              <a:buChar char="•"/>
            </a:pPr>
            <a:r>
              <a:rPr lang="en-AU" sz="2000" dirty="0">
                <a:latin typeface="Times New Roman" panose="02020603050405020304" pitchFamily="18" charset="0"/>
                <a:cs typeface="Times New Roman" panose="02020603050405020304" pitchFamily="18" charset="0"/>
              </a:rPr>
              <a:t>The most important concepts of </a:t>
            </a:r>
            <a:r>
              <a:rPr lang="en-AU" sz="2000" dirty="0" err="1">
                <a:latin typeface="Times New Roman" panose="02020603050405020304" pitchFamily="18" charset="0"/>
                <a:cs typeface="Times New Roman" panose="02020603050405020304" pitchFamily="18" charset="0"/>
              </a:rPr>
              <a:t>ArchiMate</a:t>
            </a:r>
            <a:r>
              <a:rPr lang="en-AU" sz="2000" dirty="0">
                <a:latin typeface="Times New Roman" panose="02020603050405020304" pitchFamily="18" charset="0"/>
                <a:cs typeface="Times New Roman" panose="02020603050405020304" pitchFamily="18" charset="0"/>
              </a:rPr>
              <a:t> are shown below</a:t>
            </a:r>
          </a:p>
        </p:txBody>
      </p:sp>
      <p:sp>
        <p:nvSpPr>
          <p:cNvPr id="6" name="Footer Placeholder 4"/>
          <p:cNvSpPr txBox="1">
            <a:spLocks/>
          </p:cNvSpPr>
          <p:nvPr/>
        </p:nvSpPr>
        <p:spPr>
          <a:xfrm>
            <a:off x="3346173" y="6492875"/>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 University of Melbourne 2018</a:t>
            </a:r>
          </a:p>
        </p:txBody>
      </p:sp>
    </p:spTree>
    <p:extLst>
      <p:ext uri="{BB962C8B-B14F-4D97-AF65-F5344CB8AC3E}">
        <p14:creationId xmlns:p14="http://schemas.microsoft.com/office/powerpoint/2010/main" val="18797456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259632" y="0"/>
            <a:ext cx="8077200" cy="908720"/>
          </a:xfrm>
        </p:spPr>
        <p:txBody>
          <a:bodyPr>
            <a:normAutofit/>
          </a:bodyPr>
          <a:lstStyle/>
          <a:p>
            <a:pPr eaLnBrk="1" hangingPunct="1"/>
            <a:r>
              <a:rPr lang="en-AU" sz="2800" dirty="0"/>
              <a:t>Example: ICT Infrastructure Architectures</a:t>
            </a:r>
          </a:p>
        </p:txBody>
      </p:sp>
      <p:sp>
        <p:nvSpPr>
          <p:cNvPr id="7" name="Slide Number Placeholder 6"/>
          <p:cNvSpPr>
            <a:spLocks noGrp="1"/>
          </p:cNvSpPr>
          <p:nvPr>
            <p:ph type="sldNum" sz="quarter" idx="12"/>
          </p:nvPr>
        </p:nvSpPr>
        <p:spPr>
          <a:xfrm>
            <a:off x="6876256" y="6492875"/>
            <a:ext cx="2133600" cy="365125"/>
          </a:xfrm>
        </p:spPr>
        <p:txBody>
          <a:bodyPr/>
          <a:lstStyle/>
          <a:p>
            <a:fld id="{9B7C4871-4B9B-4DFA-B65C-02DBB212510B}" type="slidenum">
              <a:rPr lang="en-AU" smtClean="0"/>
              <a:pPr/>
              <a:t>3</a:t>
            </a:fld>
            <a:endParaRPr lang="en-AU" dirty="0"/>
          </a:p>
        </p:txBody>
      </p:sp>
      <p:sp>
        <p:nvSpPr>
          <p:cNvPr id="4101" name="Rectangle 3"/>
          <p:cNvSpPr>
            <a:spLocks noGrp="1" noChangeArrowheads="1"/>
          </p:cNvSpPr>
          <p:nvPr>
            <p:ph type="body" idx="4294967295"/>
          </p:nvPr>
        </p:nvSpPr>
        <p:spPr>
          <a:xfrm>
            <a:off x="900348" y="1412776"/>
            <a:ext cx="8229600" cy="4525963"/>
          </a:xfrm>
        </p:spPr>
        <p:txBody>
          <a:bodyPr>
            <a:normAutofit/>
          </a:bodyPr>
          <a:lstStyle/>
          <a:p>
            <a:pPr marL="0" indent="0">
              <a:spcBef>
                <a:spcPct val="50000"/>
              </a:spcBef>
              <a:buNone/>
            </a:pPr>
            <a:r>
              <a:rPr lang="en-AU" sz="2400" dirty="0"/>
              <a:t>Double-ring Local Area Network Architecture for a University</a:t>
            </a:r>
          </a:p>
          <a:p>
            <a:pPr marL="533400" indent="-533400">
              <a:spcBef>
                <a:spcPct val="50000"/>
              </a:spcBef>
              <a:buFont typeface="Times New Roman" pitchFamily="18" charset="0"/>
              <a:buChar char="•"/>
            </a:pPr>
            <a:r>
              <a:rPr lang="en-AU" sz="2000" dirty="0"/>
              <a:t>Pre-existing ad hoc twisted pair campus network that failed on many occasions</a:t>
            </a:r>
          </a:p>
          <a:p>
            <a:pPr marL="533400" indent="-533400">
              <a:spcBef>
                <a:spcPct val="50000"/>
              </a:spcBef>
              <a:buFont typeface="Times New Roman" pitchFamily="18" charset="0"/>
              <a:buChar char="•"/>
            </a:pPr>
            <a:r>
              <a:rPr lang="en-AU" sz="2000" dirty="0"/>
              <a:t>Replaced by double ring fibre optic network, with fault tolerance and SNMP monitoring</a:t>
            </a:r>
          </a:p>
          <a:p>
            <a:pPr marL="533400" indent="-533400">
              <a:spcBef>
                <a:spcPct val="50000"/>
              </a:spcBef>
              <a:buFont typeface="Times New Roman" pitchFamily="18" charset="0"/>
              <a:buChar char="•"/>
            </a:pPr>
            <a:r>
              <a:rPr lang="en-AU" sz="2000" dirty="0"/>
              <a:t>Infrastructure architecture investment that is largely intact after 17 years</a:t>
            </a:r>
          </a:p>
          <a:p>
            <a:pPr marL="0" indent="0">
              <a:spcBef>
                <a:spcPct val="50000"/>
              </a:spcBef>
              <a:buNone/>
            </a:pPr>
            <a:endParaRPr lang="en-AU" dirty="0"/>
          </a:p>
          <a:p>
            <a:pPr marL="533400" indent="-533400">
              <a:spcBef>
                <a:spcPct val="50000"/>
              </a:spcBef>
              <a:buNone/>
            </a:pPr>
            <a:endParaRPr lang="en-AU" sz="2000" dirty="0"/>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2239869073"/>
      </p:ext>
    </p:extLst>
  </p:cSld>
  <p:clrMapOvr>
    <a:masterClrMapping/>
  </p:clrMapOvr>
  <p:transition advTm="2372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259632" y="0"/>
            <a:ext cx="8077200" cy="908720"/>
          </a:xfrm>
        </p:spPr>
        <p:txBody>
          <a:bodyPr>
            <a:normAutofit/>
          </a:bodyPr>
          <a:lstStyle/>
          <a:p>
            <a:pPr eaLnBrk="1" hangingPunct="1"/>
            <a:r>
              <a:rPr lang="en-AU" sz="2800" dirty="0"/>
              <a:t>Example: ICT Infrastructure Architectures</a:t>
            </a:r>
          </a:p>
        </p:txBody>
      </p:sp>
      <p:sp>
        <p:nvSpPr>
          <p:cNvPr id="7" name="Slide Number Placeholder 6"/>
          <p:cNvSpPr>
            <a:spLocks noGrp="1"/>
          </p:cNvSpPr>
          <p:nvPr>
            <p:ph type="sldNum" sz="quarter" idx="12"/>
          </p:nvPr>
        </p:nvSpPr>
        <p:spPr>
          <a:xfrm>
            <a:off x="6876256" y="6492875"/>
            <a:ext cx="2133600" cy="365125"/>
          </a:xfrm>
        </p:spPr>
        <p:txBody>
          <a:bodyPr/>
          <a:lstStyle/>
          <a:p>
            <a:fld id="{9B7C4871-4B9B-4DFA-B65C-02DBB212510B}" type="slidenum">
              <a:rPr lang="en-AU" smtClean="0"/>
              <a:pPr/>
              <a:t>4</a:t>
            </a:fld>
            <a:endParaRPr lang="en-AU" dirty="0"/>
          </a:p>
        </p:txBody>
      </p:sp>
      <p:sp>
        <p:nvSpPr>
          <p:cNvPr id="4101" name="Rectangle 3"/>
          <p:cNvSpPr>
            <a:spLocks noGrp="1" noChangeArrowheads="1"/>
          </p:cNvSpPr>
          <p:nvPr>
            <p:ph type="body" idx="4294967295"/>
          </p:nvPr>
        </p:nvSpPr>
        <p:spPr>
          <a:xfrm>
            <a:off x="900348" y="1412776"/>
            <a:ext cx="8229600" cy="4525963"/>
          </a:xfrm>
        </p:spPr>
        <p:txBody>
          <a:bodyPr>
            <a:normAutofit fontScale="92500"/>
          </a:bodyPr>
          <a:lstStyle/>
          <a:p>
            <a:pPr marL="0" indent="0">
              <a:spcBef>
                <a:spcPct val="50000"/>
              </a:spcBef>
              <a:buNone/>
            </a:pPr>
            <a:r>
              <a:rPr lang="en-AU" sz="2400" dirty="0"/>
              <a:t>Infrastructure SOA prompted for local government agency by new outsourced ERP system</a:t>
            </a:r>
          </a:p>
          <a:p>
            <a:pPr marL="533400" indent="-533400">
              <a:spcBef>
                <a:spcPct val="50000"/>
              </a:spcBef>
              <a:buFont typeface="Times New Roman" pitchFamily="18" charset="0"/>
              <a:buChar char="•"/>
            </a:pPr>
            <a:r>
              <a:rPr lang="en-AU" sz="2200" dirty="0"/>
              <a:t>LGA had already outsourced its regional networking, CRM and public information server</a:t>
            </a:r>
          </a:p>
          <a:p>
            <a:pPr marL="533400" indent="-533400">
              <a:spcBef>
                <a:spcPct val="50000"/>
              </a:spcBef>
              <a:buFont typeface="Times New Roman" pitchFamily="18" charset="0"/>
              <a:buChar char="•"/>
            </a:pPr>
            <a:r>
              <a:rPr lang="en-AU" sz="2200" dirty="0"/>
              <a:t>Decision to outsource their ERP system lead to a revision of entire ICT infrastructure, lead by the Corporate Services Manager</a:t>
            </a:r>
          </a:p>
          <a:p>
            <a:pPr marL="533400" indent="-533400">
              <a:spcBef>
                <a:spcPct val="50000"/>
              </a:spcBef>
              <a:buFont typeface="Times New Roman" pitchFamily="18" charset="0"/>
              <a:buChar char="•"/>
            </a:pPr>
            <a:r>
              <a:rPr lang="en-AU" sz="2200" dirty="0"/>
              <a:t>Service map for the whole organisation developed over a series of workshops</a:t>
            </a:r>
          </a:p>
          <a:p>
            <a:pPr marL="533400" indent="-533400">
              <a:spcBef>
                <a:spcPct val="50000"/>
              </a:spcBef>
              <a:buFont typeface="Times New Roman" pitchFamily="18" charset="0"/>
              <a:buChar char="•"/>
            </a:pPr>
            <a:r>
              <a:rPr lang="en-AU" sz="2200" dirty="0"/>
              <a:t>Service blueprints developed for key services</a:t>
            </a:r>
          </a:p>
          <a:p>
            <a:pPr marL="533400" indent="-533400">
              <a:spcBef>
                <a:spcPct val="50000"/>
              </a:spcBef>
              <a:buFont typeface="Times New Roman" pitchFamily="18" charset="0"/>
              <a:buChar char="•"/>
            </a:pPr>
            <a:r>
              <a:rPr lang="en-AU" sz="2200" dirty="0"/>
              <a:t>Produced an SOA architecture that focussed on quality of service delivery and enhanced flexibility in ICT infrastructure management</a:t>
            </a:r>
          </a:p>
          <a:p>
            <a:pPr marL="533400" indent="-533400">
              <a:spcBef>
                <a:spcPct val="50000"/>
              </a:spcBef>
              <a:buFont typeface="Times New Roman" pitchFamily="18" charset="0"/>
              <a:buChar char="•"/>
            </a:pPr>
            <a:endParaRPr lang="en-AU" sz="2400" dirty="0"/>
          </a:p>
          <a:p>
            <a:pPr marL="0" indent="0">
              <a:spcBef>
                <a:spcPct val="50000"/>
              </a:spcBef>
              <a:buNone/>
            </a:pPr>
            <a:endParaRPr lang="en-AU" dirty="0"/>
          </a:p>
          <a:p>
            <a:pPr marL="533400" indent="-533400">
              <a:spcBef>
                <a:spcPct val="50000"/>
              </a:spcBef>
              <a:buNone/>
            </a:pPr>
            <a:endParaRPr lang="en-AU" sz="2000" dirty="0"/>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1022757952"/>
      </p:ext>
    </p:extLst>
  </p:cSld>
  <p:clrMapOvr>
    <a:masterClrMapping/>
  </p:clrMapOvr>
  <p:transition advTm="2372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328" y="0"/>
            <a:ext cx="8077200" cy="980728"/>
          </a:xfrm>
        </p:spPr>
        <p:txBody>
          <a:bodyPr/>
          <a:lstStyle/>
          <a:p>
            <a:r>
              <a:rPr lang="en-AU" dirty="0"/>
              <a:t>Enterprise architecture frameworks</a:t>
            </a:r>
          </a:p>
        </p:txBody>
      </p:sp>
      <p:sp>
        <p:nvSpPr>
          <p:cNvPr id="3" name="Content Placeholder 2"/>
          <p:cNvSpPr>
            <a:spLocks noGrp="1"/>
          </p:cNvSpPr>
          <p:nvPr>
            <p:ph idx="1"/>
          </p:nvPr>
        </p:nvSpPr>
        <p:spPr>
          <a:xfrm>
            <a:off x="971600" y="1196752"/>
            <a:ext cx="7842448" cy="5040560"/>
          </a:xfrm>
        </p:spPr>
        <p:txBody>
          <a:bodyPr>
            <a:normAutofit/>
          </a:bodyPr>
          <a:lstStyle/>
          <a:p>
            <a:r>
              <a:rPr lang="en-AU" sz="2000" dirty="0"/>
              <a:t>An enterprise architecture framework (EA framework) defines how to create and use an enterprise architecture</a:t>
            </a:r>
          </a:p>
          <a:p>
            <a:pPr lvl="1"/>
            <a:r>
              <a:rPr lang="en-AU" sz="2000" dirty="0"/>
              <a:t>It structures an architect’s thinking by dividing the architecture description into domains, layers, or views, and offers models - typically matrices and diagrams - for documenting each view </a:t>
            </a:r>
          </a:p>
          <a:p>
            <a:pPr lvl="1"/>
            <a:r>
              <a:rPr lang="en-AU" sz="2000" dirty="0"/>
              <a:t>Enterprise architecture regards the enterprise as a large and as a complex system or system of systems</a:t>
            </a:r>
          </a:p>
          <a:p>
            <a:pPr lvl="1"/>
            <a:r>
              <a:rPr lang="en-AU" sz="2000" dirty="0"/>
              <a:t>An architectural framework provides tools and approaches that help architects </a:t>
            </a:r>
          </a:p>
          <a:p>
            <a:r>
              <a:rPr lang="en-AU" sz="2000" dirty="0"/>
              <a:t>There are many types of enterprise architecture frameworks</a:t>
            </a:r>
          </a:p>
          <a:p>
            <a:pPr lvl="1"/>
            <a:r>
              <a:rPr lang="en-AU" sz="2000" dirty="0"/>
              <a:t>But there are six main ones</a:t>
            </a:r>
          </a:p>
          <a:p>
            <a:pPr lvl="1"/>
            <a:endParaRPr lang="en-AU" sz="1100" dirty="0"/>
          </a:p>
          <a:p>
            <a:pPr marL="0" indent="0">
              <a:buNone/>
            </a:pPr>
            <a:r>
              <a:rPr lang="en-AU" sz="1200" dirty="0"/>
              <a:t>Refer to ISYS90043, Enterprise Applications &amp; Architectures</a:t>
            </a:r>
          </a:p>
        </p:txBody>
      </p:sp>
      <p:sp>
        <p:nvSpPr>
          <p:cNvPr id="4" name="Slide Number Placeholder 3"/>
          <p:cNvSpPr>
            <a:spLocks noGrp="1"/>
          </p:cNvSpPr>
          <p:nvPr>
            <p:ph type="sldNum" sz="quarter" idx="12"/>
          </p:nvPr>
        </p:nvSpPr>
        <p:spPr/>
        <p:txBody>
          <a:bodyPr/>
          <a:lstStyle/>
          <a:p>
            <a:fld id="{9B7C4871-4B9B-4DFA-B65C-02DBB212510B}" type="slidenum">
              <a:rPr lang="en-AU" smtClean="0"/>
              <a:pPr/>
              <a:t>5</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2245608768"/>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47666" y="0"/>
            <a:ext cx="7705551" cy="908720"/>
          </a:xfrm>
        </p:spPr>
        <p:txBody>
          <a:bodyPr>
            <a:normAutofit/>
          </a:bodyPr>
          <a:lstStyle/>
          <a:p>
            <a:r>
              <a:rPr lang="en-AU" sz="2800" dirty="0"/>
              <a:t>Enterprise Architecture Alignment models</a:t>
            </a:r>
          </a:p>
        </p:txBody>
      </p:sp>
      <p:sp>
        <p:nvSpPr>
          <p:cNvPr id="18435" name="Content Placeholder 2"/>
          <p:cNvSpPr>
            <a:spLocks noGrp="1"/>
          </p:cNvSpPr>
          <p:nvPr>
            <p:ph idx="1"/>
          </p:nvPr>
        </p:nvSpPr>
        <p:spPr>
          <a:xfrm>
            <a:off x="683568" y="1052736"/>
            <a:ext cx="8316416" cy="5418708"/>
          </a:xfrm>
        </p:spPr>
        <p:txBody>
          <a:bodyPr>
            <a:normAutofit/>
          </a:bodyPr>
          <a:lstStyle/>
          <a:p>
            <a:pPr>
              <a:spcBef>
                <a:spcPts val="300"/>
              </a:spcBef>
            </a:pPr>
            <a:r>
              <a:rPr lang="en-AU" sz="2000" dirty="0"/>
              <a:t>Given the complexity and challenges of enterprise architecture design and implementation, a number of methodologies have been developed:</a:t>
            </a:r>
          </a:p>
          <a:p>
            <a:pPr marL="914400" lvl="1" indent="-457200">
              <a:spcBef>
                <a:spcPts val="600"/>
              </a:spcBef>
              <a:buFont typeface="+mj-lt"/>
              <a:buAutoNum type="arabicPeriod"/>
            </a:pPr>
            <a:r>
              <a:rPr lang="en-AU" sz="1800" dirty="0"/>
              <a:t>The </a:t>
            </a:r>
            <a:r>
              <a:rPr lang="en-AU" sz="1800" dirty="0" err="1"/>
              <a:t>Zachman</a:t>
            </a:r>
            <a:r>
              <a:rPr lang="en-AU" sz="1800" dirty="0"/>
              <a:t> Framework – really a guide on organising documents, models and ICT policies; most widely known and referenced approach</a:t>
            </a:r>
          </a:p>
          <a:p>
            <a:pPr marL="914400" lvl="1" indent="-457200">
              <a:spcBef>
                <a:spcPts val="600"/>
              </a:spcBef>
              <a:buFont typeface="+mj-lt"/>
              <a:buAutoNum type="arabicPeriod"/>
            </a:pPr>
            <a:r>
              <a:rPr lang="en-AU" sz="1800" dirty="0" err="1"/>
              <a:t>ArchiMate</a:t>
            </a:r>
            <a:r>
              <a:rPr lang="en-AU" sz="1800" dirty="0"/>
              <a:t> – independent enterprise architecture modelling language</a:t>
            </a:r>
          </a:p>
          <a:p>
            <a:pPr marL="914400" lvl="1" indent="-457200">
              <a:spcBef>
                <a:spcPts val="600"/>
              </a:spcBef>
              <a:buFont typeface="+mj-lt"/>
              <a:buAutoNum type="arabicPeriod"/>
            </a:pPr>
            <a:r>
              <a:rPr lang="en-AU" sz="1800" dirty="0"/>
              <a:t>The Open Group Architecture Framework (TOGAF) – provides approaches to the design of business, application, data &amp; technical architectures</a:t>
            </a:r>
          </a:p>
          <a:p>
            <a:pPr marL="914400" lvl="1" indent="-457200">
              <a:spcBef>
                <a:spcPts val="600"/>
              </a:spcBef>
              <a:buFont typeface="+mj-lt"/>
              <a:buAutoNum type="arabicPeriod"/>
            </a:pPr>
            <a:r>
              <a:rPr lang="en-AU" sz="1800" dirty="0"/>
              <a:t>Open Infrastructure Architecture (</a:t>
            </a:r>
            <a:r>
              <a:rPr lang="en-AU" sz="1800" dirty="0" err="1"/>
              <a:t>OIAm</a:t>
            </a:r>
            <a:r>
              <a:rPr lang="en-AU" sz="1800" dirty="0"/>
              <a:t>) – an open standard</a:t>
            </a:r>
          </a:p>
          <a:p>
            <a:pPr marL="914400" lvl="1" indent="-457200">
              <a:spcBef>
                <a:spcPts val="600"/>
              </a:spcBef>
              <a:buFont typeface="+mj-lt"/>
              <a:buAutoNum type="arabicPeriod"/>
            </a:pPr>
            <a:r>
              <a:rPr lang="en-AU" sz="1800" dirty="0"/>
              <a:t>The Federal Enterprise Architecture Framework – developed by the US government as models for business, service, components, technical, and data aspects of an enterprise architecture</a:t>
            </a:r>
          </a:p>
          <a:p>
            <a:pPr marL="914400" lvl="1" indent="-457200">
              <a:spcBef>
                <a:spcPts val="600"/>
              </a:spcBef>
              <a:buFont typeface="+mj-lt"/>
              <a:buAutoNum type="arabicPeriod"/>
            </a:pPr>
            <a:r>
              <a:rPr lang="en-AU" sz="1800" dirty="0"/>
              <a:t>US Department of </a:t>
            </a:r>
            <a:r>
              <a:rPr lang="en-AU" sz="1800" dirty="0" err="1"/>
              <a:t>Defense</a:t>
            </a:r>
            <a:r>
              <a:rPr lang="en-AU" sz="1800" dirty="0"/>
              <a:t> Architecture Framework (</a:t>
            </a:r>
            <a:r>
              <a:rPr lang="en-AU" sz="1800" dirty="0" err="1"/>
              <a:t>DoDAF</a:t>
            </a:r>
            <a:r>
              <a:rPr lang="en-AU" sz="1800" dirty="0"/>
              <a:t>)</a:t>
            </a:r>
          </a:p>
          <a:p>
            <a:pPr>
              <a:spcBef>
                <a:spcPts val="300"/>
              </a:spcBef>
            </a:pPr>
            <a:endParaRPr lang="en-AU" sz="1600" dirty="0"/>
          </a:p>
          <a:p>
            <a:pPr>
              <a:spcBef>
                <a:spcPts val="300"/>
              </a:spcBef>
              <a:buFont typeface="Arial" pitchFamily="34" charset="0"/>
              <a:buNone/>
            </a:pPr>
            <a:r>
              <a:rPr lang="en-AU" sz="1200" dirty="0"/>
              <a:t>Ref: 	</a:t>
            </a:r>
            <a:r>
              <a:rPr lang="en-AU" sz="1200" dirty="0" err="1"/>
              <a:t>Urbaczewski</a:t>
            </a:r>
            <a:r>
              <a:rPr lang="en-AU" sz="1200" dirty="0"/>
              <a:t>, L &amp; </a:t>
            </a:r>
            <a:r>
              <a:rPr lang="en-AU" sz="1200" dirty="0" err="1"/>
              <a:t>Mrdalj</a:t>
            </a:r>
            <a:r>
              <a:rPr lang="en-AU" sz="1200" dirty="0"/>
              <a:t>, S (2006) “A Comparison of Enterprise Architecture Frameworks”, Issues in Information Systems, Vol 12, No. 2, p18.</a:t>
            </a:r>
          </a:p>
        </p:txBody>
      </p:sp>
      <p:sp>
        <p:nvSpPr>
          <p:cNvPr id="2" name="Slide Number Placeholder 1"/>
          <p:cNvSpPr>
            <a:spLocks noGrp="1"/>
          </p:cNvSpPr>
          <p:nvPr>
            <p:ph type="sldNum" sz="quarter" idx="12"/>
          </p:nvPr>
        </p:nvSpPr>
        <p:spPr/>
        <p:txBody>
          <a:bodyPr/>
          <a:lstStyle/>
          <a:p>
            <a:fld id="{9B7C4871-4B9B-4DFA-B65C-02DBB212510B}" type="slidenum">
              <a:rPr lang="en-AU" smtClean="0"/>
              <a:pPr/>
              <a:t>6</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1412464251"/>
      </p:ext>
    </p:extLst>
  </p:cSld>
  <p:clrMapOvr>
    <a:masterClrMapping/>
  </p:clrMapOvr>
  <p:transition advTm="3704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Enterprise Architecture Principles</a:t>
            </a:r>
          </a:p>
        </p:txBody>
      </p:sp>
      <p:sp>
        <p:nvSpPr>
          <p:cNvPr id="3" name="Content Placeholder 2"/>
          <p:cNvSpPr>
            <a:spLocks noGrp="1"/>
          </p:cNvSpPr>
          <p:nvPr>
            <p:ph idx="1"/>
          </p:nvPr>
        </p:nvSpPr>
        <p:spPr>
          <a:xfrm>
            <a:off x="971600" y="1484784"/>
            <a:ext cx="7717160" cy="4297363"/>
          </a:xfrm>
        </p:spPr>
        <p:txBody>
          <a:bodyPr>
            <a:normAutofit/>
          </a:bodyPr>
          <a:lstStyle/>
          <a:p>
            <a:pPr marL="457200" indent="-457200">
              <a:buAutoNum type="arabicPeriod"/>
            </a:pPr>
            <a:r>
              <a:rPr lang="en-AU" sz="2000" dirty="0"/>
              <a:t>Business Principles</a:t>
            </a:r>
          </a:p>
          <a:p>
            <a:pPr marL="857250" lvl="1" indent="-457200"/>
            <a:r>
              <a:rPr lang="en-AU" sz="1600" dirty="0"/>
              <a:t>Architectural principles will apply to the whole of the organisation</a:t>
            </a:r>
          </a:p>
          <a:p>
            <a:pPr marL="857250" lvl="1" indent="-457200"/>
            <a:r>
              <a:rPr lang="en-AU" sz="1600" dirty="0"/>
              <a:t>Architectural decision must comply with all laws &amp; regulations</a:t>
            </a:r>
          </a:p>
          <a:p>
            <a:pPr marL="857250" lvl="1" indent="-457200"/>
            <a:r>
              <a:rPr lang="en-AU" sz="1600" dirty="0"/>
              <a:t>Architectural decisions must deliver maximum benefit to the organisation</a:t>
            </a:r>
          </a:p>
          <a:p>
            <a:pPr marL="857250" lvl="1" indent="-457200"/>
            <a:r>
              <a:rPr lang="en-AU" sz="1600" dirty="0"/>
              <a:t>Information management is the prime purpose of ICT, so all key stakeholders should be involved in IM-based architectural decisions</a:t>
            </a:r>
          </a:p>
          <a:p>
            <a:pPr marL="857250" lvl="1" indent="-457200"/>
            <a:r>
              <a:rPr lang="en-AU" sz="1600" dirty="0"/>
              <a:t>Architectural designs must ensure a given level of business continuity</a:t>
            </a:r>
          </a:p>
          <a:p>
            <a:pPr marL="857250" lvl="1" indent="-457200"/>
            <a:r>
              <a:rPr lang="en-AU" sz="1600" dirty="0"/>
              <a:t>Wherever possible, applications should be chosen with maximum usage across the organisation</a:t>
            </a:r>
          </a:p>
          <a:p>
            <a:pPr marL="857250" lvl="1" indent="-457200"/>
            <a:r>
              <a:rPr lang="en-AU" sz="1600" dirty="0"/>
              <a:t>The ICT unit is responsible for managing and implementing all ICT processes and infrastructure that support business functions in the organisation</a:t>
            </a:r>
          </a:p>
          <a:p>
            <a:pPr marL="857250" lvl="1" indent="-457200"/>
            <a:endParaRPr lang="en-AU" sz="2000" dirty="0"/>
          </a:p>
        </p:txBody>
      </p:sp>
      <p:sp>
        <p:nvSpPr>
          <p:cNvPr id="4" name="Slide Number Placeholder 3"/>
          <p:cNvSpPr>
            <a:spLocks noGrp="1"/>
          </p:cNvSpPr>
          <p:nvPr>
            <p:ph type="sldNum" sz="quarter" idx="12"/>
          </p:nvPr>
        </p:nvSpPr>
        <p:spPr/>
        <p:txBody>
          <a:bodyPr/>
          <a:lstStyle/>
          <a:p>
            <a:fld id="{9B7C4871-4B9B-4DFA-B65C-02DBB212510B}" type="slidenum">
              <a:rPr lang="en-AU" smtClean="0"/>
              <a:pPr/>
              <a:t>7</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2817166751"/>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Enterprise Architecture Principles</a:t>
            </a:r>
          </a:p>
        </p:txBody>
      </p:sp>
      <p:sp>
        <p:nvSpPr>
          <p:cNvPr id="3" name="Content Placeholder 2"/>
          <p:cNvSpPr>
            <a:spLocks noGrp="1"/>
          </p:cNvSpPr>
          <p:nvPr>
            <p:ph idx="1"/>
          </p:nvPr>
        </p:nvSpPr>
        <p:spPr>
          <a:xfrm>
            <a:off x="971600" y="1484784"/>
            <a:ext cx="7717160" cy="4297363"/>
          </a:xfrm>
        </p:spPr>
        <p:txBody>
          <a:bodyPr>
            <a:normAutofit/>
          </a:bodyPr>
          <a:lstStyle/>
          <a:p>
            <a:pPr marL="857250" lvl="1" indent="-457200">
              <a:buFont typeface="+mj-lt"/>
              <a:buAutoNum type="arabicPeriod" startAt="2"/>
            </a:pPr>
            <a:r>
              <a:rPr lang="en-AU" sz="2000" dirty="0"/>
              <a:t>Information Principles</a:t>
            </a:r>
          </a:p>
          <a:p>
            <a:pPr marL="1257300" lvl="2" indent="-457200">
              <a:buFont typeface="Times New Roman" panose="02020603050405020304" pitchFamily="18" charset="0"/>
              <a:buChar char="⁃"/>
            </a:pPr>
            <a:r>
              <a:rPr lang="en-AU" sz="1600" dirty="0"/>
              <a:t>All classified information must be kept secure, confidential and protected from unauthorised usage</a:t>
            </a:r>
          </a:p>
          <a:p>
            <a:pPr marL="1257300" lvl="2" indent="-457200">
              <a:buFont typeface="Times New Roman" panose="02020603050405020304" pitchFamily="18" charset="0"/>
              <a:buChar char="⁃"/>
            </a:pPr>
            <a:r>
              <a:rPr lang="en-AU" sz="1600" dirty="0"/>
              <a:t>Information is an asset that should be actively managed by the organisation</a:t>
            </a:r>
          </a:p>
          <a:p>
            <a:pPr marL="1257300" lvl="2" indent="-457200">
              <a:buFont typeface="Times New Roman" panose="02020603050405020304" pitchFamily="18" charset="0"/>
              <a:buChar char="⁃"/>
            </a:pPr>
            <a:r>
              <a:rPr lang="en-AU" sz="1600" dirty="0"/>
              <a:t>Information ownership and usage should be appropriately shared across the organisation</a:t>
            </a:r>
          </a:p>
          <a:p>
            <a:pPr marL="1257300" lvl="2" indent="-457200">
              <a:buFont typeface="Times New Roman" panose="02020603050405020304" pitchFamily="18" charset="0"/>
              <a:buChar char="⁃"/>
            </a:pPr>
            <a:r>
              <a:rPr lang="en-AU" sz="1600" dirty="0"/>
              <a:t>Information needs to be available when and where authorised users require it for their applications</a:t>
            </a:r>
          </a:p>
          <a:p>
            <a:pPr marL="1257300" lvl="2" indent="-457200">
              <a:buFont typeface="Times New Roman" panose="02020603050405020304" pitchFamily="18" charset="0"/>
              <a:buChar char="⁃"/>
            </a:pPr>
            <a:r>
              <a:rPr lang="en-AU" sz="1600" dirty="0"/>
              <a:t>Information quality is the responsibility of designated officers (trustees)</a:t>
            </a:r>
          </a:p>
          <a:p>
            <a:pPr marL="1257300" lvl="2" indent="-457200">
              <a:buFont typeface="Times New Roman" panose="02020603050405020304" pitchFamily="18" charset="0"/>
              <a:buChar char="⁃"/>
            </a:pPr>
            <a:r>
              <a:rPr lang="en-AU" sz="1600" dirty="0"/>
              <a:t>Value should be able to derived through data mining and data analysis as appropriate</a:t>
            </a:r>
          </a:p>
          <a:p>
            <a:pPr marL="1257300" lvl="2" indent="-457200">
              <a:buFont typeface="Times New Roman" panose="02020603050405020304" pitchFamily="18" charset="0"/>
              <a:buChar char="⁃"/>
            </a:pPr>
            <a:endParaRPr lang="en-AU" sz="1600" dirty="0"/>
          </a:p>
          <a:p>
            <a:pPr marL="400050" lvl="1" indent="0">
              <a:buNone/>
            </a:pPr>
            <a:endParaRPr lang="en-AU" sz="2000" dirty="0"/>
          </a:p>
        </p:txBody>
      </p:sp>
      <p:sp>
        <p:nvSpPr>
          <p:cNvPr id="4" name="Slide Number Placeholder 3"/>
          <p:cNvSpPr>
            <a:spLocks noGrp="1"/>
          </p:cNvSpPr>
          <p:nvPr>
            <p:ph type="sldNum" sz="quarter" idx="12"/>
          </p:nvPr>
        </p:nvSpPr>
        <p:spPr/>
        <p:txBody>
          <a:bodyPr/>
          <a:lstStyle/>
          <a:p>
            <a:fld id="{9B7C4871-4B9B-4DFA-B65C-02DBB212510B}" type="slidenum">
              <a:rPr lang="en-AU" smtClean="0"/>
              <a:pPr/>
              <a:t>8</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338889556"/>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Enterprise Architecture Principles</a:t>
            </a:r>
          </a:p>
        </p:txBody>
      </p:sp>
      <p:sp>
        <p:nvSpPr>
          <p:cNvPr id="3" name="Content Placeholder 2"/>
          <p:cNvSpPr>
            <a:spLocks noGrp="1"/>
          </p:cNvSpPr>
          <p:nvPr>
            <p:ph idx="1"/>
          </p:nvPr>
        </p:nvSpPr>
        <p:spPr>
          <a:xfrm>
            <a:off x="971600" y="1484784"/>
            <a:ext cx="7717160" cy="4297363"/>
          </a:xfrm>
        </p:spPr>
        <p:txBody>
          <a:bodyPr>
            <a:normAutofit/>
          </a:bodyPr>
          <a:lstStyle/>
          <a:p>
            <a:pPr marL="857250" lvl="1" indent="-457200">
              <a:buFont typeface="+mj-lt"/>
              <a:buAutoNum type="arabicPeriod" startAt="3"/>
            </a:pPr>
            <a:r>
              <a:rPr lang="en-AU" sz="2000" dirty="0"/>
              <a:t>Application Principles</a:t>
            </a:r>
          </a:p>
          <a:p>
            <a:pPr marL="1257300" lvl="2" indent="-457200">
              <a:buFont typeface="Times New Roman" panose="02020603050405020304" pitchFamily="18" charset="0"/>
              <a:buChar char="⁃"/>
            </a:pPr>
            <a:r>
              <a:rPr lang="en-AU" sz="1600" dirty="0"/>
              <a:t>Wherever possible applications should be chosen to be independent of specific technology and specific technology platforms</a:t>
            </a:r>
          </a:p>
          <a:p>
            <a:pPr marL="1257300" lvl="2" indent="-457200">
              <a:buFont typeface="Times New Roman" panose="02020603050405020304" pitchFamily="18" charset="0"/>
              <a:buChar char="⁃"/>
            </a:pPr>
            <a:r>
              <a:rPr lang="en-AU" sz="1600" dirty="0"/>
              <a:t>Applications should be chosen to maximise their ease of use, consistent with meeting their functional requirements</a:t>
            </a:r>
          </a:p>
          <a:p>
            <a:pPr marL="1257300" lvl="2" indent="-457200">
              <a:buFont typeface="Times New Roman" panose="02020603050405020304" pitchFamily="18" charset="0"/>
              <a:buChar char="⁃"/>
            </a:pPr>
            <a:r>
              <a:rPr lang="en-AU" sz="1600" dirty="0"/>
              <a:t>Wherever possible purchase rather than develop suitable applications – conduct realistic Make-Buy analysis of each new purchase</a:t>
            </a:r>
          </a:p>
          <a:p>
            <a:pPr marL="1257300" lvl="2" indent="-457200">
              <a:buFont typeface="Times New Roman" panose="02020603050405020304" pitchFamily="18" charset="0"/>
              <a:buChar char="⁃"/>
            </a:pPr>
            <a:endParaRPr lang="en-AU" sz="1600" dirty="0"/>
          </a:p>
          <a:p>
            <a:pPr marL="400050" lvl="1" indent="0">
              <a:buNone/>
            </a:pPr>
            <a:endParaRPr lang="en-AU" sz="2000" dirty="0"/>
          </a:p>
        </p:txBody>
      </p:sp>
      <p:sp>
        <p:nvSpPr>
          <p:cNvPr id="4" name="Slide Number Placeholder 3"/>
          <p:cNvSpPr>
            <a:spLocks noGrp="1"/>
          </p:cNvSpPr>
          <p:nvPr>
            <p:ph type="sldNum" sz="quarter" idx="12"/>
          </p:nvPr>
        </p:nvSpPr>
        <p:spPr/>
        <p:txBody>
          <a:bodyPr/>
          <a:lstStyle/>
          <a:p>
            <a:fld id="{9B7C4871-4B9B-4DFA-B65C-02DBB212510B}" type="slidenum">
              <a:rPr lang="en-AU" smtClean="0"/>
              <a:pPr/>
              <a:t>9</a:t>
            </a:fld>
            <a:endParaRPr lang="en-AU"/>
          </a:p>
        </p:txBody>
      </p:sp>
      <p:sp>
        <p:nvSpPr>
          <p:cNvPr id="5" name="Footer Placeholder 4"/>
          <p:cNvSpPr txBox="1">
            <a:spLocks/>
          </p:cNvSpPr>
          <p:nvPr/>
        </p:nvSpPr>
        <p:spPr>
          <a:xfrm>
            <a:off x="3352800" y="6356350"/>
            <a:ext cx="2895600" cy="365125"/>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University of Melbourne 2018</a:t>
            </a:r>
            <a:endParaRPr lang="en-AU" dirty="0"/>
          </a:p>
        </p:txBody>
      </p:sp>
    </p:spTree>
    <p:extLst>
      <p:ext uri="{BB962C8B-B14F-4D97-AF65-F5344CB8AC3E}">
        <p14:creationId xmlns:p14="http://schemas.microsoft.com/office/powerpoint/2010/main" val="183307825"/>
      </p:ext>
    </p:extLst>
  </p:cSld>
  <p:clrMapOvr>
    <a:masterClrMapping/>
  </p:clrMapOvr>
  <p:transition spd="slow">
    <p:wipe dir="d"/>
  </p:transition>
</p:sld>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ISYtemplate</Template>
  <TotalTime>6684</TotalTime>
  <Words>1875</Words>
  <Application>Microsoft Office PowerPoint</Application>
  <PresentationFormat>On-screen Show (4:3)</PresentationFormat>
  <Paragraphs>284</Paragraphs>
  <Slides>23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Georgia</vt:lpstr>
      <vt:lpstr>Times New Roman</vt:lpstr>
      <vt:lpstr>Training</vt:lpstr>
      <vt:lpstr>ISYS90048 Managing ICT Infrastructure</vt:lpstr>
      <vt:lpstr>Teaching Session 10</vt:lpstr>
      <vt:lpstr>Example: ICT Infrastructure Architectures</vt:lpstr>
      <vt:lpstr>Example: ICT Infrastructure Architectures</vt:lpstr>
      <vt:lpstr>Enterprise architecture frameworks</vt:lpstr>
      <vt:lpstr>Enterprise Architecture Alignment models</vt:lpstr>
      <vt:lpstr>Enterprise Architecture Principles</vt:lpstr>
      <vt:lpstr>Enterprise Architecture Principles</vt:lpstr>
      <vt:lpstr>Enterprise Architecture Principles</vt:lpstr>
      <vt:lpstr>Enterprise Architecture Principles</vt:lpstr>
      <vt:lpstr>Enterprise Architecture Challenges</vt:lpstr>
      <vt:lpstr>Enterprise Architecture Challenges</vt:lpstr>
      <vt:lpstr>Infrastructure Architecture</vt:lpstr>
      <vt:lpstr>Modular Infrastructure Architecture</vt:lpstr>
      <vt:lpstr>Modular Infrastructure Architecture</vt:lpstr>
      <vt:lpstr>Modular Infrastructure Architecture</vt:lpstr>
      <vt:lpstr>Modular Infrastructure Architecture</vt:lpstr>
      <vt:lpstr>Open Infrastructure Architecture Method (OIAm)</vt:lpstr>
      <vt:lpstr>Open Infrastructure Architecture Overview</vt:lpstr>
      <vt:lpstr>OIA – Typical components</vt:lpstr>
      <vt:lpstr>Open Infrastructure Architecture Method (OIAm)</vt:lpstr>
      <vt:lpstr>ArchiMate</vt:lpstr>
      <vt:lpstr>ArchiMate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ISYS90048 Information Technology Infrastructure</dc:title>
  <dc:creator>chris</dc:creator>
  <cp:lastModifiedBy>Emily Keen</cp:lastModifiedBy>
  <cp:revision>196</cp:revision>
  <cp:lastPrinted>2016-10-04T05:14:38Z</cp:lastPrinted>
  <dcterms:created xsi:type="dcterms:W3CDTF">2013-03-07T11:29:17Z</dcterms:created>
  <dcterms:modified xsi:type="dcterms:W3CDTF">2018-10-02T03:43:23Z</dcterms:modified>
</cp:coreProperties>
</file>