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embeddedFontLst>
    <p:embeddedFont>
      <p:font typeface="Corbel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rbel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Corbel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Corbel-bold.fntdata"/><Relationship Id="rId6" Type="http://schemas.openxmlformats.org/officeDocument/2006/relationships/slide" Target="slides/slide2.xml"/><Relationship Id="rId18" Type="http://schemas.openxmlformats.org/officeDocument/2006/relationships/font" Target="fonts/Corbel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标题幻灯片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2209800" y="4464028"/>
            <a:ext cx="9144000" cy="16414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90000"/>
              </a:lnSpc>
              <a:spcBef>
                <a:spcPts val="0"/>
              </a:spcBef>
              <a:buClr>
                <a:srgbClr val="E2E2E2"/>
              </a:buClr>
              <a:buFont typeface="Corbel"/>
              <a:buNone/>
              <a:defRPr b="0" i="0" sz="9600" u="none" cap="none" strike="noStrike">
                <a:solidFill>
                  <a:srgbClr val="E2E2E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2209799" y="3694375"/>
            <a:ext cx="9144000" cy="7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lnSpc>
                <a:spcPct val="90000"/>
              </a:lnSpc>
              <a:spcBef>
                <a:spcPts val="1000"/>
              </a:spcBef>
              <a:buClr>
                <a:schemeClr val="lt2"/>
              </a:buClr>
              <a:buFont typeface="Arial"/>
              <a:buNone/>
              <a:defRPr b="0" i="0" sz="32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0" i="0" sz="2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0" i="0" sz="16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0" i="0" sz="16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带标题的全景图片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9787" y="4367160"/>
            <a:ext cx="10515599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EDEDED"/>
              </a:buClr>
              <a:buFont typeface="Corbel"/>
              <a:buNone/>
              <a:defRPr b="0" i="0" sz="3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/>
          <p:nvPr>
            <p:ph idx="2" type="pic"/>
          </p:nvPr>
        </p:nvSpPr>
        <p:spPr>
          <a:xfrm>
            <a:off x="839787" y="987425"/>
            <a:ext cx="10515599" cy="33797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EDEDED"/>
              </a:buClr>
              <a:buFont typeface="Arial"/>
              <a:buNone/>
              <a:defRPr b="0" i="0" sz="3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0" i="0" sz="2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0" i="0" sz="2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0" i="0" sz="2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0" i="0" sz="2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839787" y="5186516"/>
            <a:ext cx="10514011" cy="6824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2"/>
              </a:buClr>
              <a:buFont typeface="Arial"/>
              <a:buNone/>
              <a:defRPr b="0" i="0" sz="16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0" i="0" sz="1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0" i="0" sz="1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0" i="0" sz="1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标题和题注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839787" y="365125"/>
            <a:ext cx="10515599" cy="35343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EDEDED"/>
              </a:buClr>
              <a:buFont typeface="Corbel"/>
              <a:buNone/>
              <a:defRPr b="0" i="0" sz="3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839787" y="4489398"/>
            <a:ext cx="10514011" cy="1501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EDEDED"/>
              </a:buClr>
              <a:buFont typeface="Arial"/>
              <a:buNone/>
              <a:defRPr b="0" i="0" sz="16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0" i="0" sz="1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0" i="0" sz="1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0" i="0" sz="1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带标题的引述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1446212" y="365125"/>
            <a:ext cx="9302752" cy="29929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EDEDED"/>
              </a:buClr>
              <a:buFont typeface="Corbel"/>
              <a:buNone/>
              <a:defRPr b="0" i="0" sz="4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1720643" y="3365557"/>
            <a:ext cx="8752299" cy="5489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EDEDED"/>
              </a:buClr>
              <a:buFont typeface="Arial"/>
              <a:buNone/>
              <a:defRPr b="0" i="0" sz="1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0" i="0" sz="1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0" i="0" sz="1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0" i="0" sz="1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2" type="body"/>
          </p:nvPr>
        </p:nvSpPr>
        <p:spPr>
          <a:xfrm>
            <a:off x="838200" y="4501728"/>
            <a:ext cx="10512423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EDEDED"/>
              </a:buClr>
              <a:buFont typeface="Arial"/>
              <a:buNone/>
              <a:defRPr b="0" i="0" sz="16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0" i="0" sz="1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0" i="0" sz="1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0" i="0" sz="1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  <p:sp>
        <p:nvSpPr>
          <p:cNvPr id="88" name="Shape 88"/>
          <p:cNvSpPr txBox="1"/>
          <p:nvPr/>
        </p:nvSpPr>
        <p:spPr>
          <a:xfrm>
            <a:off x="1111044" y="786824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Corbel"/>
              <a:buNone/>
            </a:pPr>
            <a:r>
              <a:rPr b="0" lang="en-US" sz="8000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10437811" y="2743200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lt1"/>
              </a:buClr>
              <a:buSzPct val="25000"/>
              <a:buFont typeface="Corbel"/>
              <a:buNone/>
            </a:pPr>
            <a:r>
              <a:rPr b="0" lang="en-US" sz="8000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名片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839787" y="2326966"/>
            <a:ext cx="10515599" cy="25118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EDEDED"/>
              </a:buClr>
              <a:buFont typeface="Corbel"/>
              <a:buNone/>
              <a:defRPr b="0" i="0" sz="5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839787" y="4850580"/>
            <a:ext cx="10514011" cy="11406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EDEDED"/>
              </a:buClr>
              <a:buFont typeface="Arial"/>
              <a:buNone/>
              <a:defRPr b="0" i="0" sz="16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0" i="0" sz="1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0" i="0" sz="1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0" i="0" sz="1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三栏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EDEDED"/>
              </a:buClr>
              <a:buFont typeface="Corbel"/>
              <a:buNone/>
              <a:defRPr b="0" i="0" sz="5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1337282" y="1885950"/>
            <a:ext cx="294686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2"/>
              </a:buClr>
              <a:buFont typeface="Arial"/>
              <a:buNone/>
              <a:defRPr b="0" i="0" sz="24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1" i="0" sz="2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1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1" i="0" sz="16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1" i="0" sz="16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2" type="body"/>
          </p:nvPr>
        </p:nvSpPr>
        <p:spPr>
          <a:xfrm>
            <a:off x="1356798" y="2571750"/>
            <a:ext cx="2927350" cy="3589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EDEDED"/>
              </a:buClr>
              <a:buFont typeface="Arial"/>
              <a:buNone/>
              <a:defRPr b="0" i="0" sz="1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0" i="0" sz="1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3" type="body"/>
          </p:nvPr>
        </p:nvSpPr>
        <p:spPr>
          <a:xfrm>
            <a:off x="4587994" y="188595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lt2"/>
              </a:buClr>
              <a:buFont typeface="Arial"/>
              <a:buNone/>
              <a:defRPr b="0" i="0" sz="24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4" type="body"/>
          </p:nvPr>
        </p:nvSpPr>
        <p:spPr>
          <a:xfrm>
            <a:off x="4577441" y="2571750"/>
            <a:ext cx="2946793" cy="3589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EDEDED"/>
              </a:buClr>
              <a:buFont typeface="Arial"/>
              <a:buNone/>
              <a:defRPr b="0" i="0" sz="1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0" i="0" sz="1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5" type="body"/>
          </p:nvPr>
        </p:nvSpPr>
        <p:spPr>
          <a:xfrm>
            <a:off x="7829035" y="1885950"/>
            <a:ext cx="29321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lt2"/>
              </a:buClr>
              <a:buFont typeface="Arial"/>
              <a:buNone/>
              <a:defRPr b="0" i="0" sz="24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6" type="body"/>
          </p:nvPr>
        </p:nvSpPr>
        <p:spPr>
          <a:xfrm>
            <a:off x="7829035" y="2571750"/>
            <a:ext cx="2932112" cy="3589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EDEDED"/>
              </a:buClr>
              <a:buFont typeface="Arial"/>
              <a:buNone/>
              <a:defRPr b="0" i="0" sz="1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0" i="0" sz="1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三栏图片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EDEDED"/>
              </a:buClr>
              <a:buFont typeface="Corbel"/>
              <a:buNone/>
              <a:defRPr b="0" i="0" sz="5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1332084" y="4297503"/>
            <a:ext cx="294004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EDEDED"/>
              </a:buClr>
              <a:buFont typeface="Arial"/>
              <a:buNone/>
              <a:defRPr b="0" i="0" sz="2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1" i="0" sz="2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1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1" i="0" sz="16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1" i="0" sz="16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0" name="Shape 110"/>
          <p:cNvSpPr/>
          <p:nvPr>
            <p:ph idx="2" type="pic"/>
          </p:nvPr>
        </p:nvSpPr>
        <p:spPr>
          <a:xfrm>
            <a:off x="1332084" y="2256353"/>
            <a:ext cx="2940049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799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rgbClr val="EDEDED"/>
              </a:buClr>
              <a:buFont typeface="Arial"/>
              <a:buNone/>
              <a:defRPr b="0" i="0" sz="16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0" i="0" sz="16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0" i="0" sz="16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0" i="0" sz="16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0" i="0" sz="16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3" type="body"/>
          </p:nvPr>
        </p:nvSpPr>
        <p:spPr>
          <a:xfrm>
            <a:off x="1332084" y="4873764"/>
            <a:ext cx="2940049" cy="6591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EDEDED"/>
              </a:buClr>
              <a:buFont typeface="Arial"/>
              <a:buNone/>
              <a:defRPr b="0" i="0" sz="1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0" i="0" sz="1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4" type="body"/>
          </p:nvPr>
        </p:nvSpPr>
        <p:spPr>
          <a:xfrm>
            <a:off x="4568996" y="4297503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EDEDED"/>
              </a:buClr>
              <a:buFont typeface="Arial"/>
              <a:buNone/>
              <a:defRPr b="0" i="0" sz="2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1" i="0" sz="2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1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1" i="0" sz="16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1" i="0" sz="16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3" name="Shape 113"/>
          <p:cNvSpPr/>
          <p:nvPr>
            <p:ph idx="5" type="pic"/>
          </p:nvPr>
        </p:nvSpPr>
        <p:spPr>
          <a:xfrm>
            <a:off x="4568996" y="2256353"/>
            <a:ext cx="2930525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799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rgbClr val="EDEDED"/>
              </a:buClr>
              <a:buFont typeface="Arial"/>
              <a:buNone/>
              <a:defRPr b="0" i="0" sz="16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0" i="0" sz="16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0" i="0" sz="16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0" i="0" sz="16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0" i="0" sz="16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6" type="body"/>
          </p:nvPr>
        </p:nvSpPr>
        <p:spPr>
          <a:xfrm>
            <a:off x="4567644" y="4873764"/>
            <a:ext cx="2934406" cy="6591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EDEDED"/>
              </a:buClr>
              <a:buFont typeface="Arial"/>
              <a:buNone/>
              <a:defRPr b="0" i="0" sz="1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0" i="0" sz="1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7" type="body"/>
          </p:nvPr>
        </p:nvSpPr>
        <p:spPr>
          <a:xfrm>
            <a:off x="7804321" y="4297503"/>
            <a:ext cx="29321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EDEDED"/>
              </a:buClr>
              <a:buFont typeface="Arial"/>
              <a:buNone/>
              <a:defRPr b="0" i="0" sz="2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1" i="0" sz="2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1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1" i="0" sz="16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1" i="0" sz="16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6" name="Shape 116"/>
          <p:cNvSpPr/>
          <p:nvPr>
            <p:ph idx="8" type="pic"/>
          </p:nvPr>
        </p:nvSpPr>
        <p:spPr>
          <a:xfrm>
            <a:off x="7804321" y="2256353"/>
            <a:ext cx="2932112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799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rgbClr val="EDEDED"/>
              </a:buClr>
              <a:buFont typeface="Arial"/>
              <a:buNone/>
              <a:defRPr b="0" i="0" sz="16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0" i="0" sz="16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0" i="0" sz="16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0" i="0" sz="16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0" i="0" sz="16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9" type="body"/>
          </p:nvPr>
        </p:nvSpPr>
        <p:spPr>
          <a:xfrm>
            <a:off x="7804196" y="4873762"/>
            <a:ext cx="2935996" cy="6591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EDEDED"/>
              </a:buClr>
              <a:buFont typeface="Arial"/>
              <a:buNone/>
              <a:defRPr b="0" i="0" sz="1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0" i="0" sz="1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标题和竖排文本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EDEDED"/>
              </a:buClr>
              <a:buFont typeface="Corbel"/>
              <a:buNone/>
              <a:defRPr b="0" i="0" sz="5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 rot="5400000">
            <a:off x="4061231" y="-1115605"/>
            <a:ext cx="4351338" cy="1023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竖排标题和文本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EDEDED"/>
              </a:buClr>
              <a:buFont typeface="Corbel"/>
              <a:buNone/>
              <a:defRPr b="0" i="0" sz="5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标题和内容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EDEDED"/>
              </a:buClr>
              <a:buFont typeface="Corbel"/>
              <a:buNone/>
              <a:defRPr b="0" i="0" sz="5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1120000" y="1825625"/>
            <a:ext cx="102337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节标题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ctrTitle"/>
          </p:nvPr>
        </p:nvSpPr>
        <p:spPr>
          <a:xfrm>
            <a:off x="854532" y="4464028"/>
            <a:ext cx="9144000" cy="16414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E2E2E2"/>
              </a:buClr>
              <a:buFont typeface="Corbel"/>
              <a:buNone/>
              <a:defRPr b="0" i="0" sz="9600" u="none" cap="none" strike="noStrike">
                <a:solidFill>
                  <a:srgbClr val="E2E2E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subTitle"/>
          </p:nvPr>
        </p:nvSpPr>
        <p:spPr>
          <a:xfrm>
            <a:off x="854532" y="3693673"/>
            <a:ext cx="9144000" cy="7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2"/>
              </a:buClr>
              <a:buFont typeface="Arial"/>
              <a:buNone/>
              <a:defRPr b="0" i="0" sz="32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0" i="0" sz="2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0" i="0" sz="16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0" i="0" sz="16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两项内容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EDEDED"/>
              </a:buClr>
              <a:buFont typeface="Corbel"/>
              <a:buNone/>
              <a:defRPr b="0" i="0" sz="5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1120000" y="1825625"/>
            <a:ext cx="502521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319839" y="1825625"/>
            <a:ext cx="503395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比较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EDEDED"/>
              </a:buClr>
              <a:buFont typeface="Corbel"/>
              <a:buNone/>
              <a:defRPr b="0" i="0" sz="5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1120000" y="1681163"/>
            <a:ext cx="5025215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2"/>
              </a:buClr>
              <a:buFont typeface="Arial"/>
              <a:buNone/>
              <a:defRPr b="0" i="0" sz="24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1" i="0" sz="2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1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1" i="0" sz="16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1" i="0" sz="16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1120000" y="2505075"/>
            <a:ext cx="5025215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319839" y="1681163"/>
            <a:ext cx="503554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lt2"/>
              </a:buClr>
              <a:buFont typeface="Arial"/>
              <a:buNone/>
              <a:defRPr b="0" i="0" sz="24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319839" y="2505075"/>
            <a:ext cx="503554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仅标题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EDEDED"/>
              </a:buClr>
              <a:buFont typeface="Corbel"/>
              <a:buNone/>
              <a:defRPr b="0" i="0" sz="5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空白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内容与标题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EDEDED"/>
              </a:buClr>
              <a:buFont typeface="Corbel"/>
              <a:buNone/>
              <a:defRPr b="0" i="0" sz="3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1120000" y="2057400"/>
            <a:ext cx="3652024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2"/>
              </a:buClr>
              <a:buFont typeface="Arial"/>
              <a:buNone/>
              <a:defRPr b="0" i="0" sz="16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0" i="0" sz="1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0" i="0" sz="1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0" i="0" sz="1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图片与标题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EDEDED"/>
              </a:buClr>
              <a:buFont typeface="Corbel"/>
              <a:buNone/>
              <a:defRPr b="0" i="0" sz="3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EDEDED"/>
              </a:buClr>
              <a:buFont typeface="Arial"/>
              <a:buNone/>
              <a:defRPr b="0" i="0" sz="3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0" i="0" sz="2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0" i="0" sz="2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0" i="0" sz="2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0" i="0" sz="2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120000" y="2057400"/>
            <a:ext cx="3652024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2"/>
              </a:buClr>
              <a:buFont typeface="Arial"/>
              <a:buNone/>
              <a:defRPr b="0" i="0" sz="16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0" i="0" sz="1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0" i="0" sz="1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0" i="0" sz="1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EDEDED"/>
              </a:buClr>
              <a:buFont typeface="Corbel"/>
              <a:buNone/>
              <a:defRPr b="0" i="0" sz="5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120000" y="1825625"/>
            <a:ext cx="102337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Relationship Id="rId4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ctrTitle"/>
          </p:nvPr>
        </p:nvSpPr>
        <p:spPr>
          <a:xfrm>
            <a:off x="511950" y="939800"/>
            <a:ext cx="11449500" cy="9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E2E2E2"/>
              </a:buClr>
              <a:buSzPct val="25000"/>
              <a:buFont typeface="Corbel"/>
              <a:buNone/>
            </a:pPr>
            <a:r>
              <a:rPr b="0" i="0" lang="en-US" sz="7200" u="none" cap="none" strike="noStrike">
                <a:solidFill>
                  <a:srgbClr val="E2E2E2"/>
                </a:solidFill>
                <a:latin typeface="Corbel"/>
                <a:ea typeface="Corbel"/>
                <a:cs typeface="Corbel"/>
                <a:sym typeface="Corbel"/>
              </a:rPr>
              <a:t>Universal </a:t>
            </a:r>
            <a:r>
              <a:rPr lang="en-US" sz="7200"/>
              <a:t>P</a:t>
            </a:r>
            <a:r>
              <a:rPr b="0" i="0" lang="en-US" sz="7200" u="none" cap="none" strike="noStrike">
                <a:solidFill>
                  <a:srgbClr val="E2E2E2"/>
                </a:solidFill>
                <a:latin typeface="Corbel"/>
                <a:ea typeface="Corbel"/>
                <a:cs typeface="Corbel"/>
                <a:sym typeface="Corbel"/>
              </a:rPr>
              <a:t>assword </a:t>
            </a:r>
            <a:r>
              <a:rPr lang="en-US" sz="7200"/>
              <a:t>M</a:t>
            </a:r>
            <a:r>
              <a:rPr b="0" i="0" lang="en-US" sz="7200" u="none" cap="none" strike="noStrike">
                <a:solidFill>
                  <a:srgbClr val="E2E2E2"/>
                </a:solidFill>
                <a:latin typeface="Corbel"/>
                <a:ea typeface="Corbel"/>
                <a:cs typeface="Corbel"/>
                <a:sym typeface="Corbel"/>
              </a:rPr>
              <a:t>anager 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900333" y="4332848"/>
            <a:ext cx="6555544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Team Member</a:t>
            </a:r>
            <a:r>
              <a:rPr lang="en-US" sz="3000">
                <a:solidFill>
                  <a:schemeClr val="lt1"/>
                </a:solidFill>
              </a:rPr>
              <a:t>s</a:t>
            </a: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Xingping Ding            </a:t>
            </a:r>
            <a:r>
              <a:rPr lang="en-US" sz="3000">
                <a:solidFill>
                  <a:schemeClr val="lt1"/>
                </a:solidFill>
              </a:rPr>
              <a:t> </a:t>
            </a:r>
            <a:r>
              <a:rPr lang="en-US"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905084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Tiange Wang             </a:t>
            </a:r>
            <a:r>
              <a:rPr lang="en-US" sz="3000">
                <a:solidFill>
                  <a:schemeClr val="lt1"/>
                </a:solidFill>
              </a:rPr>
              <a:t> </a:t>
            </a:r>
            <a:r>
              <a:rPr lang="en-US"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903588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Yijie Mei                      861351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Cloud service</a:t>
            </a: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1120000" y="1825625"/>
            <a:ext cx="56844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Dual-factor authentication for the first usage (change the phone)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Backup and synchronise</a:t>
            </a:r>
          </a:p>
        </p:txBody>
      </p:sp>
      <p:pic>
        <p:nvPicPr>
          <p:cNvPr descr="Cloud.png"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0250" y="1314450"/>
            <a:ext cx="2428082" cy="48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Evaluation</a:t>
            </a: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1120000" y="1825625"/>
            <a:ext cx="102339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Are you willing to download a password manager app to help you save and manage passwords?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Evaluation-interview</a:t>
            </a:r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1120000" y="1825625"/>
            <a:ext cx="102339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Interviewee 1: a project manager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Interviewee 2: a MIT student in Unimelb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Interviewee 3: a student in Unimelb who studys translation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177800" rtl="0">
              <a:spcBef>
                <a:spcPts val="0"/>
              </a:spcBef>
              <a:buNone/>
            </a:pPr>
            <a:r>
              <a:rPr lang="en-US"/>
              <a:t>These three people are our target users. We introduced our functions and aims of our product and collected their feedbacks.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Summary</a:t>
            </a:r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1120000" y="1825625"/>
            <a:ext cx="102339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problems of using the same password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password manager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cloud password  services</a:t>
            </a:r>
          </a:p>
          <a:p>
            <a:pPr indent="-228600" lvl="0" marL="457200">
              <a:spcBef>
                <a:spcPts val="0"/>
              </a:spcBef>
            </a:pPr>
            <a:r>
              <a:rPr lang="en-US"/>
              <a:t>limitations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EDEDED"/>
              </a:buClr>
              <a:buSzPct val="25000"/>
              <a:buFont typeface="Corbel"/>
              <a:buNone/>
            </a:pPr>
            <a:r>
              <a:rPr b="0" i="0" lang="en-US" sz="5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rPr>
              <a:t>Background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979050" y="1915425"/>
            <a:ext cx="10233900" cy="40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Font typeface="Corbel"/>
            </a:pPr>
            <a:r>
              <a:rPr lang="en-US"/>
              <a:t>Password reuse attack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 Using same  password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buClr>
                <a:srgbClr val="EDEDED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Related Work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1120000" y="1825625"/>
            <a:ext cx="102339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US"/>
              <a:t>                 Password 3                                  Pwd Manager</a:t>
            </a:r>
          </a:p>
        </p:txBody>
      </p:sp>
      <p:pic>
        <p:nvPicPr>
          <p:cNvPr descr="1503718145089.jpg"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1175" y="2105337"/>
            <a:ext cx="2179375" cy="21567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503718253974.jpg" id="152" name="Shape 1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3775" y="2105350"/>
            <a:ext cx="2090383" cy="2156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Survey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1120000" y="1825625"/>
            <a:ext cx="102339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Q</a:t>
            </a:r>
            <a:r>
              <a:rPr lang="en-US"/>
              <a:t>uestionnaires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Font typeface="Corbel"/>
            </a:pPr>
            <a:r>
              <a:rPr lang="en-US"/>
              <a:t>Stolen or hacked (83%)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Font typeface="Corbel"/>
            </a:pPr>
            <a:r>
              <a:rPr lang="en-US"/>
              <a:t>Over-simple passwords (57%)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Same passwords (88%)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Requirements Analysis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1120000" y="1825625"/>
            <a:ext cx="102339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Corbel"/>
            </a:pPr>
            <a:r>
              <a:rPr lang="en-US"/>
              <a:t>Manage various passwords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More security login in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G</a:t>
            </a:r>
            <a:r>
              <a:rPr lang="en-US"/>
              <a:t>enerate high security passwords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>
                <a:solidFill>
                  <a:srgbClr val="EDEDED"/>
                </a:solidFill>
              </a:rPr>
              <a:t>Backup and synchronise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EDEDED"/>
              </a:buClr>
              <a:buSzPct val="25000"/>
              <a:buFont typeface="Corbel"/>
              <a:buNone/>
            </a:pPr>
            <a:r>
              <a:rPr b="0" i="0" lang="en-US" sz="5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rPr>
              <a:t>Log in function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1120000" y="1825625"/>
            <a:ext cx="4865100" cy="19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rPr>
              <a:t>Face verification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EDEDED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rPr>
              <a:t>Dual-factor authentication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rgbClr val="EDEDED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EDEDED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descr="Faceverification.png"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2875" y="632164"/>
            <a:ext cx="2715525" cy="559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EDEDED"/>
              </a:buClr>
              <a:buSzPct val="25000"/>
              <a:buFont typeface="Corbel"/>
              <a:buNone/>
            </a:pPr>
            <a:r>
              <a:rPr b="0" i="0" lang="en-US" sz="5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rPr>
              <a:t>Password storage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1120000" y="1825625"/>
            <a:ext cx="102337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EDEDED"/>
              </a:buClr>
              <a:buSzPct val="100000"/>
              <a:buFont typeface="Corbel"/>
            </a:pPr>
            <a:r>
              <a:rPr lang="en-US"/>
              <a:t>Manual storage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</a:pPr>
            <a:r>
              <a:rPr lang="en-US"/>
              <a:t>Automatic storage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</a:pPr>
            <a:r>
              <a:rPr lang="en-US"/>
              <a:t>AES encryption</a:t>
            </a:r>
          </a:p>
        </p:txBody>
      </p:sp>
      <p:pic>
        <p:nvPicPr>
          <p:cNvPr descr="list.png"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9999" y="1585350"/>
            <a:ext cx="2575224" cy="5183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in.png" id="179" name="Shape 1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89726" y="1531912"/>
            <a:ext cx="2655375" cy="5290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Autogeneration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1120000" y="1825625"/>
            <a:ext cx="62367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Generate a password with high security level and store it in the database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‘Shake’ function to regenerate a new password</a:t>
            </a:r>
          </a:p>
        </p:txBody>
      </p:sp>
      <p:pic>
        <p:nvPicPr>
          <p:cNvPr descr="Password.png"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7275" y="1825625"/>
            <a:ext cx="2415662" cy="48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Autogeneration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1120000" y="1825625"/>
            <a:ext cx="64326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Automatic reminder to notify users to change the password in time </a:t>
            </a:r>
          </a:p>
        </p:txBody>
      </p:sp>
      <p:pic>
        <p:nvPicPr>
          <p:cNvPr descr="Notification.png"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8275" y="1690825"/>
            <a:ext cx="2415662" cy="48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深度">
  <a:themeElements>
    <a:clrScheme name="Depth">
      <a:dk1>
        <a:srgbClr val="000000"/>
      </a:dk1>
      <a:lt1>
        <a:srgbClr val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