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6858000" cx="9144000"/>
  <p:notesSz cx="6858000" cy="9144000"/>
  <p:embeddedFontLst>
    <p:embeddedFont>
      <p:font typeface="Helvetica Neue"/>
      <p:regular r:id="rId34"/>
      <p:bold r:id="rId35"/>
      <p:italic r:id="rId36"/>
      <p:boldItalic r:id="rId37"/>
    </p:embeddedFont>
    <p:embeddedFont>
      <p:font typeface="Gill Sans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HelveticaNeue-bold.fntdata"/><Relationship Id="rId12" Type="http://schemas.openxmlformats.org/officeDocument/2006/relationships/slide" Target="slides/slide8.xml"/><Relationship Id="rId34" Type="http://schemas.openxmlformats.org/officeDocument/2006/relationships/font" Target="fonts/HelveticaNeue-regular.fntdata"/><Relationship Id="rId15" Type="http://schemas.openxmlformats.org/officeDocument/2006/relationships/slide" Target="slides/slide11.xml"/><Relationship Id="rId37" Type="http://schemas.openxmlformats.org/officeDocument/2006/relationships/font" Target="fonts/HelveticaNeue-boldItalic.fntdata"/><Relationship Id="rId14" Type="http://schemas.openxmlformats.org/officeDocument/2006/relationships/slide" Target="slides/slide10.xml"/><Relationship Id="rId36" Type="http://schemas.openxmlformats.org/officeDocument/2006/relationships/font" Target="fonts/HelveticaNeue-italic.fntdata"/><Relationship Id="rId17" Type="http://schemas.openxmlformats.org/officeDocument/2006/relationships/slide" Target="slides/slide13.xml"/><Relationship Id="rId39" Type="http://schemas.openxmlformats.org/officeDocument/2006/relationships/font" Target="fonts/GillSans-bold.fntdata"/><Relationship Id="rId16" Type="http://schemas.openxmlformats.org/officeDocument/2006/relationships/slide" Target="slides/slide12.xml"/><Relationship Id="rId38" Type="http://schemas.openxmlformats.org/officeDocument/2006/relationships/font" Target="fonts/GillSans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371600" y="1143000"/>
            <a:ext cx="4114800" cy="308609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7620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9144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76200" lvl="3" marL="13716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76200" lvl="4" marL="18288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76200" lvl="5" marL="22860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76200" lvl="6" marL="2743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76200" lvl="7" marL="32004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76200" lvl="8" marL="36576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1371600" y="1143000"/>
            <a:ext cx="4114800" cy="308609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3884612" y="8685213"/>
            <a:ext cx="2971799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>
            <p:ph idx="2" type="sldImg"/>
          </p:nvPr>
        </p:nvSpPr>
        <p:spPr>
          <a:xfrm>
            <a:off x="1371600" y="1143000"/>
            <a:ext cx="4114800" cy="308609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>
            <p:ph idx="2" type="sldImg"/>
          </p:nvPr>
        </p:nvSpPr>
        <p:spPr>
          <a:xfrm>
            <a:off x="1371600" y="1143000"/>
            <a:ext cx="4114800" cy="308609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>
            <p:ph idx="2" type="sldImg"/>
          </p:nvPr>
        </p:nvSpPr>
        <p:spPr>
          <a:xfrm>
            <a:off x="1371600" y="1143000"/>
            <a:ext cx="4114800" cy="308609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x="1371600" y="1143000"/>
            <a:ext cx="4114800" cy="308609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>
            <p:ph idx="2" type="sldImg"/>
          </p:nvPr>
        </p:nvSpPr>
        <p:spPr>
          <a:xfrm>
            <a:off x="1371600" y="1143000"/>
            <a:ext cx="4114800" cy="308609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>
            <p:ph idx="2" type="sldImg"/>
          </p:nvPr>
        </p:nvSpPr>
        <p:spPr>
          <a:xfrm>
            <a:off x="1371600" y="1143000"/>
            <a:ext cx="4114800" cy="308609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>
            <p:ph idx="2" type="sldImg"/>
          </p:nvPr>
        </p:nvSpPr>
        <p:spPr>
          <a:xfrm>
            <a:off x="1371600" y="1143000"/>
            <a:ext cx="4114800" cy="308609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>
            <p:ph idx="2" type="sldImg"/>
          </p:nvPr>
        </p:nvSpPr>
        <p:spPr>
          <a:xfrm>
            <a:off x="1371600" y="1143000"/>
            <a:ext cx="4114800" cy="308609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>
            <p:ph idx="2" type="sldImg"/>
          </p:nvPr>
        </p:nvSpPr>
        <p:spPr>
          <a:xfrm>
            <a:off x="1371600" y="1143000"/>
            <a:ext cx="4114800" cy="308609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>
            <p:ph idx="2" type="sldImg"/>
          </p:nvPr>
        </p:nvSpPr>
        <p:spPr>
          <a:xfrm>
            <a:off x="1371600" y="1143000"/>
            <a:ext cx="4114800" cy="308609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/>
          <p:nvPr>
            <p:ph idx="2" type="sldImg"/>
          </p:nvPr>
        </p:nvSpPr>
        <p:spPr>
          <a:xfrm>
            <a:off x="1371600" y="1143000"/>
            <a:ext cx="4114800" cy="308609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/>
          <p:nvPr>
            <p:ph idx="2" type="sldImg"/>
          </p:nvPr>
        </p:nvSpPr>
        <p:spPr>
          <a:xfrm>
            <a:off x="1371600" y="1143000"/>
            <a:ext cx="4114800" cy="308609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>
            <p:ph idx="2" type="sldImg"/>
          </p:nvPr>
        </p:nvSpPr>
        <p:spPr>
          <a:xfrm>
            <a:off x="1371600" y="1143000"/>
            <a:ext cx="4114800" cy="308609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/>
          <p:nvPr>
            <p:ph idx="2" type="sldImg"/>
          </p:nvPr>
        </p:nvSpPr>
        <p:spPr>
          <a:xfrm>
            <a:off x="1371600" y="1143000"/>
            <a:ext cx="4114800" cy="308609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/>
          <p:nvPr>
            <p:ph idx="2" type="sldImg"/>
          </p:nvPr>
        </p:nvSpPr>
        <p:spPr>
          <a:xfrm>
            <a:off x="1371600" y="1143000"/>
            <a:ext cx="4114800" cy="308609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/>
          <p:nvPr>
            <p:ph idx="2" type="sldImg"/>
          </p:nvPr>
        </p:nvSpPr>
        <p:spPr>
          <a:xfrm>
            <a:off x="1371600" y="1143000"/>
            <a:ext cx="4114800" cy="308609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/>
          <p:nvPr>
            <p:ph idx="2" type="sldImg"/>
          </p:nvPr>
        </p:nvSpPr>
        <p:spPr>
          <a:xfrm>
            <a:off x="1371600" y="1143000"/>
            <a:ext cx="4114800" cy="308609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 txBox="1"/>
          <p:nvPr>
            <p:ph idx="12" type="sldNum"/>
          </p:nvPr>
        </p:nvSpPr>
        <p:spPr>
          <a:xfrm>
            <a:off x="3884612" y="8685213"/>
            <a:ext cx="2971799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1371600" y="1143000"/>
            <a:ext cx="4114800" cy="308609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Shape 252"/>
          <p:cNvSpPr txBox="1"/>
          <p:nvPr>
            <p:ph idx="12" type="sldNum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>
            <p:ph idx="2" type="sldImg"/>
          </p:nvPr>
        </p:nvSpPr>
        <p:spPr>
          <a:xfrm>
            <a:off x="1371600" y="1143000"/>
            <a:ext cx="4114800" cy="308609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>
            <p:ph idx="2" type="sldImg"/>
          </p:nvPr>
        </p:nvSpPr>
        <p:spPr>
          <a:xfrm>
            <a:off x="1371600" y="1143000"/>
            <a:ext cx="4114800" cy="308609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>
            <p:ph idx="2" type="sldImg"/>
          </p:nvPr>
        </p:nvSpPr>
        <p:spPr>
          <a:xfrm>
            <a:off x="1371600" y="1143000"/>
            <a:ext cx="4114800" cy="308609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x="1371600" y="1143000"/>
            <a:ext cx="4114800" cy="308609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>
            <p:ph idx="2" type="sldImg"/>
          </p:nvPr>
        </p:nvSpPr>
        <p:spPr>
          <a:xfrm>
            <a:off x="1371600" y="1143000"/>
            <a:ext cx="4114800" cy="308609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>
            <p:ph idx="2" type="sldImg"/>
          </p:nvPr>
        </p:nvSpPr>
        <p:spPr>
          <a:xfrm>
            <a:off x="1371600" y="1143000"/>
            <a:ext cx="4114800" cy="308609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ctrTitle"/>
          </p:nvPr>
        </p:nvSpPr>
        <p:spPr>
          <a:xfrm>
            <a:off x="685800" y="1122362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20" name="Shape 20"/>
          <p:cNvSpPr txBox="1"/>
          <p:nvPr>
            <p:ph idx="1" type="subTitle"/>
          </p:nvPr>
        </p:nvSpPr>
        <p:spPr>
          <a:xfrm>
            <a:off x="1143000" y="3602037"/>
            <a:ext cx="6858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028950" y="6356351"/>
            <a:ext cx="30860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 rot="5400000">
            <a:off x="2396330" y="57942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x="3028950" y="6356351"/>
            <a:ext cx="30860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 rot="5400000">
            <a:off x="4623592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 rot="5400000">
            <a:off x="623093" y="370680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3028950" y="6356351"/>
            <a:ext cx="30860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x="3028950" y="6356351"/>
            <a:ext cx="30860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1" type="ftr"/>
          </p:nvPr>
        </p:nvSpPr>
        <p:spPr>
          <a:xfrm>
            <a:off x="3028950" y="6356351"/>
            <a:ext cx="30860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623887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623887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028950" y="6356351"/>
            <a:ext cx="30860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1" type="ftr"/>
          </p:nvPr>
        </p:nvSpPr>
        <p:spPr>
          <a:xfrm>
            <a:off x="3028950" y="6356351"/>
            <a:ext cx="30860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629841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29841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629841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3" type="body"/>
          </p:nvPr>
        </p:nvSpPr>
        <p:spPr>
          <a:xfrm>
            <a:off x="4629150" y="1681163"/>
            <a:ext cx="3887389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4" type="body"/>
          </p:nvPr>
        </p:nvSpPr>
        <p:spPr>
          <a:xfrm>
            <a:off x="4629150" y="2505075"/>
            <a:ext cx="3887389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028950" y="6356351"/>
            <a:ext cx="30860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628650" y="2410057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028950" y="6356351"/>
            <a:ext cx="30860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629841" y="457200"/>
            <a:ext cx="2949178" cy="16001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887391" y="987425"/>
            <a:ext cx="4629150" cy="48736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77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270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3028950" y="6356351"/>
            <a:ext cx="30860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629841" y="457200"/>
            <a:ext cx="2949178" cy="16001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62" name="Shape 62"/>
          <p:cNvSpPr/>
          <p:nvPr>
            <p:ph idx="2" type="pic"/>
          </p:nvPr>
        </p:nvSpPr>
        <p:spPr>
          <a:xfrm>
            <a:off x="3887391" y="987425"/>
            <a:ext cx="4629150" cy="48736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3028950" y="6356351"/>
            <a:ext cx="30860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0" y="0"/>
            <a:ext cx="9144000" cy="6857997"/>
            <a:chOff x="0" y="0"/>
            <a:chExt cx="9144000" cy="6857997"/>
          </a:xfrm>
        </p:grpSpPr>
        <p:sp>
          <p:nvSpPr>
            <p:cNvPr id="11" name="Shape 11"/>
            <p:cNvSpPr/>
            <p:nvPr/>
          </p:nvSpPr>
          <p:spPr>
            <a:xfrm>
              <a:off x="0" y="6176962"/>
              <a:ext cx="9144000" cy="681034"/>
            </a:xfrm>
            <a:prstGeom prst="rect">
              <a:avLst/>
            </a:prstGeom>
            <a:solidFill>
              <a:srgbClr val="003A64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Shape 12"/>
            <p:cNvSpPr/>
            <p:nvPr/>
          </p:nvSpPr>
          <p:spPr>
            <a:xfrm>
              <a:off x="0" y="0"/>
              <a:ext cx="9144000" cy="249382"/>
            </a:xfrm>
            <a:prstGeom prst="rect">
              <a:avLst/>
            </a:prstGeom>
            <a:solidFill>
              <a:srgbClr val="003A64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" name="Shape 13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628650" y="6228301"/>
              <a:ext cx="1771650" cy="5866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" name="Shape 14"/>
          <p:cNvSpPr txBox="1"/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1" type="ftr"/>
          </p:nvPr>
        </p:nvSpPr>
        <p:spPr>
          <a:xfrm>
            <a:off x="3028950" y="6356351"/>
            <a:ext cx="30860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ctrTitle"/>
          </p:nvPr>
        </p:nvSpPr>
        <p:spPr>
          <a:xfrm>
            <a:off x="693095" y="465408"/>
            <a:ext cx="8001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 90018 Mobile Computing Systems Programming</a:t>
            </a:r>
          </a:p>
        </p:txBody>
      </p:sp>
      <p:sp>
        <p:nvSpPr>
          <p:cNvPr id="82" name="Shape 82"/>
          <p:cNvSpPr txBox="1"/>
          <p:nvPr>
            <p:ph idx="1" type="subTitle"/>
          </p:nvPr>
        </p:nvSpPr>
        <p:spPr>
          <a:xfrm>
            <a:off x="418289" y="3239309"/>
            <a:ext cx="8550611" cy="19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Tutorial on Android Development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Chu Luo, Eman Bin Khunayn 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{chu.luo, eman.bin}@unimelb.edu.au</a:t>
            </a:r>
          </a:p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2" type="sldNum"/>
          </p:nvPr>
        </p:nvSpPr>
        <p:spPr>
          <a:xfrm>
            <a:off x="6457950" y="6356351"/>
            <a:ext cx="2057400" cy="365099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141" name="Shape 141"/>
          <p:cNvSpPr txBox="1"/>
          <p:nvPr/>
        </p:nvSpPr>
        <p:spPr>
          <a:xfrm>
            <a:off x="940800" y="352750"/>
            <a:ext cx="7262400" cy="552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If your application cannot get a recent reading from the system, it will need to acquire its own reading and will normally perform the following steps: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24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1.</a:t>
            </a: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 Start listening for updates from location providers by registering a Location listener </a:t>
            </a:r>
          </a:p>
          <a:p>
            <a:pPr lvl="0">
              <a:spcBef>
                <a:spcPts val="0"/>
              </a:spcBef>
              <a:buNone/>
            </a:pPr>
            <a:r>
              <a:rPr lang="en-US" sz="24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2. </a:t>
            </a: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Maintain and update a current best estimate as it begins to receive location updates </a:t>
            </a:r>
          </a:p>
          <a:p>
            <a:pPr lvl="0">
              <a:spcBef>
                <a:spcPts val="0"/>
              </a:spcBef>
              <a:buNone/>
            </a:pPr>
            <a:r>
              <a:rPr lang="en-US" sz="24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3.</a:t>
            </a: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Determine when the current best estimate is good enough </a:t>
            </a:r>
          </a:p>
          <a:p>
            <a:pPr lvl="0">
              <a:spcBef>
                <a:spcPts val="0"/>
              </a:spcBef>
              <a:buNone/>
            </a:pPr>
            <a:r>
              <a:rPr lang="en-US" sz="24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4. </a:t>
            </a: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Stop listening for location updates by unregistering the Location listener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5.</a:t>
            </a: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 Use that best estimate as the current location.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Shape 1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50012"/>
            <a:ext cx="9144000" cy="4709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052" y="267128"/>
            <a:ext cx="9189838" cy="610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Shape 1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988" y="503433"/>
            <a:ext cx="9032011" cy="6123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Shape 1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6695" y="513708"/>
            <a:ext cx="8371376" cy="5711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167" name="Shape 1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400" y="1054100"/>
            <a:ext cx="8331200" cy="473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Shape 1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0435" y="626724"/>
            <a:ext cx="8205696" cy="6012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78" name="Shape 178"/>
          <p:cNvSpPr/>
          <p:nvPr/>
        </p:nvSpPr>
        <p:spPr>
          <a:xfrm>
            <a:off x="764568" y="-121919"/>
            <a:ext cx="7919448" cy="6247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Gill Sans"/>
              <a:buNone/>
            </a:pPr>
            <a:r>
              <a:rPr b="1" i="0" lang="en-US" sz="3600" u="none" cap="none" strike="noStrike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Maps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Map support classes: allow you to take location information. And display it visually to your users.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Android provides Mapping support through the </a:t>
            </a:r>
            <a:r>
              <a:rPr b="0" i="0" lang="en-US" sz="2800" u="none" cap="none" strike="noStrike">
                <a:solidFill>
                  <a:srgbClr val="FF9900"/>
                </a:solidFill>
                <a:latin typeface="Gill Sans"/>
                <a:ea typeface="Gill Sans"/>
                <a:cs typeface="Gill Sans"/>
                <a:sym typeface="Gill Sans"/>
              </a:rPr>
              <a:t>Google Maps Android v2 API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Change the camera position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Add Markers &amp; ground overlays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Respond to gestures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Indicate the user’s current Location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rPr>
              <a:t>Map Classes: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GoogleMap</a:t>
            </a: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MapFragment</a:t>
            </a: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Camera</a:t>
            </a: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Marker</a:t>
            </a:r>
          </a:p>
        </p:txBody>
      </p:sp>
      <p:sp>
        <p:nvSpPr>
          <p:cNvPr id="185" name="Shape 18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36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rPr>
              <a:t>Setting Up Maps Application 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Set up the Google Play services SDK</a:t>
            </a: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Obtain an API key</a:t>
            </a: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Specify settings in Application Manifest</a:t>
            </a: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Add map to project</a:t>
            </a: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177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See: https://developers.google.com/maps/documentation/android/start</a:t>
            </a: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2" name="Shape 19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87282" y="-150439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Welcome!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87307" y="1268775"/>
            <a:ext cx="8369399" cy="48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Outcomes of this tutorial:</a:t>
            </a:r>
          </a:p>
          <a:p>
            <a:pPr indent="-393700" lvl="0" marL="4572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C00"/>
              </a:buClr>
              <a:buSzPct val="100000"/>
              <a:buFont typeface="Arial"/>
              <a:buChar char="•"/>
            </a:pPr>
            <a:r>
              <a:rPr b="1" i="0" lang="en-US" sz="2600" u="none" cap="none" strike="noStrike">
                <a:solidFill>
                  <a:srgbClr val="FF8C00"/>
                </a:solidFill>
                <a:latin typeface="Calibri"/>
                <a:ea typeface="Calibri"/>
                <a:cs typeface="Calibri"/>
                <a:sym typeface="Calibri"/>
              </a:rPr>
              <a:t>Location API and Google services</a:t>
            </a:r>
          </a:p>
          <a:p>
            <a:pPr indent="0" lvl="0" marL="0" marR="1016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 how to access your current geo position via the Android Location API a and how to display it on Google Maps.</a:t>
            </a:r>
          </a:p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6457950" y="6356351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354330" y="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36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rPr>
              <a:t>Map permissions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59" y="975351"/>
            <a:ext cx="9006900" cy="53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508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rPr>
              <a:t>&lt;uses-permission android:name="</a:t>
            </a:r>
            <a:r>
              <a:rPr b="0" i="0" lang="en-US" sz="2400" u="none" cap="none" strike="noStrike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android.permission.INTERNET</a:t>
            </a:r>
            <a:r>
              <a:rPr b="0" i="0" lang="en-US" sz="24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rPr>
              <a:t>"/&gt;</a:t>
            </a:r>
          </a:p>
          <a:p>
            <a:pPr indent="-50800" lvl="0" marL="228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rPr>
              <a:t>&lt;uses-permission android:name="</a:t>
            </a:r>
            <a:r>
              <a:rPr b="0" i="0" lang="en-US" sz="2400" u="none" cap="none" strike="noStrike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android.permission.ACCESS_NETWORK_STATE</a:t>
            </a:r>
            <a:r>
              <a:rPr b="0" i="0" lang="en-US" sz="24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rPr>
              <a:t>"/&gt;</a:t>
            </a:r>
          </a:p>
          <a:p>
            <a:pPr indent="-50800" lvl="0" marL="228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rPr>
              <a:t>&lt;uses-permission android:name= "</a:t>
            </a:r>
            <a:r>
              <a:rPr b="0" i="0" lang="en-US" sz="2400" u="none" cap="none" strike="noStrike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android.permission.WRITE_EXTERNAL_STORAGE</a:t>
            </a:r>
            <a:r>
              <a:rPr b="0" i="0" lang="en-US" sz="24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rPr>
              <a:t>"/&gt;</a:t>
            </a:r>
          </a:p>
          <a:p>
            <a:pPr indent="-50800" lvl="0" marL="228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rPr>
              <a:t>&lt;uses-permission android:name="</a:t>
            </a:r>
            <a:r>
              <a:rPr b="0" i="0" lang="en-US" sz="2400" u="none" cap="none" strike="noStrike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com.google.android.providers.gsf.permission.READ_GSERVICES</a:t>
            </a:r>
            <a:r>
              <a:rPr b="0" i="0" lang="en-US" sz="24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rPr>
              <a:t>"/&gt;</a:t>
            </a: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accent6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9" name="Shape 19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rPr>
              <a:t>Example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365760" y="1825625"/>
            <a:ext cx="856487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Application acquires earthquake data from a server</a:t>
            </a:r>
          </a:p>
          <a:p>
            <a:pPr indent="0" lvl="0" marL="177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then it displays the data on a map, using clickable markers</a:t>
            </a:r>
          </a:p>
          <a:p>
            <a:pPr indent="0" lvl="0" marL="177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Shape 20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212" name="Shape 2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990600"/>
            <a:ext cx="9144000" cy="4602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218" name="Shape 2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879" y="421431"/>
            <a:ext cx="7833359" cy="6117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224" name="Shape 2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474" y="461962"/>
            <a:ext cx="7650835" cy="607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230" name="Shape 230"/>
          <p:cNvPicPr preferRelativeResize="0"/>
          <p:nvPr/>
        </p:nvPicPr>
        <p:blipFill rotWithShape="1">
          <a:blip r:embed="rId3">
            <a:alphaModFix/>
          </a:blip>
          <a:srcRect b="31555" l="0" r="0" t="0"/>
          <a:stretch/>
        </p:blipFill>
        <p:spPr>
          <a:xfrm>
            <a:off x="531222" y="0"/>
            <a:ext cx="833393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236" name="Shape 236"/>
          <p:cNvPicPr preferRelativeResize="0"/>
          <p:nvPr/>
        </p:nvPicPr>
        <p:blipFill rotWithShape="1">
          <a:blip r:embed="rId3">
            <a:alphaModFix/>
          </a:blip>
          <a:srcRect b="0" l="0" r="0" t="70000"/>
          <a:stretch/>
        </p:blipFill>
        <p:spPr>
          <a:xfrm>
            <a:off x="59671" y="899159"/>
            <a:ext cx="9084330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242" name="Shape 2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4300" y="0"/>
            <a:ext cx="3829707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idx="12" type="sldNum"/>
          </p:nvPr>
        </p:nvSpPr>
        <p:spPr>
          <a:xfrm>
            <a:off x="6457950" y="6356351"/>
            <a:ext cx="2057400" cy="365099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ctrTitle"/>
          </p:nvPr>
        </p:nvSpPr>
        <p:spPr>
          <a:xfrm>
            <a:off x="693095" y="475137"/>
            <a:ext cx="8001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br>
              <a:rPr b="1" i="0" lang="en-US" sz="48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48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 you next week</a:t>
            </a:r>
            <a:br>
              <a:rPr b="1" i="0" lang="en-US" sz="48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i="0" lang="en-US" sz="48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48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COMP 90018 </a:t>
            </a:r>
          </a:p>
        </p:txBody>
      </p:sp>
      <p:sp>
        <p:nvSpPr>
          <p:cNvPr id="255" name="Shape 255"/>
          <p:cNvSpPr txBox="1"/>
          <p:nvPr>
            <p:ph idx="1" type="subTitle"/>
          </p:nvPr>
        </p:nvSpPr>
        <p:spPr>
          <a:xfrm>
            <a:off x="418289" y="3239309"/>
            <a:ext cx="8550611" cy="19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Tutorial on Android Development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Chu Luo, Eman Bin Khunayn 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{chu.luo, eman.bin}@unimelb.edu.au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2" type="sldNum"/>
          </p:nvPr>
        </p:nvSpPr>
        <p:spPr>
          <a:xfrm>
            <a:off x="6457950" y="6356351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97" name="Shape 97"/>
          <p:cNvSpPr/>
          <p:nvPr/>
        </p:nvSpPr>
        <p:spPr>
          <a:xfrm>
            <a:off x="440031" y="1336746"/>
            <a:ext cx="8722759" cy="33855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Gill Sans"/>
              <a:buNone/>
            </a:pPr>
            <a:r>
              <a:rPr b="1" i="0" lang="en-US" sz="24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rPr>
              <a:t>Location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Location support classes: classes that your applications will use to get that information. 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 </a:t>
            </a:r>
            <a:r>
              <a:rPr b="1" i="0" lang="en-US" sz="2000" u="none" cap="none" strike="noStrike">
                <a:solidFill>
                  <a:srgbClr val="AEABAB"/>
                </a:solidFill>
                <a:latin typeface="Gill Sans"/>
                <a:ea typeface="Gill Sans"/>
                <a:cs typeface="Gill Sans"/>
                <a:sym typeface="Gill Sans"/>
              </a:rPr>
              <a:t>Location instance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consists of: Latitude, longitude, timestamp and, optionally, {accuracy, altitude, speed, and bearing}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Gill Sans"/>
              <a:buNone/>
            </a:pPr>
            <a:r>
              <a:rPr b="1" i="0" lang="en-US" sz="24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rPr>
              <a:t>Location Provider</a:t>
            </a:r>
            <a:r>
              <a:rPr b="0" i="0" lang="en-US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GPS, Cell phone towers, WiFi access points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br>
              <a:rPr b="0" i="0" lang="en-US" sz="2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</a:br>
          </a:p>
        </p:txBody>
      </p:sp>
      <p:sp>
        <p:nvSpPr>
          <p:cNvPr id="98" name="Shape 98"/>
          <p:cNvSpPr/>
          <p:nvPr/>
        </p:nvSpPr>
        <p:spPr>
          <a:xfrm>
            <a:off x="2208091" y="443700"/>
            <a:ext cx="4121641" cy="553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Android Location API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04" name="Shape 104"/>
          <p:cNvSpPr/>
          <p:nvPr/>
        </p:nvSpPr>
        <p:spPr>
          <a:xfrm>
            <a:off x="630895" y="446762"/>
            <a:ext cx="8513103" cy="2554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1. Determines location based on cell tower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and WiFi access points.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Requires either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25000"/>
              <a:buFont typeface="Gill Sans"/>
              <a:buNone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rPr>
              <a:t>android.permission. ACCESS_COARSE_LOCATION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ill San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25000"/>
              <a:buFont typeface="Gill Sans"/>
              <a:buNone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rPr>
              <a:t>android.permission.ACCESS_FINE_LOCATION</a:t>
            </a:r>
          </a:p>
        </p:txBody>
      </p:sp>
      <p:sp>
        <p:nvSpPr>
          <p:cNvPr id="105" name="Shape 105"/>
          <p:cNvSpPr/>
          <p:nvPr/>
        </p:nvSpPr>
        <p:spPr>
          <a:xfrm>
            <a:off x="848579" y="4058744"/>
            <a:ext cx="7806432" cy="1938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2. Determines location using GPS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Requires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25000"/>
              <a:buFont typeface="Gill Sans"/>
              <a:buNone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rPr>
              <a:t>android.permission.ACCESS_FINE_LOCATION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11" name="Shape 111"/>
          <p:cNvSpPr/>
          <p:nvPr/>
        </p:nvSpPr>
        <p:spPr>
          <a:xfrm>
            <a:off x="924673" y="1705510"/>
            <a:ext cx="8106310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ill Sans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GPS</a:t>
            </a:r>
            <a:r>
              <a:rPr b="0" i="0" lang="en-US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– expensive, accurate, slower,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ill San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available outdoors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ill Sans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Network</a:t>
            </a:r>
            <a:r>
              <a:rPr b="0" i="0" lang="en-US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- cheaper, less accurate,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ill San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faster, availability varies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17" name="Shape 117"/>
          <p:cNvSpPr/>
          <p:nvPr/>
        </p:nvSpPr>
        <p:spPr>
          <a:xfrm>
            <a:off x="369869" y="1438382"/>
            <a:ext cx="8774130" cy="33855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Gill Sans"/>
              <a:buNone/>
            </a:pPr>
            <a:r>
              <a:rPr b="1" i="0" lang="en-US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rPr>
              <a:t>LocationManager Class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System service for accessing location data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Gill Sans"/>
              <a:buNone/>
            </a:pPr>
            <a:r>
              <a:rPr b="0" i="1" lang="en-US" sz="2000" u="none" cap="none" strike="noStrike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getSystemService(Context.LOCATION_SERVICE)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Determine the last known user location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Register for location updates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Register to receive Intents when the device nears or moves away from a given geographic area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23" name="Shape 123"/>
          <p:cNvSpPr/>
          <p:nvPr/>
        </p:nvSpPr>
        <p:spPr>
          <a:xfrm>
            <a:off x="462337" y="688368"/>
            <a:ext cx="8681663" cy="489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Gill Sans"/>
              <a:buNone/>
            </a:pPr>
            <a:r>
              <a:rPr b="1" i="0" lang="en-US" sz="24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rPr>
              <a:t>Installation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To use the location manager make the Google play service available via your app build.gradle file.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dependencies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en-US" sz="24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rPr>
              <a:t>compile 'com.google.android.gms:play-services:9.2.0' compile 'com.google.android.gms:play-services-location:9.2.0'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Also specify the following required permission in your manifest.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Gill Sans"/>
              <a:buNone/>
            </a:pPr>
            <a:r>
              <a:rPr b="0" i="0" lang="en-US" sz="2400" u="none" cap="none" strike="noStrike">
                <a:solidFill>
                  <a:srgbClr val="008080"/>
                </a:solidFill>
                <a:latin typeface="Gill Sans"/>
                <a:ea typeface="Gill Sans"/>
                <a:cs typeface="Gill Sans"/>
                <a:sym typeface="Gill Sans"/>
              </a:rPr>
              <a:t>&lt;uses-permission</a:t>
            </a:r>
            <a:r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en-US" sz="2400" u="none" cap="none" strike="noStrike">
                <a:solidFill>
                  <a:srgbClr val="000080"/>
                </a:solidFill>
                <a:latin typeface="Gill Sans"/>
                <a:ea typeface="Gill Sans"/>
                <a:cs typeface="Gill Sans"/>
                <a:sym typeface="Gill Sans"/>
              </a:rPr>
              <a:t>android:name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=</a:t>
            </a:r>
            <a:r>
              <a:rPr b="0" i="0" lang="en-US" sz="2400" u="none" cap="none" strike="noStrike">
                <a:solidFill>
                  <a:srgbClr val="DD1144"/>
                </a:solidFill>
                <a:latin typeface="Gill Sans"/>
                <a:ea typeface="Gill Sans"/>
                <a:cs typeface="Gill Sans"/>
                <a:sym typeface="Gill Sans"/>
              </a:rPr>
              <a:t>"android.permission.ACCESS_FINE_LOCATION"</a:t>
            </a:r>
            <a:r>
              <a:rPr b="0" i="0" lang="en-US" sz="2400" u="none" cap="none" strike="noStrike">
                <a:solidFill>
                  <a:srgbClr val="008080"/>
                </a:solidFill>
                <a:latin typeface="Gill Sans"/>
                <a:ea typeface="Gill Sans"/>
                <a:cs typeface="Gill Sans"/>
                <a:sym typeface="Gill Sans"/>
              </a:rPr>
              <a:t>/&gt;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29" name="Shape 129"/>
          <p:cNvSpPr/>
          <p:nvPr/>
        </p:nvSpPr>
        <p:spPr>
          <a:xfrm>
            <a:off x="462337" y="1327100"/>
            <a:ext cx="8681663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rgbClr val="28373C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Gill Sans"/>
              <a:buNone/>
            </a:pPr>
            <a:r>
              <a:rPr b="1" i="0" lang="en-US" sz="22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rPr>
              <a:t>Prompt the user to Enabled GPS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The user can decide if the GPS is enabled or not.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Using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LocationManager</a:t>
            </a:r>
            <a:r>
              <a:rPr b="0" i="0" lang="en-US" sz="2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is enabled via  </a:t>
            </a:r>
            <a:r>
              <a:rPr b="0" i="1" lang="en-US" sz="22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isProviderEnabled() </a:t>
            </a:r>
            <a:r>
              <a:rPr b="0" i="0" lang="en-US" sz="2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method.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If its not enabled you can send the user to the settings via an Intent with the </a:t>
            </a:r>
            <a:r>
              <a:rPr b="0" i="0" lang="en-US" sz="20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Settings. ACTION_LOCATION_SOURCE_SETTINGS</a:t>
            </a:r>
            <a:r>
              <a:rPr b="0" i="0" lang="en-US" sz="2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 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>
            <a:off x="636997" y="636997"/>
            <a:ext cx="7695344" cy="46474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Gill Sans"/>
              <a:buNone/>
            </a:pPr>
            <a:r>
              <a:rPr b="1" i="0" lang="en-US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rPr>
              <a:t>LocationListener Interface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accen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Defines callback methods that are called when Location or LocationProvider status changes.</a:t>
            </a: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ct val="25000"/>
              <a:buFont typeface="Gill Sans"/>
              <a:buNone/>
            </a:pPr>
            <a:r>
              <a:rPr b="0" i="1" lang="en-US" sz="2400" u="none" cap="none" strike="noStrike">
                <a:solidFill>
                  <a:srgbClr val="548135"/>
                </a:solidFill>
                <a:latin typeface="Gill Sans"/>
                <a:ea typeface="Gill Sans"/>
                <a:cs typeface="Gill Sans"/>
                <a:sym typeface="Gill Sans"/>
              </a:rPr>
              <a:t>void onLocationChanged( Location location)</a:t>
            </a: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ct val="25000"/>
              <a:buFont typeface="Gill Sans"/>
              <a:buNone/>
            </a:pPr>
            <a:r>
              <a:rPr b="0" i="1" lang="en-US" sz="2400" u="none" cap="none" strike="noStrike">
                <a:solidFill>
                  <a:srgbClr val="548135"/>
                </a:solidFill>
                <a:latin typeface="Gill Sans"/>
                <a:ea typeface="Gill Sans"/>
                <a:cs typeface="Gill Sans"/>
                <a:sym typeface="Gill Sans"/>
              </a:rPr>
              <a:t>void onProviderDisabled(String provider)</a:t>
            </a: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ct val="25000"/>
              <a:buFont typeface="Gill Sans"/>
              <a:buNone/>
            </a:pPr>
            <a:r>
              <a:rPr b="0" i="1" lang="en-US" sz="2400" u="none" cap="none" strike="noStrike">
                <a:solidFill>
                  <a:srgbClr val="548135"/>
                </a:solidFill>
                <a:latin typeface="Gill Sans"/>
                <a:ea typeface="Gill Sans"/>
                <a:cs typeface="Gill Sans"/>
                <a:sym typeface="Gill Sans"/>
              </a:rPr>
              <a:t>void onProviderEnabled(String provider)</a:t>
            </a: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ct val="25000"/>
              <a:buFont typeface="Gill Sans"/>
              <a:buNone/>
            </a:pPr>
            <a:r>
              <a:rPr b="0" i="1" lang="en-US" sz="2400" u="none" cap="none" strike="noStrike">
                <a:solidFill>
                  <a:srgbClr val="548135"/>
                </a:solidFill>
                <a:latin typeface="Gill Sans"/>
                <a:ea typeface="Gill Sans"/>
                <a:cs typeface="Gill Sans"/>
                <a:sym typeface="Gill Sans"/>
              </a:rPr>
              <a:t>void onStatusChanged( String provider, int status, Bundle extras)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