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2" r:id="rId1"/>
  </p:sldMasterIdLst>
  <p:notesMasterIdLst>
    <p:notesMasterId r:id="rId41"/>
  </p:notesMasterIdLst>
  <p:sldIdLst>
    <p:sldId id="898" r:id="rId2"/>
    <p:sldId id="1041" r:id="rId3"/>
    <p:sldId id="590" r:id="rId4"/>
    <p:sldId id="1052" r:id="rId5"/>
    <p:sldId id="1042" r:id="rId6"/>
    <p:sldId id="1043" r:id="rId7"/>
    <p:sldId id="1067" r:id="rId8"/>
    <p:sldId id="1068" r:id="rId9"/>
    <p:sldId id="1056" r:id="rId10"/>
    <p:sldId id="1044" r:id="rId11"/>
    <p:sldId id="1057" r:id="rId12"/>
    <p:sldId id="1047" r:id="rId13"/>
    <p:sldId id="1062" r:id="rId14"/>
    <p:sldId id="1060" r:id="rId15"/>
    <p:sldId id="1048" r:id="rId16"/>
    <p:sldId id="1045" r:id="rId17"/>
    <p:sldId id="1059" r:id="rId18"/>
    <p:sldId id="1058" r:id="rId19"/>
    <p:sldId id="1063" r:id="rId20"/>
    <p:sldId id="1066" r:id="rId21"/>
    <p:sldId id="1077" r:id="rId22"/>
    <p:sldId id="1078" r:id="rId23"/>
    <p:sldId id="1079" r:id="rId24"/>
    <p:sldId id="1080" r:id="rId25"/>
    <p:sldId id="1081" r:id="rId26"/>
    <p:sldId id="1076" r:id="rId27"/>
    <p:sldId id="1075" r:id="rId28"/>
    <p:sldId id="1064" r:id="rId29"/>
    <p:sldId id="1065" r:id="rId30"/>
    <p:sldId id="1069" r:id="rId31"/>
    <p:sldId id="1070" r:id="rId32"/>
    <p:sldId id="1071" r:id="rId33"/>
    <p:sldId id="1072" r:id="rId34"/>
    <p:sldId id="1073" r:id="rId35"/>
    <p:sldId id="1074" r:id="rId36"/>
    <p:sldId id="1050" r:id="rId37"/>
    <p:sldId id="1051" r:id="rId38"/>
    <p:sldId id="1055" r:id="rId39"/>
    <p:sldId id="90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3" pos="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9C"/>
    <a:srgbClr val="CE5754"/>
    <a:srgbClr val="4B9859"/>
    <a:srgbClr val="417FBB"/>
    <a:srgbClr val="0068B7"/>
    <a:srgbClr val="184799"/>
    <a:srgbClr val="FF999A"/>
    <a:srgbClr val="FFFFFF"/>
    <a:srgbClr val="2C4D88"/>
    <a:srgbClr val="174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 autoAdjust="0"/>
    <p:restoredTop sz="71701" autoAdjust="0"/>
  </p:normalViewPr>
  <p:slideViewPr>
    <p:cSldViewPr snapToGrid="0" showGuides="1">
      <p:cViewPr varScale="1">
        <p:scale>
          <a:sx n="70" d="100"/>
          <a:sy n="70" d="100"/>
        </p:scale>
        <p:origin x="1358" y="62"/>
      </p:cViewPr>
      <p:guideLst>
        <p:guide orient="horz" pos="2863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Label Count of Training</a:t>
            </a:r>
            <a:r>
              <a:rPr lang="en-US" altLang="zh-CN" baseline="0" dirty="0"/>
              <a:t> Set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84804912276926"/>
          <c:y val="0.11917408571160525"/>
          <c:w val="0.85529455676493238"/>
          <c:h val="0.67085247086205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Agree</c:v>
                </c:pt>
                <c:pt idx="1">
                  <c:v>Disagree</c:v>
                </c:pt>
                <c:pt idx="2">
                  <c:v>Discuss</c:v>
                </c:pt>
                <c:pt idx="3">
                  <c:v>Unrelated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3678</c:v>
                </c:pt>
                <c:pt idx="1">
                  <c:v>840</c:v>
                </c:pt>
                <c:pt idx="2">
                  <c:v>8909</c:v>
                </c:pt>
                <c:pt idx="3">
                  <c:v>36545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4-4637-A896-AB34009A2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2790847"/>
        <c:axId val="138279126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Agree</c:v>
                      </c:pt>
                      <c:pt idx="1">
                        <c:v>Disagree</c:v>
                      </c:pt>
                      <c:pt idx="2">
                        <c:v>Discuss</c:v>
                      </c:pt>
                      <c:pt idx="3">
                        <c:v>Unrelated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C84-4637-A896-AB34009A28D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Agree</c:v>
                      </c:pt>
                      <c:pt idx="1">
                        <c:v>Disagree</c:v>
                      </c:pt>
                      <c:pt idx="2">
                        <c:v>Discuss</c:v>
                      </c:pt>
                      <c:pt idx="3">
                        <c:v>Unrelated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C84-4637-A896-AB34009A28D3}"/>
                  </c:ext>
                </c:extLst>
              </c15:ser>
            </c15:filteredBarSeries>
          </c:ext>
        </c:extLst>
      </c:barChart>
      <c:catAx>
        <c:axId val="138279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2791263"/>
        <c:crosses val="autoZero"/>
        <c:auto val="1"/>
        <c:lblAlgn val="ctr"/>
        <c:lblOffset val="100"/>
        <c:noMultiLvlLbl val="0"/>
      </c:catAx>
      <c:valAx>
        <c:axId val="138279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279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55E9-3775-47B8-A9FF-F98F72BF2A58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4C5D-8905-4D81-BE92-D035E374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6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0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2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3B1A-3F86-4B7E-A38D-E6A694A51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7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4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4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Employ an ensemble of five multi-layer </a:t>
            </a:r>
            <a:r>
              <a:rPr lang="en-US" altLang="zh-CN" dirty="0" err="1"/>
              <a:t>perceptrons</a:t>
            </a:r>
            <a:r>
              <a:rPr lang="en-US" altLang="zh-CN" dirty="0"/>
              <a:t> (MLPs) with six hidden layers</a:t>
            </a:r>
          </a:p>
          <a:p>
            <a:r>
              <a:rPr lang="en-US" altLang="zh-CN" dirty="0"/>
              <a:t>Along with handcrafted features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6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Employ an ensemble of five multi-layer </a:t>
            </a:r>
            <a:r>
              <a:rPr lang="en-US" altLang="zh-CN" dirty="0" err="1"/>
              <a:t>perceptrons</a:t>
            </a:r>
            <a:r>
              <a:rPr lang="en-US" altLang="zh-CN" dirty="0"/>
              <a:t> (MLPs) with six hidden layers</a:t>
            </a:r>
          </a:p>
          <a:p>
            <a:r>
              <a:rPr lang="en-US" altLang="zh-CN" dirty="0"/>
              <a:t>Along with handcrafted features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6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6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7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326" y="241334"/>
            <a:ext cx="11553826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7525" y="1108433"/>
            <a:ext cx="11064875" cy="5508233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 userDrawn="1"/>
        </p:nvSpPr>
        <p:spPr>
          <a:xfrm>
            <a:off x="314326" y="851723"/>
            <a:ext cx="11553826" cy="4571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" y="66676"/>
            <a:ext cx="12049125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 userDrawn="1"/>
        </p:nvSpPr>
        <p:spPr>
          <a:xfrm>
            <a:off x="66675" y="677065"/>
            <a:ext cx="12049125" cy="77587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29"/>
            <a:ext cx="12191998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267"/>
            <a:ext cx="12191998" cy="592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6266" y="6492875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36" y="856354"/>
            <a:ext cx="10102723" cy="14220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E419C"/>
                </a:solidFill>
              </a:rPr>
              <a:t>Fake News Challenge</a:t>
            </a:r>
            <a:endParaRPr lang="zh-CN" altLang="en-US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85338"/>
            <a:ext cx="9144000" cy="1687323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altLang="zh-CN" sz="2000" dirty="0">
              <a:solidFill>
                <a:srgbClr val="0E419C"/>
              </a:solidFill>
            </a:endParaRPr>
          </a:p>
          <a:p>
            <a:r>
              <a:rPr lang="en-US" altLang="zh-CN" sz="2000" dirty="0">
                <a:solidFill>
                  <a:srgbClr val="0E419C"/>
                </a:solidFill>
              </a:rPr>
              <a:t>DATA130030.01 (</a:t>
            </a:r>
            <a:r>
              <a:rPr lang="zh-CN" altLang="en-US" sz="2000" dirty="0">
                <a:solidFill>
                  <a:srgbClr val="0E419C"/>
                </a:solidFill>
              </a:rPr>
              <a:t>自然语言处理</a:t>
            </a:r>
            <a:r>
              <a:rPr lang="en-US" altLang="zh-CN" sz="2000" dirty="0">
                <a:solidFill>
                  <a:srgbClr val="0E419C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School of Data Science Fudan University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05/24/2023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388F10-FFAF-40CE-8463-CBC7109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209-0086-7F46-8904-7BA8B94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93" y="4579572"/>
            <a:ext cx="1916211" cy="19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322F-9EE0-4970-BED7-6F5C502C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D9039-6D42-491D-A495-8B61625C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F2952D2-5949-44D3-A1A3-7BCDEF4E5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973139"/>
              </p:ext>
            </p:extLst>
          </p:nvPr>
        </p:nvGraphicFramePr>
        <p:xfrm>
          <a:off x="703432" y="1918872"/>
          <a:ext cx="5387807" cy="3506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5B20159-EFBD-4CEE-8DAE-B382B8D0ADF0}"/>
              </a:ext>
            </a:extLst>
          </p:cNvPr>
          <p:cNvSpPr txBox="1"/>
          <p:nvPr/>
        </p:nvSpPr>
        <p:spPr>
          <a:xfrm>
            <a:off x="7395878" y="5525810"/>
            <a:ext cx="364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Imbalanced Data 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1AB81-445A-4963-A905-9E8DB7FC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62" y="2136817"/>
            <a:ext cx="538780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322F-9EE0-4970-BED7-6F5C502C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D9039-6D42-491D-A495-8B61625C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2157D0-E89F-40D7-B7F7-E2F89BE2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0"/>
          <a:stretch/>
        </p:blipFill>
        <p:spPr>
          <a:xfrm>
            <a:off x="1154373" y="1448249"/>
            <a:ext cx="4015998" cy="47302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FF5586-C7FE-4B56-B414-6DAC975C198A}"/>
              </a:ext>
            </a:extLst>
          </p:cNvPr>
          <p:cNvSpPr txBox="1"/>
          <p:nvPr/>
        </p:nvSpPr>
        <p:spPr>
          <a:xfrm>
            <a:off x="5940926" y="1656362"/>
            <a:ext cx="56414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A wide range of length distribution!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A large maximum length!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Length Constraints of NLP Models!  E.g. Bert: 512 tokens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EEAF-AFC6-4392-992F-099D05C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Preliminary </a:t>
            </a:r>
            <a:r>
              <a:rPr lang="en-US" altLang="zh-CN" dirty="0"/>
              <a:t>Finetune Bert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01E7-E474-433B-8A39-079D4E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0E1670B4-9A72-4EB8-A702-67E0A88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103" y="1452226"/>
            <a:ext cx="5135667" cy="5223211"/>
          </a:xfrm>
        </p:spPr>
        <p:txBody>
          <a:bodyPr/>
          <a:lstStyle/>
          <a:p>
            <a:r>
              <a:rPr lang="en-US" altLang="zh-CN" dirty="0"/>
              <a:t>NSP is similar to part of this task, perfect for this challenge</a:t>
            </a:r>
          </a:p>
          <a:p>
            <a:r>
              <a:rPr lang="en-US" altLang="zh-CN" dirty="0"/>
              <a:t>Proposed in </a:t>
            </a:r>
            <a:r>
              <a:rPr lang="en-US" altLang="zh-CN" dirty="0">
                <a:solidFill>
                  <a:srgbClr val="FF0000"/>
                </a:solidFill>
              </a:rPr>
              <a:t>2018</a:t>
            </a:r>
          </a:p>
          <a:p>
            <a:r>
              <a:rPr lang="en-US" altLang="zh-CN" dirty="0"/>
              <a:t>Otherwise, everyone who participated in the competition at that time would have used BERT</a:t>
            </a:r>
            <a:r>
              <a:rPr lang="zh-CN" altLang="en-US" dirty="0"/>
              <a:t>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E127AB-1869-4D76-860F-8EF4BE9BE065}"/>
              </a:ext>
            </a:extLst>
          </p:cNvPr>
          <p:cNvSpPr txBox="1"/>
          <p:nvPr/>
        </p:nvSpPr>
        <p:spPr>
          <a:xfrm>
            <a:off x="4985357" y="6103470"/>
            <a:ext cx="690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Devlin, J., Chang, M.-W., Lee, K., &amp; Toutanova, K. (2019). BERT: Pre-training of Deep Bidirectional Transformers for Language Understanding.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AD82F54-934A-49D2-87BF-DC1B16974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-376" r="56939" b="376"/>
          <a:stretch/>
        </p:blipFill>
        <p:spPr>
          <a:xfrm>
            <a:off x="549063" y="1106879"/>
            <a:ext cx="5135667" cy="49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EEAF-AFC6-4392-992F-099D05C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Preliminary </a:t>
            </a:r>
            <a:r>
              <a:rPr lang="en-US" altLang="zh-CN" dirty="0"/>
              <a:t>Finetune Bert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01E7-E474-433B-8A39-079D4E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0E1670B4-9A72-4EB8-A702-67E0A88A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103" y="1452226"/>
            <a:ext cx="5135667" cy="5223211"/>
          </a:xfrm>
        </p:spPr>
        <p:txBody>
          <a:bodyPr/>
          <a:lstStyle/>
          <a:p>
            <a:r>
              <a:rPr lang="en-US" altLang="zh-CN" dirty="0"/>
              <a:t>NSP is similar to part of this task, perfect for this challenge</a:t>
            </a:r>
          </a:p>
          <a:p>
            <a:r>
              <a:rPr lang="en-US" altLang="zh-CN" dirty="0"/>
              <a:t>Proposed in </a:t>
            </a:r>
            <a:r>
              <a:rPr lang="en-US" altLang="zh-CN" dirty="0">
                <a:solidFill>
                  <a:srgbClr val="FF0000"/>
                </a:solidFill>
              </a:rPr>
              <a:t>2018</a:t>
            </a:r>
          </a:p>
          <a:p>
            <a:r>
              <a:rPr lang="en-US" altLang="zh-CN" dirty="0"/>
              <a:t>Otherwise, everyone who participated in the competition at that time would have used BERT</a:t>
            </a:r>
            <a:r>
              <a:rPr lang="zh-CN" altLang="en-US" dirty="0"/>
              <a:t>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E127AB-1869-4D76-860F-8EF4BE9BE065}"/>
              </a:ext>
            </a:extLst>
          </p:cNvPr>
          <p:cNvSpPr txBox="1"/>
          <p:nvPr/>
        </p:nvSpPr>
        <p:spPr>
          <a:xfrm>
            <a:off x="4985357" y="6103470"/>
            <a:ext cx="690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Devlin, J., Chang, M.-W., Lee, K., &amp; Toutanova, K. (2019). BERT: Pre-training of Deep Bidirectional Transformers for Language Understanding.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94F9CD-5252-4FAF-B779-FC25C9E3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6" y="1198752"/>
            <a:ext cx="5515553" cy="45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EEAF-AFC6-4392-992F-099D05C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Preliminary </a:t>
            </a:r>
            <a:r>
              <a:rPr lang="en-US" altLang="zh-CN" dirty="0"/>
              <a:t>Finetune Bert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EE2FE5-8EDC-4FAD-B7A9-B3B4E51F4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7" y="1404059"/>
            <a:ext cx="4874736" cy="252909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01E7-E474-433B-8A39-079D4E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FFE79A-8C6C-4A4E-931E-318E7766E4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1" b="15450"/>
          <a:stretch/>
        </p:blipFill>
        <p:spPr>
          <a:xfrm>
            <a:off x="544072" y="4424565"/>
            <a:ext cx="5060025" cy="20587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46CD5B-8B1B-468B-B13E-DBC79E622826}"/>
              </a:ext>
            </a:extLst>
          </p:cNvPr>
          <p:cNvSpPr txBox="1"/>
          <p:nvPr/>
        </p:nvSpPr>
        <p:spPr>
          <a:xfrm>
            <a:off x="6321469" y="1210058"/>
            <a:ext cx="4601227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Bert-base-uncased</a:t>
            </a:r>
          </a:p>
          <a:p>
            <a:pPr marL="228600" indent="-228600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Truncate to 256 tokens, use only head of bodies</a:t>
            </a:r>
          </a:p>
          <a:p>
            <a:pPr marL="228600" indent="-228600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Nearly </a:t>
            </a:r>
            <a:r>
              <a:rPr lang="en-US" altLang="zh-CN" sz="2800" dirty="0">
                <a:solidFill>
                  <a:srgbClr val="FF0000"/>
                </a:solidFill>
              </a:rPr>
              <a:t>800</a:t>
            </a:r>
            <a:r>
              <a:rPr lang="en-US" altLang="zh-CN" sz="2800" dirty="0"/>
              <a:t> points higher than the previous SOTA</a:t>
            </a:r>
          </a:p>
          <a:p>
            <a:pPr marL="228600" indent="-228600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Micro F1 is high but Macro F1 is much lower</a:t>
            </a:r>
          </a:p>
          <a:p>
            <a:pPr marL="228600" indent="-228600"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Still can’t distinguish minor class well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319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05F-DD08-6C4A-BDCB-ED1C4A6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60E-CC7B-5442-89C7-88D8B512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Introduction</a:t>
            </a:r>
          </a:p>
          <a:p>
            <a:r>
              <a:rPr lang="en-US" altLang="zh-CN" sz="2800" dirty="0"/>
              <a:t>Preliminary work</a:t>
            </a:r>
            <a:endParaRPr lang="en-US" altLang="zh-CN" dirty="0"/>
          </a:p>
          <a:p>
            <a:r>
              <a:rPr lang="en-US" altLang="zh-CN" b="1" dirty="0"/>
              <a:t>Related Work</a:t>
            </a:r>
          </a:p>
          <a:p>
            <a:r>
              <a:rPr lang="en-US" altLang="zh-CN" dirty="0"/>
              <a:t>Future Plan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325C-1E0A-E547-AC24-D77F9252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98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5723-AB80-4E3B-A8C3-A5121353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 of NLP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19ACA78-DAF1-4E14-9453-DE71F9958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8" r="43958" b="13470"/>
          <a:stretch/>
        </p:blipFill>
        <p:spPr>
          <a:xfrm>
            <a:off x="4094582" y="1206627"/>
            <a:ext cx="6132260" cy="528624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535C-F314-414A-A751-6CC6529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1EA0FCD5-F408-486D-B93B-D8466828C781}"/>
              </a:ext>
            </a:extLst>
          </p:cNvPr>
          <p:cNvSpPr/>
          <p:nvPr/>
        </p:nvSpPr>
        <p:spPr>
          <a:xfrm rot="11545199">
            <a:off x="3148049" y="5080223"/>
            <a:ext cx="2273417" cy="28272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FE6443-FC29-48BD-885A-9462FCD0A774}"/>
              </a:ext>
            </a:extLst>
          </p:cNvPr>
          <p:cNvSpPr txBox="1"/>
          <p:nvPr/>
        </p:nvSpPr>
        <p:spPr>
          <a:xfrm>
            <a:off x="682830" y="4351072"/>
            <a:ext cx="2390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2017</a:t>
            </a:r>
          </a:p>
          <a:p>
            <a:pPr algn="ctr"/>
            <a:r>
              <a:rPr lang="en-US" altLang="zh-CN" sz="3200" dirty="0"/>
              <a:t>Transformer</a:t>
            </a:r>
            <a:endParaRPr lang="zh-CN" altLang="en-US" sz="3200" dirty="0"/>
          </a:p>
        </p:txBody>
      </p:sp>
      <p:pic>
        <p:nvPicPr>
          <p:cNvPr id="2052" name="Picture 4" descr="Image result for transformer">
            <a:extLst>
              <a:ext uri="{FF2B5EF4-FFF2-40B4-BE49-F238E27FC236}">
                <a16:creationId xmlns:a16="http://schemas.microsoft.com/office/drawing/2014/main" id="{BED7170D-B2DE-43FD-A371-210C5476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8" y="1999673"/>
            <a:ext cx="1881119" cy="235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6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1D33-2002-42F3-BE1D-9FB5C38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Top1 Team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75D5F-7038-4ECE-92EC-0DB59A77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568" y="1505941"/>
            <a:ext cx="5131497" cy="550823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Malgun Gothic" panose="020B0503020000020004" charset="-127"/>
                <a:ea typeface="Malgun Gothic" panose="020B0503020000020004" charset="-127"/>
              </a:rPr>
              <a:t>A</a:t>
            </a:r>
            <a:r>
              <a:rPr lang="zh-CN" altLang="en-US" sz="2400" dirty="0">
                <a:latin typeface="Malgun Gothic" panose="020B0503020000020004" charset="-127"/>
                <a:ea typeface="Malgun Gothic" panose="020B0503020000020004" charset="-127"/>
              </a:rPr>
              <a:t>pplies a 1D Convolutional Net on the headline and body text,</a:t>
            </a:r>
            <a:endParaRPr lang="en-US" altLang="zh-CN" sz="2400" dirty="0">
              <a:latin typeface="Malgun Gothic" panose="020B0503020000020004" charset="-127"/>
              <a:ea typeface="Malgun Gothic" panose="020B0503020000020004" charset="-127"/>
            </a:endParaRPr>
          </a:p>
          <a:p>
            <a:r>
              <a:rPr lang="en-US" altLang="zh-CN" sz="2400" dirty="0">
                <a:latin typeface="Malgun Gothic" panose="020B0503020000020004" charset="-127"/>
                <a:ea typeface="Malgun Gothic" panose="020B0503020000020004" charset="-127"/>
              </a:rPr>
              <a:t>R</a:t>
            </a:r>
            <a:r>
              <a:rPr lang="zh-CN" altLang="en-US" sz="2400" dirty="0">
                <a:latin typeface="Malgun Gothic" panose="020B0503020000020004" charset="-127"/>
                <a:ea typeface="Malgun Gothic" panose="020B0503020000020004" charset="-127"/>
              </a:rPr>
              <a:t>epresented at the word level using the Google News pretrained vectors.</a:t>
            </a:r>
          </a:p>
          <a:p>
            <a:r>
              <a:rPr lang="en-US" altLang="zh-CN" sz="24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T</a:t>
            </a:r>
            <a:r>
              <a:rPr lang="zh-CN" altLang="en-US" sz="24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hen sent to a MLP with 4-class output and trained end-to-end. </a:t>
            </a:r>
          </a:p>
          <a:p>
            <a:endParaRPr lang="zh-CN" altLang="en-US" sz="2800" dirty="0"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77B57-2166-4CD2-B17D-A76536B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41A45-0445-41E8-A72A-40CC410271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5935" y="1292999"/>
            <a:ext cx="4580351" cy="51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0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1D33-2002-42F3-BE1D-9FB5C38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Top1 Team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75D5F-7038-4ECE-92EC-0DB59A77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63" y="1296444"/>
            <a:ext cx="5006237" cy="55866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T</a:t>
            </a: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okenize and stem the text, generating unigram, bigram, and trigram models.</a:t>
            </a:r>
          </a:p>
          <a:p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E</a:t>
            </a:r>
            <a:r>
              <a:rPr lang="zh-CN" altLang="en-US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xtract five different types of features for both the headlines and bodies</a:t>
            </a:r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:</a:t>
            </a:r>
            <a:endParaRPr lang="en-US" altLang="zh-CN" sz="2600" dirty="0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Basic Count Feature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TF-IDF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SVD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Word2Vec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Sentiment Feature</a:t>
            </a:r>
          </a:p>
          <a:p>
            <a:endParaRPr lang="en-US" altLang="zh-CN" dirty="0"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77B57-2166-4CD2-B17D-A76536B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114D1-5BAD-429A-87C9-762CB41D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7" y="1854863"/>
            <a:ext cx="5715648" cy="41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A7C5-C54D-494C-A133-D567E7FC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Top2&amp;3 Team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BE2DE-E377-42AC-B17A-2D0255E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177C5-B974-493F-B662-8D9567557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8" t="19682" r="5954" b="19817"/>
          <a:stretch/>
        </p:blipFill>
        <p:spPr bwMode="auto">
          <a:xfrm>
            <a:off x="609600" y="1512396"/>
            <a:ext cx="4536148" cy="463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chematic diagram of UCLMR's model">
            <a:extLst>
              <a:ext uri="{FF2B5EF4-FFF2-40B4-BE49-F238E27FC236}">
                <a16:creationId xmlns:a16="http://schemas.microsoft.com/office/drawing/2014/main" id="{C7F9C483-0FF0-4335-A6FC-A224D228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60" y="1767510"/>
            <a:ext cx="5503101" cy="412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05F-DD08-6C4A-BDCB-ED1C4A6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60E-CC7B-5442-89C7-88D8B512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Introduction</a:t>
            </a:r>
          </a:p>
          <a:p>
            <a:r>
              <a:rPr lang="en-US" altLang="zh-CN" sz="2800" dirty="0"/>
              <a:t>Preliminary work (EDA)</a:t>
            </a:r>
            <a:endParaRPr lang="en-US" altLang="zh-CN" b="1" dirty="0"/>
          </a:p>
          <a:p>
            <a:r>
              <a:rPr lang="en-US" altLang="zh-CN" dirty="0"/>
              <a:t>Related Work</a:t>
            </a:r>
          </a:p>
          <a:p>
            <a:r>
              <a:rPr lang="en-US" altLang="zh-CN" dirty="0"/>
              <a:t>Future Plan</a:t>
            </a:r>
          </a:p>
          <a:p>
            <a:endParaRPr lang="en-US" altLang="zh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325C-1E0A-E547-AC24-D77F9252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64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A7C5-C54D-494C-A133-D567E7FC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Team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BE2DE-E377-42AC-B17A-2D0255E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66749-9F87-4E5C-B66F-C4A7A685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6" y="2384894"/>
            <a:ext cx="10658788" cy="20882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234F80-D9E8-43DD-89B8-F26382C81099}"/>
              </a:ext>
            </a:extLst>
          </p:cNvPr>
          <p:cNvSpPr txBox="1"/>
          <p:nvPr/>
        </p:nvSpPr>
        <p:spPr>
          <a:xfrm>
            <a:off x="3507288" y="5844440"/>
            <a:ext cx="9125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Sepúlveda</a:t>
            </a:r>
            <a:r>
              <a:rPr lang="en-US" altLang="zh-CN" sz="1600" dirty="0"/>
              <a:t>-Torres, R., Vicente, M., </a:t>
            </a:r>
            <a:r>
              <a:rPr lang="en-US" altLang="zh-CN" sz="1600" dirty="0" err="1"/>
              <a:t>Saquete</a:t>
            </a:r>
            <a:r>
              <a:rPr lang="en-US" altLang="zh-CN" sz="1600" dirty="0"/>
              <a:t>, E., </a:t>
            </a:r>
            <a:r>
              <a:rPr lang="en-US" altLang="zh-CN" sz="1600" dirty="0" err="1"/>
              <a:t>Lloret</a:t>
            </a:r>
            <a:r>
              <a:rPr lang="en-US" altLang="zh-CN" sz="1600" dirty="0"/>
              <a:t>, E., Palomar, M. (2021). Exploring Summarization to Enhance Headline Stance Detection. In: </a:t>
            </a:r>
            <a:r>
              <a:rPr lang="en-US" altLang="zh-CN" sz="1600" dirty="0" err="1"/>
              <a:t>Métais</a:t>
            </a:r>
            <a:r>
              <a:rPr lang="en-US" altLang="zh-CN" sz="1600" dirty="0"/>
              <a:t>, E., </a:t>
            </a:r>
            <a:r>
              <a:rPr lang="en-US" altLang="zh-CN" sz="1600" dirty="0" err="1"/>
              <a:t>Meziane</a:t>
            </a:r>
            <a:r>
              <a:rPr lang="en-US" altLang="zh-CN" sz="1600" dirty="0"/>
              <a:t>, F., </a:t>
            </a:r>
            <a:r>
              <a:rPr lang="en-US" altLang="zh-CN" sz="1600" dirty="0" err="1"/>
              <a:t>Horacek</a:t>
            </a:r>
            <a:r>
              <a:rPr lang="en-US" altLang="zh-CN" sz="1600" dirty="0"/>
              <a:t>, H., </a:t>
            </a:r>
            <a:r>
              <a:rPr lang="en-US" altLang="zh-CN" sz="1600" dirty="0" err="1"/>
              <a:t>Kapetanios</a:t>
            </a:r>
            <a:r>
              <a:rPr lang="en-US" altLang="zh-CN" sz="1600" dirty="0"/>
              <a:t>, E. (eds) Natural Language Processing and Information Systems. NLDB 2021.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209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1BD1-81C6-47ED-8733-D76BECED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Human Upper </a:t>
            </a:r>
            <a:r>
              <a:rPr lang="en-US" altLang="zh-CN" dirty="0"/>
              <a:t>bound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007A3-8107-4A3A-90A0-06078BDD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F55671-3ABA-498A-A657-3B6E72DF78AA}"/>
              </a:ext>
            </a:extLst>
          </p:cNvPr>
          <p:cNvSpPr txBox="1"/>
          <p:nvPr/>
        </p:nvSpPr>
        <p:spPr>
          <a:xfrm>
            <a:off x="4228465" y="5724395"/>
            <a:ext cx="735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Hanselowski</a:t>
            </a:r>
            <a:r>
              <a:rPr lang="en-US" altLang="zh-CN" dirty="0"/>
              <a:t>, A., PVS, A., Schiller, B., </a:t>
            </a:r>
            <a:r>
              <a:rPr lang="en-US" altLang="zh-CN" dirty="0" err="1"/>
              <a:t>Caspelherr</a:t>
            </a:r>
            <a:r>
              <a:rPr lang="en-US" altLang="zh-CN" dirty="0"/>
              <a:t>, F., Chaudhuri, D., Meyer, C. M., &amp; </a:t>
            </a:r>
            <a:r>
              <a:rPr lang="en-US" altLang="zh-CN" dirty="0" err="1"/>
              <a:t>Gurevych</a:t>
            </a:r>
            <a:r>
              <a:rPr lang="en-US" altLang="zh-CN" dirty="0"/>
              <a:t>, I. (2018). A Retrospective Analysis of the Fake News Challenge Stance Detection Task.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44EBE3-0E71-4959-B53F-94FDA4789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1115975" y="1980146"/>
            <a:ext cx="9355784" cy="28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A186-889D-46B0-8D95-F56AAF76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Ranking-based method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6111F8-85ED-495C-98DF-95AB6C03C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Classification-based algorithms make a strong assumption that there is clear distinction between any two stances, which may not be held in the context of stance detection</a:t>
                </a:r>
              </a:p>
              <a:p>
                <a:r>
                  <a:rPr lang="en-US" altLang="zh-CN" dirty="0"/>
                  <a:t>Frame the detection problem as a ranking problem and propose a ranking-based method to improve detection performance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/>
                          <m:t>roduces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value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for the true stance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dirty="0"/>
                      <m:t>hree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values</m:t>
                    </m:r>
                    <m:sSubSup>
                      <m:sSubSup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pl-PL" altLang="zh-CN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pl-PL" altLang="zh-CN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l-PL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l-PL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dirty="0"/>
                  <a:t> for three false stances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CN" dirty="0"/>
                          <m:t>ith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the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goal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to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satisfy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this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constraint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l-PL" altLang="zh-CN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altLang="zh-CN" i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pl-PL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6111F8-85ED-495C-98DF-95AB6C03C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99974-BB6D-4B09-9217-CD27C83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09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A186-889D-46B0-8D95-F56AAF76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Ranking-based method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99974-BB6D-4B09-9217-CD27C83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4FE90-7D8A-4179-A958-57DF54EC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08" y="1668686"/>
            <a:ext cx="8436005" cy="35206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868CD4-4A2C-447E-98CB-AAF93603418B}"/>
              </a:ext>
            </a:extLst>
          </p:cNvPr>
          <p:cNvSpPr txBox="1"/>
          <p:nvPr/>
        </p:nvSpPr>
        <p:spPr>
          <a:xfrm>
            <a:off x="2296438" y="6119336"/>
            <a:ext cx="10233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Qiang</a:t>
            </a:r>
            <a:r>
              <a:rPr lang="en-US" altLang="zh-CN" sz="1400" dirty="0"/>
              <a:t> Zhang, </a:t>
            </a:r>
            <a:r>
              <a:rPr lang="en-US" altLang="zh-CN" sz="1400" dirty="0" err="1"/>
              <a:t>Emine</a:t>
            </a:r>
            <a:r>
              <a:rPr lang="en-US" altLang="zh-CN" sz="1400" dirty="0"/>
              <a:t> Yilmaz, and </a:t>
            </a:r>
            <a:r>
              <a:rPr lang="en-US" altLang="zh-CN" sz="1400" dirty="0" err="1"/>
              <a:t>Shangsong</a:t>
            </a:r>
            <a:r>
              <a:rPr lang="en-US" altLang="zh-CN" sz="1400" dirty="0"/>
              <a:t> Liang. 2018. Ranking-based Method for News Stance Detection. In Companion Proceedings of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Web Conference 2018 (WWW '18). International World Wide Web Conferences Steering Committee, Republic and Canton of Geneva, CHE, 41–42. https://doi.org/10.1145/3184558.3186919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90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DBA5A-2AFE-45E2-B657-291D48ED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984D9-C9FA-49A6-A343-5C319A5C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E794D2-FF63-4D66-828B-34E4B38C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5" y="1856933"/>
            <a:ext cx="6835335" cy="3144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6FC812-D42C-4593-918B-048FC9CA7424}"/>
              </a:ext>
            </a:extLst>
          </p:cNvPr>
          <p:cNvSpPr txBox="1"/>
          <p:nvPr/>
        </p:nvSpPr>
        <p:spPr>
          <a:xfrm>
            <a:off x="7447281" y="1856933"/>
            <a:ext cx="43274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层次化表示方法，将同意、不同意和讨论类别合并到一个新的相关类别下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双层神经网络，从这个层次化表示中学习，并使用最大均值差异</a:t>
            </a: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MMD</a:t>
            </a: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规则器来控制两个层之间的误差传播</a:t>
            </a:r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缓解了类别不平衡问题</a:t>
            </a:r>
            <a:endParaRPr lang="en-US" altLang="zh-CN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规则化使模型更好地区分相关和不相关的立场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813D6D-6298-4E56-8518-41059D74F237}"/>
              </a:ext>
            </a:extLst>
          </p:cNvPr>
          <p:cNvSpPr txBox="1"/>
          <p:nvPr/>
        </p:nvSpPr>
        <p:spPr>
          <a:xfrm>
            <a:off x="2906038" y="6044354"/>
            <a:ext cx="8981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Zhan, Q; Liang, S; </a:t>
            </a:r>
            <a:r>
              <a:rPr lang="en-US" altLang="zh-CN" sz="1400" dirty="0" err="1"/>
              <a:t>Lipani</a:t>
            </a:r>
            <a:r>
              <a:rPr lang="en-US" altLang="zh-CN" sz="1400" dirty="0"/>
              <a:t>, A; Ren, Z; Yilmaz, E; (2019) From Stances' Imbalance to Their Hierarchical Representation and Detection. In: Liu, Ling and White, </a:t>
            </a:r>
            <a:r>
              <a:rPr lang="en-US" altLang="zh-CN" sz="1400" dirty="0" err="1"/>
              <a:t>Ryen</a:t>
            </a:r>
            <a:r>
              <a:rPr lang="en-US" altLang="zh-CN" sz="1400" dirty="0"/>
              <a:t>, (eds.) Proceedings of WWW '19: The World Wide Web Conference. (pp. pp. 2323-2332). ACM: New York, USA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4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AD77-CE73-45F7-908B-FC8587F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methods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AAE4B21-CFB5-465E-A39D-7E6009FF0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42" y="1402081"/>
            <a:ext cx="9611515" cy="40538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93AC4-D2CB-4AAB-AAE0-E0B69059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9AF311-73DF-4A6C-900E-154FA6F956EA}"/>
              </a:ext>
            </a:extLst>
          </p:cNvPr>
          <p:cNvSpPr txBox="1"/>
          <p:nvPr/>
        </p:nvSpPr>
        <p:spPr>
          <a:xfrm>
            <a:off x="2906038" y="6044354"/>
            <a:ext cx="8981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Zhan, Q; Liang, S; </a:t>
            </a:r>
            <a:r>
              <a:rPr lang="en-US" altLang="zh-CN" sz="1400" dirty="0" err="1"/>
              <a:t>Lipani</a:t>
            </a:r>
            <a:r>
              <a:rPr lang="en-US" altLang="zh-CN" sz="1400" dirty="0"/>
              <a:t>, A; Ren, Z; Yilmaz, E; (2019) From Stances' Imbalance to Their Hierarchical Representation and Detection. In: Liu, Ling and White, </a:t>
            </a:r>
            <a:r>
              <a:rPr lang="en-US" altLang="zh-CN" sz="1400" dirty="0" err="1"/>
              <a:t>Ryen</a:t>
            </a:r>
            <a:r>
              <a:rPr lang="en-US" altLang="zh-CN" sz="1400" dirty="0"/>
              <a:t>, (eds.) Proceedings of WWW '19: The World Wide Web Conference. (pp. pp. 2323-2332). ACM: New York, USA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003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92143-C537-4D4F-8AE0-FE587965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RNN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FEB03-6D30-42F0-86EA-425C819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3386B4-6A4A-4823-8CF2-6198F68C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9" y="1783418"/>
            <a:ext cx="8660339" cy="34351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5ED29F-730D-4DBC-9390-376F08786085}"/>
              </a:ext>
            </a:extLst>
          </p:cNvPr>
          <p:cNvSpPr txBox="1"/>
          <p:nvPr/>
        </p:nvSpPr>
        <p:spPr>
          <a:xfrm>
            <a:off x="6764055" y="6150279"/>
            <a:ext cx="48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https://web.stanford.edu/class/archive/cs/cs224n/cs224n.1174/reports/2761239.pdf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89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97506-123A-4321-9887-4A24D134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Learning from Transformers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4EBEA-3BD3-43D0-A0F1-77734B52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45C14F-96BC-4D78-B2F5-4DDEB88E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7" y="2303768"/>
            <a:ext cx="7345604" cy="28820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D885AA-0AF8-4457-9DBE-BF41ADD06211}"/>
              </a:ext>
            </a:extLst>
          </p:cNvPr>
          <p:cNvSpPr txBox="1"/>
          <p:nvPr/>
        </p:nvSpPr>
        <p:spPr>
          <a:xfrm>
            <a:off x="5148197" y="6062597"/>
            <a:ext cx="671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Slovikovskaya</a:t>
            </a:r>
            <a:r>
              <a:rPr lang="en-US" altLang="zh-CN" dirty="0"/>
              <a:t>, V. (2019). Transfer Learning from Transformers to Fake News Challenge Stance Detection (FNC-1) Task.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28B3CA-FF54-43A0-AFA6-D8BF2F76B5C5}"/>
              </a:ext>
            </a:extLst>
          </p:cNvPr>
          <p:cNvSpPr txBox="1"/>
          <p:nvPr/>
        </p:nvSpPr>
        <p:spPr>
          <a:xfrm>
            <a:off x="7176764" y="3011188"/>
            <a:ext cx="440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RoBERTa</a:t>
            </a:r>
            <a:r>
              <a:rPr lang="en-US" altLang="zh-CN" sz="2400" dirty="0">
                <a:solidFill>
                  <a:srgbClr val="FF0000"/>
                </a:solidFill>
              </a:rPr>
              <a:t> performs the best!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8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4F4D6-90F6-47A3-9C6F-3C89B22D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954" y="1866378"/>
            <a:ext cx="5486400" cy="44294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更大的模型参数量、更大</a:t>
            </a:r>
            <a:r>
              <a:rPr lang="en-US" altLang="zh-CN" sz="2400" dirty="0" err="1"/>
              <a:t>bacth</a:t>
            </a:r>
            <a:r>
              <a:rPr lang="en-US" altLang="zh-CN" sz="2400" dirty="0"/>
              <a:t> size</a:t>
            </a:r>
            <a:r>
              <a:rPr lang="zh-CN" altLang="en-US" sz="2400" dirty="0"/>
              <a:t>、更多的训练数据</a:t>
            </a:r>
            <a:endParaRPr lang="en-US" altLang="zh-CN" sz="2400" dirty="0"/>
          </a:p>
          <a:p>
            <a:r>
              <a:rPr lang="zh-CN" altLang="en-US" sz="2400" dirty="0"/>
              <a:t>去掉下一句预测</a:t>
            </a:r>
            <a:r>
              <a:rPr lang="en-US" altLang="zh-CN" sz="2400" dirty="0"/>
              <a:t>(NSP)</a:t>
            </a:r>
            <a:r>
              <a:rPr lang="zh-CN" altLang="en-US" sz="2400" dirty="0"/>
              <a:t>任务</a:t>
            </a:r>
          </a:p>
          <a:p>
            <a:r>
              <a:rPr lang="zh-CN" altLang="en-US" sz="2400" dirty="0"/>
              <a:t>动态掩码</a:t>
            </a:r>
            <a:endParaRPr lang="en-US" altLang="zh-CN" sz="2400" dirty="0"/>
          </a:p>
          <a:p>
            <a:r>
              <a:rPr lang="zh-CN" altLang="en-US" sz="2400" dirty="0"/>
              <a:t>更大的 </a:t>
            </a:r>
            <a:r>
              <a:rPr lang="en-US" altLang="zh-CN" sz="2400" dirty="0"/>
              <a:t>byte </a:t>
            </a:r>
            <a:r>
              <a:rPr lang="zh-CN" altLang="en-US" sz="2400" dirty="0"/>
              <a:t>级别 </a:t>
            </a:r>
            <a:r>
              <a:rPr lang="en-US" altLang="zh-CN" sz="2400" dirty="0"/>
              <a:t>BPE </a:t>
            </a:r>
            <a:r>
              <a:rPr lang="zh-CN" altLang="en-US" sz="2400" dirty="0"/>
              <a:t>词汇表，包含 </a:t>
            </a:r>
            <a:r>
              <a:rPr lang="en-US" altLang="zh-CN" sz="2400" dirty="0"/>
              <a:t>50K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subword</a:t>
            </a:r>
            <a:r>
              <a:rPr lang="en-US" altLang="zh-CN" sz="2400" dirty="0"/>
              <a:t> </a:t>
            </a:r>
            <a:r>
              <a:rPr lang="zh-CN" altLang="en-US" sz="2400" dirty="0"/>
              <a:t>单元，且没有对输入作任何额外的预处理或分词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BE2DE-E377-42AC-B17A-2D0255E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729AEB-9345-4315-BC7F-E17DEA07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2" y="2077770"/>
            <a:ext cx="4404742" cy="31625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F02AE8E-F916-429B-BF39-FC3FA1E21537}"/>
              </a:ext>
            </a:extLst>
          </p:cNvPr>
          <p:cNvSpPr txBox="1"/>
          <p:nvPr/>
        </p:nvSpPr>
        <p:spPr>
          <a:xfrm>
            <a:off x="3049965" y="6200486"/>
            <a:ext cx="9250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Dulhanty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C.,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Deglint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J. L.,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Daya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I. B., &amp; Wong, A. (2019). Taking a Stance on Fake News: Towards Automatic Disinformation Assessment via Deep Bidirectional Transformer Language Models for Stance Detection.</a:t>
            </a:r>
            <a:endParaRPr lang="zh-CN" altLang="en-US" sz="1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53358831-A4A9-4D80-B7E5-6089183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56" y="256988"/>
            <a:ext cx="11760887" cy="610388"/>
          </a:xfrm>
        </p:spPr>
        <p:txBody>
          <a:bodyPr/>
          <a:lstStyle/>
          <a:p>
            <a:r>
              <a:rPr lang="en-US" altLang="zh-CN" sz="3600" dirty="0" err="1"/>
              <a:t>RoBERTa</a:t>
            </a:r>
            <a:r>
              <a:rPr lang="en-US" altLang="zh-CN" sz="3600" dirty="0"/>
              <a:t> (Robustly Optimized BERT Approach)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615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BE2DE-E377-42AC-B17A-2D0255E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2AE8E-F916-429B-BF39-FC3FA1E21537}"/>
              </a:ext>
            </a:extLst>
          </p:cNvPr>
          <p:cNvSpPr txBox="1"/>
          <p:nvPr/>
        </p:nvSpPr>
        <p:spPr>
          <a:xfrm>
            <a:off x="3049965" y="6200486"/>
            <a:ext cx="9250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Dulhanty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C.,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Deglint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J. L., </a:t>
            </a:r>
            <a:r>
              <a:rPr lang="en-US" altLang="zh-CN" sz="1600" b="0" i="0" dirty="0" err="1">
                <a:solidFill>
                  <a:srgbClr val="212529"/>
                </a:solidFill>
                <a:effectLst/>
                <a:latin typeface="system-ui"/>
              </a:rPr>
              <a:t>Daya</a:t>
            </a:r>
            <a:r>
              <a:rPr lang="en-US" altLang="zh-CN" sz="1600" b="0" i="0" dirty="0">
                <a:solidFill>
                  <a:srgbClr val="212529"/>
                </a:solidFill>
                <a:effectLst/>
                <a:latin typeface="system-ui"/>
              </a:rPr>
              <a:t>, I. B., &amp; Wong, A. (2019). Taking a Stance on Fake News: Towards Automatic Disinformation Assessment via Deep Bidirectional Transformer Language Models for Stance Detection.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1C58DD-1A45-4D35-BD31-AAA4B7E7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74" y="1099130"/>
            <a:ext cx="6907983" cy="22322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C4DEF0-9485-4498-A975-CCAF4E88A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223" y="3845599"/>
            <a:ext cx="5857553" cy="1913271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9540A9C8-E910-4974-9EBA-4B519B07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56" y="256988"/>
            <a:ext cx="11760887" cy="610388"/>
          </a:xfrm>
        </p:spPr>
        <p:txBody>
          <a:bodyPr/>
          <a:lstStyle/>
          <a:p>
            <a:r>
              <a:rPr lang="en-US" altLang="zh-CN" sz="3600" dirty="0" err="1"/>
              <a:t>RoBERTa</a:t>
            </a:r>
            <a:r>
              <a:rPr lang="en-US" altLang="zh-CN" sz="3600" dirty="0"/>
              <a:t> (Robustly Optimized BERT Approach)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87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FC5BC-0350-48D1-B656-C4A3946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zh-CN" sz="4000" dirty="0"/>
              <a:t>The first Fake News Challenge (FNC-1)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6283EF-289E-452A-B6F0-1B2B6016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5295-E261-4EC5-88DB-2E3C7130258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11083-3A0F-4902-A960-5499F82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625" y="1407634"/>
            <a:ext cx="6021060" cy="478494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Organized by Pomerleau and Rao in 2017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Foster the development of AI technology to automatically detect fake news. 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Received much attention in the NLP community: 50 teams from both academia and industry participated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The goal is to determine the perspective (or stance) of a news article relative to a given headline.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EE09E-E195-4693-B23A-12AA8D322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599" y="1580780"/>
            <a:ext cx="4286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7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 Exploring Summarization to Enhance Stance Detection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ACBD-6360-403B-9BF6-17CAE744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101" y="2298406"/>
            <a:ext cx="4016679" cy="5508233"/>
          </a:xfrm>
        </p:spPr>
        <p:txBody>
          <a:bodyPr/>
          <a:lstStyle/>
          <a:p>
            <a:r>
              <a:rPr lang="en-US" altLang="zh-CN" dirty="0"/>
              <a:t>Two-stages</a:t>
            </a:r>
            <a:r>
              <a:rPr lang="zh-CN" altLang="en-US" dirty="0"/>
              <a:t>：</a:t>
            </a:r>
            <a:r>
              <a:rPr lang="en-US" altLang="zh-CN" dirty="0"/>
              <a:t>Relatedness Stage, and Stance Stage</a:t>
            </a:r>
          </a:p>
          <a:p>
            <a:r>
              <a:rPr lang="en-US" altLang="zh-CN" dirty="0"/>
              <a:t>Use 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ED66-8578-4C21-AA13-7E4099B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9" y="1839541"/>
            <a:ext cx="6971253" cy="4046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6255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Relatedness Stage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ACBD-6360-403B-9BF6-17CAE744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719" y="1622000"/>
            <a:ext cx="4016679" cy="550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Relevant Information Detection Module:</a:t>
            </a:r>
          </a:p>
          <a:p>
            <a:r>
              <a:rPr lang="en-US" altLang="zh-CN" sz="2400" dirty="0"/>
              <a:t>To create a summary revealing the important information of the input news article in relation to its headline</a:t>
            </a:r>
          </a:p>
          <a:p>
            <a:r>
              <a:rPr lang="en-US" altLang="zh-CN" sz="2400" dirty="0" err="1"/>
              <a:t>TextRank</a:t>
            </a:r>
            <a:r>
              <a:rPr lang="en-US" altLang="zh-CN" sz="2400" dirty="0"/>
              <a:t> extractive summarization algorithm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ED66-8578-4C21-AA13-7E4099B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1" y="1622000"/>
            <a:ext cx="6971253" cy="4046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1559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Relatedness Feature Extraction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ED66-8578-4C21-AA13-7E4099B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3" y="1560936"/>
            <a:ext cx="6971253" cy="4046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8FA531-3BC6-4877-9BA1-CCD8858300FB}"/>
              </a:ext>
            </a:extLst>
          </p:cNvPr>
          <p:cNvSpPr txBox="1">
            <a:spLocks/>
          </p:cNvSpPr>
          <p:nvPr/>
        </p:nvSpPr>
        <p:spPr>
          <a:xfrm>
            <a:off x="7565721" y="1540217"/>
            <a:ext cx="4016679" cy="442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Computing similarity metrics</a:t>
            </a:r>
          </a:p>
          <a:p>
            <a:r>
              <a:rPr lang="en-US" altLang="zh-CN" sz="2400" dirty="0"/>
              <a:t>Cosine similarity between TF-IDF vector</a:t>
            </a:r>
          </a:p>
          <a:p>
            <a:r>
              <a:rPr lang="en-US" altLang="zh-CN" sz="2400" dirty="0"/>
              <a:t>Overlap coefficient</a:t>
            </a:r>
          </a:p>
          <a:p>
            <a:r>
              <a:rPr lang="en-US" altLang="zh-CN" sz="2400" dirty="0"/>
              <a:t>BERT cosine similarity</a:t>
            </a:r>
          </a:p>
          <a:p>
            <a:r>
              <a:rPr lang="en-US" altLang="zh-CN" sz="2400" dirty="0"/>
              <a:t>Positional Language Model (PLM) salience score </a:t>
            </a:r>
          </a:p>
          <a:p>
            <a:r>
              <a:rPr lang="en-US" altLang="zh-CN" sz="2400" dirty="0"/>
              <a:t>Soft cosine similarity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89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Relatedness Classification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ED66-8578-4C21-AA13-7E4099B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3" y="1560936"/>
            <a:ext cx="6971253" cy="4046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8FA531-3BC6-4877-9BA1-CCD8858300FB}"/>
              </a:ext>
            </a:extLst>
          </p:cNvPr>
          <p:cNvSpPr txBox="1">
            <a:spLocks/>
          </p:cNvSpPr>
          <p:nvPr/>
        </p:nvSpPr>
        <p:spPr>
          <a:xfrm>
            <a:off x="7565721" y="1874538"/>
            <a:ext cx="4016679" cy="442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Fine-tuning the </a:t>
            </a:r>
            <a:r>
              <a:rPr lang="en-US" altLang="zh-CN" sz="2400" dirty="0" err="1"/>
              <a:t>RoBERTa</a:t>
            </a:r>
            <a:endParaRPr lang="en-US" altLang="zh-CN" sz="2400" dirty="0"/>
          </a:p>
          <a:p>
            <a:r>
              <a:rPr lang="en-US" altLang="zh-CN" sz="2400" dirty="0"/>
              <a:t>Its output consecutively multiplied by the four features </a:t>
            </a:r>
          </a:p>
          <a:p>
            <a:r>
              <a:rPr lang="en-US" altLang="zh-CN" sz="2400" dirty="0"/>
              <a:t>Carry out the classification using a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activation function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227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Stance Stage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8ED66-8578-4C21-AA13-7E4099B9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3" y="1560936"/>
            <a:ext cx="6971253" cy="40460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D8FA531-3BC6-4877-9BA1-CCD8858300FB}"/>
              </a:ext>
            </a:extLst>
          </p:cNvPr>
          <p:cNvSpPr txBox="1">
            <a:spLocks/>
          </p:cNvSpPr>
          <p:nvPr/>
        </p:nvSpPr>
        <p:spPr>
          <a:xfrm>
            <a:off x="7390356" y="1560936"/>
            <a:ext cx="4016679" cy="4426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Stance Feature Extraction</a:t>
            </a:r>
          </a:p>
          <a:p>
            <a:r>
              <a:rPr lang="en-US" altLang="zh-CN" sz="2400" dirty="0"/>
              <a:t>polarity features of the headline and the summary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2400" b="1" dirty="0"/>
              <a:t>Stance Classification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RoBERTa</a:t>
            </a:r>
            <a:r>
              <a:rPr lang="en-US" altLang="zh-CN" sz="2400" dirty="0"/>
              <a:t> as foundation</a:t>
            </a:r>
          </a:p>
          <a:p>
            <a:r>
              <a:rPr lang="en-US" altLang="zh-CN" sz="2400" dirty="0"/>
              <a:t>four features of the stance feature</a:t>
            </a:r>
          </a:p>
          <a:p>
            <a:r>
              <a:rPr lang="en-US" altLang="zh-CN" sz="2400" dirty="0"/>
              <a:t>two dense layers and the </a:t>
            </a:r>
            <a:r>
              <a:rPr lang="en-US" altLang="zh-CN" sz="2400" dirty="0" err="1"/>
              <a:t>Softmax</a:t>
            </a:r>
            <a:r>
              <a:rPr lang="en-US" altLang="zh-CN" sz="2400" dirty="0"/>
              <a:t> classification layer</a:t>
            </a:r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10975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ABD16-9E86-4C48-B7DA-F2844DC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Result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CD92F-521E-44E5-898F-F645CE8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0BF92C-2EAE-48D2-B6B2-681F4E1F628E}"/>
              </a:ext>
            </a:extLst>
          </p:cNvPr>
          <p:cNvSpPr txBox="1"/>
          <p:nvPr/>
        </p:nvSpPr>
        <p:spPr>
          <a:xfrm>
            <a:off x="4402380" y="5885557"/>
            <a:ext cx="778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Sepúlveda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-Torres, R., Vicente, M.,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Saquete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Lloret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Palomar, M. (2021). Exploring Summarization to Enhance Headline Stance Detection. In: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Métais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Meziane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F.,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Horacek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H., 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-apple-system"/>
              </a:rPr>
              <a:t>Kapetanios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, E. (eds) Natural Language Processing and Information Systems. NLDB 2021.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2CAB1-B6C7-424B-91BD-84101902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75" y="1248407"/>
            <a:ext cx="9355784" cy="43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6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05F-DD08-6C4A-BDCB-ED1C4A6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60E-CC7B-5442-89C7-88D8B512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Introduction</a:t>
            </a:r>
          </a:p>
          <a:p>
            <a:r>
              <a:rPr lang="en-US" altLang="zh-CN" sz="2800" dirty="0"/>
              <a:t>Preliminary work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Related Work</a:t>
            </a:r>
          </a:p>
          <a:p>
            <a:r>
              <a:rPr lang="en-US" altLang="zh-CN" b="1" dirty="0"/>
              <a:t>Future Plan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325C-1E0A-E547-AC24-D77F9252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417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EEAF-AFC6-4392-992F-099D05C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Future Plan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B0A0C0-560A-4981-B8DF-EDF0BB8D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1" y="1968815"/>
            <a:ext cx="5793668" cy="30267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01E7-E474-433B-8A39-079D4E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8F27A-B7C3-4F5B-B2D1-47657B21E89E}"/>
              </a:ext>
            </a:extLst>
          </p:cNvPr>
          <p:cNvSpPr txBox="1"/>
          <p:nvPr/>
        </p:nvSpPr>
        <p:spPr>
          <a:xfrm>
            <a:off x="6563639" y="6112701"/>
            <a:ext cx="530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Sun, C., </a:t>
            </a:r>
            <a:r>
              <a:rPr lang="en-US" altLang="zh-CN" dirty="0" err="1"/>
              <a:t>Qiu</a:t>
            </a:r>
            <a:r>
              <a:rPr lang="en-US" altLang="zh-CN" dirty="0"/>
              <a:t>, X., Xu, Y., &amp; Huang, X. (2020). How to Fine-Tune BERT for Text Classification?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D1C05A-3C80-44AD-8629-7447F0A3F43F}"/>
              </a:ext>
            </a:extLst>
          </p:cNvPr>
          <p:cNvSpPr txBox="1"/>
          <p:nvPr/>
        </p:nvSpPr>
        <p:spPr>
          <a:xfrm>
            <a:off x="6723216" y="3030515"/>
            <a:ext cx="498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Goal: Better utilize all the information!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5364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CEEAF-AFC6-4392-992F-099D05C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Future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A6F5A-FC99-424B-9DD0-06C88058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Dealing with Imbalanced Data</a:t>
            </a:r>
          </a:p>
          <a:p>
            <a:r>
              <a:rPr lang="en-US" altLang="zh-CN" dirty="0"/>
              <a:t>Solve the problem of long sequence length</a:t>
            </a:r>
          </a:p>
          <a:p>
            <a:r>
              <a:rPr lang="en-US" altLang="zh-CN" dirty="0"/>
              <a:t>Data augmentation</a:t>
            </a:r>
          </a:p>
          <a:p>
            <a:r>
              <a:rPr lang="en-US" altLang="zh-CN" dirty="0"/>
              <a:t>Use a two-stage approach </a:t>
            </a:r>
          </a:p>
          <a:p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generative model, like GPT</a:t>
            </a:r>
          </a:p>
          <a:p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01E7-E474-433B-8A39-079D4E00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8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888B-5ADC-4218-ABC2-297C4319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FF8C5-55AC-4898-99BE-C912DCC5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Aft>
                <a:spcPts val="1800"/>
              </a:spcAft>
              <a:buNone/>
            </a:pPr>
            <a:endParaRPr lang="en-US" altLang="zh-CN" dirty="0"/>
          </a:p>
          <a:p>
            <a:pPr marL="0" indent="0" algn="ctr">
              <a:spcAft>
                <a:spcPts val="1800"/>
              </a:spcAft>
              <a:buNone/>
            </a:pPr>
            <a:endParaRPr lang="en-US" altLang="zh-CN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altLang="zh-CN" sz="4400" dirty="0"/>
              <a:t>Thanks for your listening! </a:t>
            </a:r>
          </a:p>
          <a:p>
            <a:pPr marL="0" indent="0" algn="ctr">
              <a:spcAft>
                <a:spcPts val="1800"/>
              </a:spcAft>
              <a:buNone/>
            </a:pPr>
            <a:r>
              <a:rPr lang="en-US" altLang="zh-CN" sz="4400" dirty="0"/>
              <a:t>Any Questions?</a:t>
            </a:r>
            <a:endParaRPr lang="zh-CN" altLang="en-US" sz="4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4EDD0-8F64-4500-A967-BB09D5D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2216-8E75-4AC2-9804-738D5A5C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Input and Output of the Task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9BE27-82A4-40C6-93CC-CD3BECD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364985-EDD0-4A42-AFEE-AC87DE933677}"/>
              </a:ext>
            </a:extLst>
          </p:cNvPr>
          <p:cNvGrpSpPr/>
          <p:nvPr/>
        </p:nvGrpSpPr>
        <p:grpSpPr>
          <a:xfrm>
            <a:off x="1243889" y="4748937"/>
            <a:ext cx="2089828" cy="1118559"/>
            <a:chOff x="1484595" y="5033763"/>
            <a:chExt cx="2089828" cy="1118559"/>
          </a:xfrm>
        </p:grpSpPr>
        <p:sp>
          <p:nvSpPr>
            <p:cNvPr id="9" name="圆角矩形 6">
              <a:extLst>
                <a:ext uri="{FF2B5EF4-FFF2-40B4-BE49-F238E27FC236}">
                  <a16:creationId xmlns:a16="http://schemas.microsoft.com/office/drawing/2014/main" id="{16B919F7-FA51-4BB6-A896-C0BB4740638C}"/>
                </a:ext>
              </a:extLst>
            </p:cNvPr>
            <p:cNvSpPr/>
            <p:nvPr/>
          </p:nvSpPr>
          <p:spPr>
            <a:xfrm>
              <a:off x="1928192" y="5814392"/>
              <a:ext cx="1202634" cy="3379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algun Gothic" panose="020B0503020000020004" charset="-127"/>
                  <a:ea typeface="Malgun Gothic" panose="020B0503020000020004" charset="-127"/>
                </a:rPr>
                <a:t>Agrees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45F520-BEA1-4B5B-B4E2-C24A117D0589}"/>
                </a:ext>
              </a:extLst>
            </p:cNvPr>
            <p:cNvSpPr txBox="1"/>
            <p:nvPr/>
          </p:nvSpPr>
          <p:spPr>
            <a:xfrm>
              <a:off x="1484595" y="5033763"/>
              <a:ext cx="2089828" cy="58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sz="1400" dirty="0">
                  <a:latin typeface="Malgun Gothic" panose="020B0503020000020004" charset="-127"/>
                  <a:ea typeface="Malgun Gothic" panose="020B0503020000020004" charset="-127"/>
                </a:rPr>
                <a:t>The body text agress with the headline.</a:t>
              </a:r>
              <a:endParaRPr kumimoji="1" lang="en-US" sz="1400" dirty="0"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A2BC8B-C6C1-4FC0-AF33-2583594D95AC}"/>
              </a:ext>
            </a:extLst>
          </p:cNvPr>
          <p:cNvGrpSpPr/>
          <p:nvPr/>
        </p:nvGrpSpPr>
        <p:grpSpPr>
          <a:xfrm>
            <a:off x="3686009" y="4748937"/>
            <a:ext cx="2089828" cy="1118235"/>
            <a:chOff x="1484595" y="5033763"/>
            <a:chExt cx="2089828" cy="1118235"/>
          </a:xfrm>
        </p:grpSpPr>
        <p:sp>
          <p:nvSpPr>
            <p:cNvPr id="12" name="圆角矩形 9">
              <a:extLst>
                <a:ext uri="{FF2B5EF4-FFF2-40B4-BE49-F238E27FC236}">
                  <a16:creationId xmlns:a16="http://schemas.microsoft.com/office/drawing/2014/main" id="{2EEFBE71-33E1-4B13-9BAE-CCA2AFD10BEC}"/>
                </a:ext>
              </a:extLst>
            </p:cNvPr>
            <p:cNvSpPr/>
            <p:nvPr/>
          </p:nvSpPr>
          <p:spPr>
            <a:xfrm>
              <a:off x="1787490" y="5814178"/>
              <a:ext cx="1343660" cy="3378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algun Gothic" panose="020B0503020000020004" charset="-127"/>
                  <a:ea typeface="Malgun Gothic" panose="020B0503020000020004" charset="-127"/>
                </a:rPr>
                <a:t>Disagrees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D19EB77-B0BA-4A4F-B75E-0CC02A82C9B6}"/>
                </a:ext>
              </a:extLst>
            </p:cNvPr>
            <p:cNvSpPr txBox="1"/>
            <p:nvPr/>
          </p:nvSpPr>
          <p:spPr>
            <a:xfrm>
              <a:off x="1484595" y="5033763"/>
              <a:ext cx="2089828" cy="584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sz="1400" dirty="0">
                  <a:latin typeface="Malgun Gothic" panose="020B0503020000020004" charset="-127"/>
                  <a:ea typeface="Malgun Gothic" panose="020B0503020000020004" charset="-127"/>
                </a:rPr>
                <a:t>The body text disagrees with the headline.</a:t>
              </a:r>
              <a:endParaRPr lang="en-US" sz="1400" dirty="0"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4A4085-D7C4-4568-A492-821D71E503FB}"/>
              </a:ext>
            </a:extLst>
          </p:cNvPr>
          <p:cNvGrpSpPr/>
          <p:nvPr/>
        </p:nvGrpSpPr>
        <p:grpSpPr>
          <a:xfrm>
            <a:off x="5825869" y="4687977"/>
            <a:ext cx="2595245" cy="1179830"/>
            <a:chOff x="1182335" y="4972803"/>
            <a:chExt cx="2595245" cy="1179830"/>
          </a:xfrm>
        </p:grpSpPr>
        <p:sp>
          <p:nvSpPr>
            <p:cNvPr id="15" name="圆角矩形 12">
              <a:extLst>
                <a:ext uri="{FF2B5EF4-FFF2-40B4-BE49-F238E27FC236}">
                  <a16:creationId xmlns:a16="http://schemas.microsoft.com/office/drawing/2014/main" id="{8375592E-F0E8-4159-8BFF-BCB6AD23C71E}"/>
                </a:ext>
              </a:extLst>
            </p:cNvPr>
            <p:cNvSpPr/>
            <p:nvPr/>
          </p:nvSpPr>
          <p:spPr>
            <a:xfrm>
              <a:off x="1835115" y="5814178"/>
              <a:ext cx="1296035" cy="3378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algun Gothic" panose="020B0503020000020004" charset="-127"/>
                  <a:ea typeface="Malgun Gothic" panose="020B0503020000020004" charset="-127"/>
                </a:rPr>
                <a:t>Discusses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0C6E2D-08E2-4CCA-AB73-B5F6C052C394}"/>
                </a:ext>
              </a:extLst>
            </p:cNvPr>
            <p:cNvSpPr txBox="1"/>
            <p:nvPr/>
          </p:nvSpPr>
          <p:spPr>
            <a:xfrm>
              <a:off x="1182335" y="4972803"/>
              <a:ext cx="2595245" cy="1179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sz="1200" dirty="0">
                  <a:latin typeface="Malgun Gothic" panose="020B0503020000020004" charset="-127"/>
                  <a:ea typeface="Malgun Gothic" panose="020B0503020000020004" charset="-127"/>
                </a:rPr>
                <a:t>The body text discuss the same topic as the headline,but does not take a position.</a:t>
              </a:r>
              <a:endParaRPr kumimoji="1" lang="en-US" sz="1200" dirty="0"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D51D300-4DCB-4E0A-92AB-573C8BD15614}"/>
              </a:ext>
            </a:extLst>
          </p:cNvPr>
          <p:cNvGrpSpPr/>
          <p:nvPr/>
        </p:nvGrpSpPr>
        <p:grpSpPr>
          <a:xfrm>
            <a:off x="8570885" y="4686072"/>
            <a:ext cx="2089828" cy="1181100"/>
            <a:chOff x="1485230" y="4970898"/>
            <a:chExt cx="2089828" cy="1181100"/>
          </a:xfrm>
        </p:grpSpPr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812D87EF-2FE7-4BDC-92F1-8CEE63FBD6BE}"/>
                </a:ext>
              </a:extLst>
            </p:cNvPr>
            <p:cNvSpPr/>
            <p:nvPr/>
          </p:nvSpPr>
          <p:spPr>
            <a:xfrm>
              <a:off x="1828765" y="5814813"/>
              <a:ext cx="1302385" cy="3371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Malgun Gothic" panose="020B0503020000020004" charset="-127"/>
                  <a:ea typeface="Malgun Gothic" panose="020B0503020000020004" charset="-127"/>
                </a:rPr>
                <a:t>Unrelated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EDF3FD-E8DA-44D7-A7C8-01E6EBB75B95}"/>
                </a:ext>
              </a:extLst>
            </p:cNvPr>
            <p:cNvSpPr txBox="1"/>
            <p:nvPr/>
          </p:nvSpPr>
          <p:spPr>
            <a:xfrm>
              <a:off x="1485230" y="4970898"/>
              <a:ext cx="2089828" cy="84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A0B4"/>
                  </a:solidFill>
                </a14:hiddenFill>
              </a:ext>
            </a:extLst>
          </p:spPr>
          <p:txBody>
            <a:bodyPr wrap="square" lIns="68580" tIns="34290" rIns="68580" bIns="3429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kumimoji="1" lang="en-US" sz="1400" dirty="0">
                  <a:latin typeface="Malgun Gothic" panose="020B0503020000020004" charset="-127"/>
                  <a:ea typeface="Malgun Gothic" panose="020B0503020000020004" charset="-127"/>
                </a:rPr>
                <a:t>The body text discusses a different topic than the headline.</a:t>
              </a:r>
              <a:endParaRPr lang="en-US" sz="1400" dirty="0"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308212B-1FC4-4E00-89C6-58C1F66FB0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787" y="1693097"/>
            <a:ext cx="10306904" cy="25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022A-6B3E-4AA3-ADF4-37AB3B74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8CB68-7B2F-454F-BF91-CEE1E4B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B6936B-C3A4-4EBB-B9B5-9E136293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6" y="1344644"/>
            <a:ext cx="10250466" cy="48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022A-6B3E-4AA3-ADF4-37AB3B74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8CB68-7B2F-454F-BF91-CEE1E4B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B6936B-C3A4-4EBB-B9B5-9E136293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84" y="1344644"/>
            <a:ext cx="10250466" cy="48558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9E2372-06B5-49BD-9AC5-3094D13AD6C6}"/>
              </a:ext>
            </a:extLst>
          </p:cNvPr>
          <p:cNvSpPr txBox="1"/>
          <p:nvPr/>
        </p:nvSpPr>
        <p:spPr>
          <a:xfrm>
            <a:off x="2267211" y="5285345"/>
            <a:ext cx="7979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苹果公司继续遭遇“头发门”问题，但这可能只是一个宣传噱头</a:t>
            </a:r>
            <a:r>
              <a:rPr lang="en-US" altLang="zh-CN" dirty="0"/>
              <a:t>[..]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75EF1-82D5-4DCC-9C38-CD44A0BD7B03}"/>
              </a:ext>
            </a:extLst>
          </p:cNvPr>
          <p:cNvSpPr txBox="1"/>
          <p:nvPr/>
        </p:nvSpPr>
        <p:spPr>
          <a:xfrm>
            <a:off x="2943616" y="1432326"/>
            <a:ext cx="63799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标题： 以色列打开水坝，数百名巴勒斯坦人逃离加沙的水灾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53614B-F878-4FA8-8C32-D51970F32E1B}"/>
              </a:ext>
            </a:extLst>
          </p:cNvPr>
          <p:cNvSpPr txBox="1"/>
          <p:nvPr/>
        </p:nvSpPr>
        <p:spPr>
          <a:xfrm>
            <a:off x="2267211" y="1827785"/>
            <a:ext cx="866801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加沙城（马安社）</a:t>
            </a:r>
            <a:r>
              <a:rPr lang="en-US" altLang="zh-CN" sz="1600" dirty="0"/>
              <a:t>-</a:t>
            </a:r>
            <a:r>
              <a:rPr lang="zh-CN" altLang="en-US" sz="1600" dirty="0"/>
              <a:t>在最近的一次严重冬季风暴之后，以色列当局打开边境附近的多座水坝，淹没了加沙谷地，导致数百名巴勒斯坦人在周日早上被疏散。加沙内政部发表声明称，民防部门和公共工程部门的救援队伍已经撤离了加沙谷地（瓦迪</a:t>
            </a:r>
            <a:r>
              <a:rPr lang="en-US" altLang="zh-CN" sz="1600" dirty="0"/>
              <a:t>•</a:t>
            </a:r>
            <a:r>
              <a:rPr lang="zh-CN" altLang="en-US" sz="1600" dirty="0"/>
              <a:t>加沙）两岸的</a:t>
            </a:r>
            <a:r>
              <a:rPr lang="en-US" altLang="zh-CN" sz="1600" dirty="0"/>
              <a:t>80</a:t>
            </a:r>
            <a:r>
              <a:rPr lang="zh-CN" altLang="en-US" sz="1600" dirty="0"/>
              <a:t>多个家庭，因为水位超过了三米，家园被淹。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37A545-DE2F-4CA0-80D9-E40AF6E27BE9}"/>
              </a:ext>
            </a:extLst>
          </p:cNvPr>
          <p:cNvSpPr txBox="1"/>
          <p:nvPr/>
        </p:nvSpPr>
        <p:spPr>
          <a:xfrm>
            <a:off x="2267211" y="3068238"/>
            <a:ext cx="86680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巴勒斯坦官员表示，以色列在与加沙地带边境上打开了几座水坝的闸门，导致数百名加沙居民被迫疏散，至少</a:t>
            </a:r>
            <a:r>
              <a:rPr lang="en-US" altLang="zh-CN" dirty="0"/>
              <a:t>80</a:t>
            </a:r>
            <a:r>
              <a:rPr lang="zh-CN" altLang="en-US" dirty="0"/>
              <a:t>户家庭被淹。以色列否认这一说法是“完全错误”的。</a:t>
            </a:r>
            <a:r>
              <a:rPr lang="en-US" altLang="zh-CN" dirty="0"/>
              <a:t>[..]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45D18B-FEFD-43EA-948D-7BC40A7E3E90}"/>
              </a:ext>
            </a:extLst>
          </p:cNvPr>
          <p:cNvSpPr txBox="1"/>
          <p:nvPr/>
        </p:nvSpPr>
        <p:spPr>
          <a:xfrm>
            <a:off x="2267211" y="3799765"/>
            <a:ext cx="8668011" cy="1400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以色列否认了加沙地带政府官员的指控，称当局应对淹没围困区域的风暴水有责任。来自领土管理协调员（</a:t>
            </a:r>
            <a:r>
              <a:rPr lang="en-US" altLang="zh-CN" sz="1700" dirty="0"/>
              <a:t>COGAT</a:t>
            </a:r>
            <a:r>
              <a:rPr lang="zh-CN" altLang="en-US" sz="1700" dirty="0"/>
              <a:t>）的一份声明称：“这种说法完全是错误的，以色列南部没有任何水坝。”“由于最近的降雨，整个地区的河流都发生了淹水，这与以色列国家的行动无关。”至少</a:t>
            </a:r>
            <a:r>
              <a:rPr lang="en-US" altLang="zh-CN" sz="1700" dirty="0"/>
              <a:t>80</a:t>
            </a:r>
            <a:r>
              <a:rPr lang="zh-CN" altLang="en-US" sz="1700" dirty="0"/>
              <a:t>个巴勒斯坦家庭已经被疏散，因为加沙谷地（瓦迪</a:t>
            </a:r>
            <a:r>
              <a:rPr lang="en-US" altLang="zh-CN" sz="1700" dirty="0"/>
              <a:t>•</a:t>
            </a:r>
            <a:r>
              <a:rPr lang="zh-CN" altLang="en-US" sz="1700" dirty="0"/>
              <a:t>加沙）的水位上涨到了将近</a:t>
            </a:r>
            <a:r>
              <a:rPr lang="en-US" altLang="zh-CN" sz="1700" dirty="0"/>
              <a:t>3</a:t>
            </a:r>
            <a:r>
              <a:rPr lang="zh-CN" altLang="en-US" sz="1700" dirty="0"/>
              <a:t>米。</a:t>
            </a:r>
            <a:r>
              <a:rPr lang="en-US" altLang="zh-CN" sz="1700" dirty="0"/>
              <a:t>[..]</a:t>
            </a:r>
            <a:endParaRPr lang="zh-CN" altLang="en-US" sz="17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F4A2F1-A55E-4242-B830-E5D338E3FB76}"/>
              </a:ext>
            </a:extLst>
          </p:cNvPr>
          <p:cNvSpPr txBox="1"/>
          <p:nvPr/>
        </p:nvSpPr>
        <p:spPr>
          <a:xfrm>
            <a:off x="5624186" y="6285683"/>
            <a:ext cx="711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[A Retrospective Analysis of the Fake News Challenge Stance-Detection Task](https://aclanthology.org/C18-1158) (</a:t>
            </a:r>
            <a:r>
              <a:rPr lang="en-US" altLang="zh-CN" sz="1400" dirty="0" err="1"/>
              <a:t>Hanselowski</a:t>
            </a:r>
            <a:r>
              <a:rPr lang="en-US" altLang="zh-CN" sz="1400" dirty="0"/>
              <a:t> et al., COLING 2018)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21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022A-6B3E-4AA3-ADF4-37AB3B74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ChatGPT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8CB68-7B2F-454F-BF91-CEE1E4B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101899-8410-4E6C-B25C-B895C4A7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4" y="1135058"/>
            <a:ext cx="10470729" cy="54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1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76B43-FCE2-4A42-9C27-0C9216D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LLaMA</a:t>
            </a:r>
            <a:r>
              <a:rPr lang="en-US" altLang="zh-CN" dirty="0"/>
              <a:t> -30B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DA299-D11C-4143-8CE3-5D02D57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EE2589-871A-4E16-81A2-132F0512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72" y="1219378"/>
            <a:ext cx="8291278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3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305F-DD08-6C4A-BDCB-ED1C4A65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360E-CC7B-5442-89C7-88D8B512A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Introduction</a:t>
            </a:r>
          </a:p>
          <a:p>
            <a:r>
              <a:rPr lang="en-US" altLang="zh-CN" sz="2800" b="1" dirty="0"/>
              <a:t>Preliminary work </a:t>
            </a:r>
          </a:p>
          <a:p>
            <a:r>
              <a:rPr lang="en-US" altLang="zh-CN" dirty="0"/>
              <a:t>Related Work</a:t>
            </a:r>
          </a:p>
          <a:p>
            <a:r>
              <a:rPr lang="en-US" altLang="zh-CN" dirty="0"/>
              <a:t>Future Plan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325C-1E0A-E547-AC24-D77F9252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10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2102</Words>
  <Application>Microsoft Office PowerPoint</Application>
  <PresentationFormat>宽屏</PresentationFormat>
  <Paragraphs>226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-apple-system</vt:lpstr>
      <vt:lpstr>Malgun Gothic</vt:lpstr>
      <vt:lpstr>Söhne</vt:lpstr>
      <vt:lpstr>system-ui</vt:lpstr>
      <vt:lpstr>等线</vt:lpstr>
      <vt:lpstr>Arial</vt:lpstr>
      <vt:lpstr>Cambria Math</vt:lpstr>
      <vt:lpstr>Tahoma</vt:lpstr>
      <vt:lpstr>Office 主题​​</vt:lpstr>
      <vt:lpstr>Fake News Challenge</vt:lpstr>
      <vt:lpstr>Outline</vt:lpstr>
      <vt:lpstr>The first Fake News Challenge (FNC-1) </vt:lpstr>
      <vt:lpstr>The Input and Output of the Task</vt:lpstr>
      <vt:lpstr>Example</vt:lpstr>
      <vt:lpstr>Example</vt:lpstr>
      <vt:lpstr>ChatGPT</vt:lpstr>
      <vt:lpstr> LLaMA -30B</vt:lpstr>
      <vt:lpstr>Outline</vt:lpstr>
      <vt:lpstr>Exploratory data analysis</vt:lpstr>
      <vt:lpstr>Exploratory data analysis</vt:lpstr>
      <vt:lpstr>Preliminary Finetune Bert</vt:lpstr>
      <vt:lpstr>Preliminary Finetune Bert</vt:lpstr>
      <vt:lpstr>Preliminary Finetune Bert</vt:lpstr>
      <vt:lpstr>Outline</vt:lpstr>
      <vt:lpstr>Timeline of NLP</vt:lpstr>
      <vt:lpstr>Top1 Team</vt:lpstr>
      <vt:lpstr>Top1 Team</vt:lpstr>
      <vt:lpstr>Top2&amp;3 Team</vt:lpstr>
      <vt:lpstr>Top Team</vt:lpstr>
      <vt:lpstr>Human Upper bound</vt:lpstr>
      <vt:lpstr>Ranking-based method </vt:lpstr>
      <vt:lpstr>Ranking-based method </vt:lpstr>
      <vt:lpstr>Hierarchical methods</vt:lpstr>
      <vt:lpstr>Hierarchical methods</vt:lpstr>
      <vt:lpstr>Performance of RNN</vt:lpstr>
      <vt:lpstr>Transfer Learning from Transformers</vt:lpstr>
      <vt:lpstr>RoBERTa (Robustly Optimized BERT Approach) </vt:lpstr>
      <vt:lpstr>RoBERTa (Robustly Optimized BERT Approach) </vt:lpstr>
      <vt:lpstr> Exploring Summarization to Enhance Stance Detection</vt:lpstr>
      <vt:lpstr>Relatedness Stage</vt:lpstr>
      <vt:lpstr>Relatedness Feature Extraction</vt:lpstr>
      <vt:lpstr>Relatedness Classification</vt:lpstr>
      <vt:lpstr>Stance Stage</vt:lpstr>
      <vt:lpstr>Result</vt:lpstr>
      <vt:lpstr>Outline</vt:lpstr>
      <vt:lpstr>Future Plan</vt:lpstr>
      <vt:lpstr>Future Plan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2023-02-22T16:32:21Z</dcterms:created>
  <dcterms:modified xsi:type="dcterms:W3CDTF">2023-06-24T14:11:40Z</dcterms:modified>
</cp:coreProperties>
</file>