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85" r:id="rId5"/>
    <p:sldId id="287" r:id="rId6"/>
    <p:sldId id="266" r:id="rId7"/>
    <p:sldId id="286" r:id="rId8"/>
    <p:sldId id="291" r:id="rId9"/>
    <p:sldId id="288" r:id="rId10"/>
    <p:sldId id="289" r:id="rId11"/>
    <p:sldId id="290" r:id="rId12"/>
    <p:sldId id="293" r:id="rId13"/>
    <p:sldId id="295" r:id="rId14"/>
    <p:sldId id="296" r:id="rId15"/>
    <p:sldId id="294" r:id="rId16"/>
    <p:sldId id="297" r:id="rId17"/>
    <p:sldId id="298" r:id="rId18"/>
    <p:sldId id="299" r:id="rId19"/>
    <p:sldId id="302" r:id="rId20"/>
    <p:sldId id="301" r:id="rId21"/>
    <p:sldId id="269" r:id="rId22"/>
    <p:sldId id="300" r:id="rId23"/>
    <p:sldId id="304" r:id="rId24"/>
    <p:sldId id="305" r:id="rId25"/>
    <p:sldId id="307" r:id="rId26"/>
    <p:sldId id="270" r:id="rId27"/>
    <p:sldId id="314" r:id="rId28"/>
    <p:sldId id="306" r:id="rId29"/>
    <p:sldId id="308" r:id="rId30"/>
    <p:sldId id="310" r:id="rId31"/>
    <p:sldId id="312" r:id="rId32"/>
    <p:sldId id="309" r:id="rId33"/>
    <p:sldId id="319" r:id="rId34"/>
    <p:sldId id="278" r:id="rId35"/>
    <p:sldId id="279" r:id="rId36"/>
    <p:sldId id="316" r:id="rId37"/>
    <p:sldId id="281" r:id="rId38"/>
    <p:sldId id="277" r:id="rId39"/>
    <p:sldId id="313" r:id="rId40"/>
    <p:sldId id="320" r:id="rId41"/>
    <p:sldId id="317" r:id="rId42"/>
    <p:sldId id="303" r:id="rId43"/>
    <p:sldId id="318" r:id="rId44"/>
    <p:sldId id="315" r:id="rId45"/>
    <p:sldId id="262" r:id="rId46"/>
    <p:sldId id="264" r:id="rId47"/>
    <p:sldId id="276" r:id="rId48"/>
    <p:sldId id="283" r:id="rId49"/>
    <p:sldId id="311" r:id="rId5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85578"/>
  </p:normalViewPr>
  <p:slideViewPr>
    <p:cSldViewPr>
      <p:cViewPr varScale="1">
        <p:scale>
          <a:sx n="66" d="100"/>
          <a:sy n="66" d="100"/>
        </p:scale>
        <p:origin x="14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non-default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SeriousDlqin2yrs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C-714C-9A1F-83EFFFA7FE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default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SeriousDlqin2yrs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C-714C-9A1F-83EFFFA7F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4781695"/>
        <c:axId val="1505533423"/>
      </c:barChart>
      <c:catAx>
        <c:axId val="185478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33423"/>
        <c:crosses val="autoZero"/>
        <c:auto val="1"/>
        <c:lblAlgn val="ctr"/>
        <c:lblOffset val="100"/>
        <c:noMultiLvlLbl val="0"/>
      </c:catAx>
      <c:valAx>
        <c:axId val="150553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78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8062D-BBC9-6C41-8685-B3B22933C252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C56EE-EBD4-6741-BF38-EB9D3BE2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8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9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2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6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4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7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403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9115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521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5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8979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9339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0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6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96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111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9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3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8413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5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6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209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42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9374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733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0988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2288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4119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4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8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8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9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39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56568" cy="112665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030" y="376312"/>
            <a:ext cx="12283440" cy="1771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5391" y="2091489"/>
            <a:ext cx="14952980" cy="692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cagotribune.com/news/ct-xpm-2005-11-20-0511200488-sto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4.jpe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Relationship Id="rId9" Type="http://schemas.openxmlformats.org/officeDocument/2006/relationships/image" Target="../media/image59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miningapps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008880" y="3978275"/>
            <a:ext cx="10086340" cy="48532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5"/>
              </a:spcBef>
              <a:tabLst>
                <a:tab pos="3961765" algn="l"/>
              </a:tabLst>
            </a:pPr>
            <a:r>
              <a:rPr sz="5950" spc="194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US" sz="5950" spc="45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5950" spc="45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950" spc="1185" dirty="0">
                <a:solidFill>
                  <a:srgbClr val="FF0000"/>
                </a:solidFill>
                <a:latin typeface="Arial"/>
                <a:cs typeface="Arial"/>
              </a:rPr>
              <a:t>BEYOND-</a:t>
            </a:r>
            <a:endParaRPr sz="595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291840">
              <a:lnSpc>
                <a:spcPct val="100000"/>
              </a:lnSpc>
              <a:spcBef>
                <a:spcPts val="550"/>
              </a:spcBef>
            </a:pPr>
            <a:r>
              <a:rPr lang="en-US" sz="4600" b="1" spc="-38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Loan Default Modelling</a:t>
            </a:r>
          </a:p>
          <a:p>
            <a:pPr marL="3291840">
              <a:lnSpc>
                <a:spcPct val="100000"/>
              </a:lnSpc>
              <a:spcBef>
                <a:spcPts val="550"/>
              </a:spcBef>
            </a:pPr>
            <a:endParaRPr lang="en-US" sz="4600" b="1" spc="-385" dirty="0">
              <a:solidFill>
                <a:srgbClr val="59563D"/>
              </a:solidFill>
              <a:latin typeface="Arial"/>
              <a:cs typeface="Arial"/>
            </a:endParaRPr>
          </a:p>
          <a:p>
            <a:pPr marL="3291840">
              <a:lnSpc>
                <a:spcPct val="100000"/>
              </a:lnSpc>
              <a:spcBef>
                <a:spcPts val="550"/>
              </a:spcBef>
            </a:pPr>
            <a:r>
              <a:rPr lang="en-US" sz="4600" b="1" spc="-385" dirty="0">
                <a:solidFill>
                  <a:srgbClr val="59563D"/>
                </a:solidFill>
                <a:latin typeface="Arial"/>
                <a:cs typeface="Arial"/>
              </a:rPr>
              <a:t>     </a:t>
            </a:r>
          </a:p>
          <a:p>
            <a:pPr marL="3291840">
              <a:lnSpc>
                <a:spcPct val="100000"/>
              </a:lnSpc>
              <a:spcBef>
                <a:spcPts val="550"/>
              </a:spcBef>
            </a:pPr>
            <a:endParaRPr lang="en-US" sz="4600" b="1" spc="-385" dirty="0">
              <a:solidFill>
                <a:srgbClr val="59563D"/>
              </a:solidFill>
              <a:latin typeface="Arial"/>
              <a:cs typeface="Arial"/>
            </a:endParaRPr>
          </a:p>
          <a:p>
            <a:pPr marL="3291840">
              <a:lnSpc>
                <a:spcPct val="100000"/>
              </a:lnSpc>
              <a:spcBef>
                <a:spcPts val="550"/>
              </a:spcBef>
            </a:pPr>
            <a:r>
              <a:rPr lang="en-US" sz="4600" b="1" spc="-385" dirty="0">
                <a:solidFill>
                  <a:schemeClr val="tx1"/>
                </a:solidFill>
                <a:latin typeface="Herculanum" panose="02000505000000020004" pitchFamily="2" charset="77"/>
                <a:cs typeface="Arial"/>
              </a:rPr>
              <a:t>			</a:t>
            </a:r>
            <a:endParaRPr sz="3600" dirty="0">
              <a:solidFill>
                <a:schemeClr val="tx1"/>
              </a:solidFill>
              <a:latin typeface="Bradley Hand ITC" panose="03070402050302030203" pitchFamily="66" charset="77"/>
              <a:cs typeface="Freestyle Scrip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3F537-7D45-7EB7-AA3D-C2CA51B13BE8}"/>
              </a:ext>
            </a:extLst>
          </p:cNvPr>
          <p:cNvSpPr txBox="1"/>
          <p:nvPr/>
        </p:nvSpPr>
        <p:spPr>
          <a:xfrm>
            <a:off x="16757650" y="9388475"/>
            <a:ext cx="1004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-385" dirty="0">
                <a:solidFill>
                  <a:schemeClr val="tx1"/>
                </a:solidFill>
                <a:latin typeface="Bradley Hand ITC" panose="03070402050302030203" pitchFamily="66" charset="77"/>
                <a:cs typeface="Arial"/>
              </a:rPr>
              <a:t> C</a:t>
            </a:r>
            <a:r>
              <a:rPr lang="en-US" sz="3600" spc="-385" dirty="0">
                <a:solidFill>
                  <a:schemeClr val="tx1"/>
                </a:solidFill>
                <a:latin typeface="Bradley Hand ITC" panose="03070402050302030203" pitchFamily="66" charset="77"/>
                <a:cs typeface="Freestyle Script" panose="020F0502020204030204" pitchFamily="34" charset="0"/>
              </a:rPr>
              <a:t>rystal Hu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42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210426" y="2073275"/>
            <a:ext cx="10471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age</a:t>
            </a:r>
            <a:r>
              <a:rPr lang="en-US" sz="24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B591A-3EF7-CB03-7443-6EC90A174BEE}"/>
              </a:ext>
            </a:extLst>
          </p:cNvPr>
          <p:cNvSpPr txBox="1"/>
          <p:nvPr/>
        </p:nvSpPr>
        <p:spPr>
          <a:xfrm>
            <a:off x="1210426" y="2987675"/>
            <a:ext cx="147530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"If you're over 55 and need a mortgage, the important thing to know if that lenders can't deny you a loan based on your age. But age can factor into your mortgage equation." (</a:t>
            </a:r>
            <a:r>
              <a:rPr lang="en-AU" sz="2800" b="1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3"/>
              </a:rPr>
              <a:t>Source</a:t>
            </a: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en-AU" sz="2800" b="1" dirty="0">
                <a:solidFill>
                  <a:srgbClr val="296EAA"/>
                </a:solidFill>
                <a:latin typeface="Helvetica Neue" panose="02000503000000020004" pitchFamily="2" charset="0"/>
              </a:rPr>
              <a:t>.</a:t>
            </a:r>
            <a:endParaRPr lang="en-AU" sz="28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AU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3ADEAE-CA8E-9EBE-57B6-71D1C9E6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31" y="4740042"/>
            <a:ext cx="7020331" cy="47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5A7B4D7-255F-7F27-8C09-CBEB119B5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4982297"/>
            <a:ext cx="5715000" cy="42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4880D-E337-CA70-8467-27C2E1701A05}"/>
              </a:ext>
            </a:extLst>
          </p:cNvPr>
          <p:cNvSpPr txBox="1"/>
          <p:nvPr/>
        </p:nvSpPr>
        <p:spPr>
          <a:xfrm>
            <a:off x="3623642" y="9219188"/>
            <a:ext cx="10049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mean 52.30 </a:t>
            </a:r>
          </a:p>
          <a:p>
            <a:r>
              <a:rPr lang="en-AU" dirty="0"/>
              <a:t>25% 41.00 </a:t>
            </a:r>
          </a:p>
          <a:p>
            <a:r>
              <a:rPr lang="en-AU" dirty="0"/>
              <a:t>50% 52.00 </a:t>
            </a:r>
          </a:p>
          <a:p>
            <a:r>
              <a:rPr lang="en-AU" dirty="0"/>
              <a:t>75% 63.00 </a:t>
            </a:r>
          </a:p>
          <a:p>
            <a:r>
              <a:rPr lang="en-AU" dirty="0"/>
              <a:t>max 109.00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80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134226" y="2073275"/>
            <a:ext cx="10471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DebtRatio</a:t>
            </a:r>
            <a:r>
              <a:rPr lang="en-US" sz="24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4031-7395-CE43-96EC-BD64BACA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70" y="4359275"/>
            <a:ext cx="6324600" cy="4517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93479-3D3E-BBC1-3615-1ECEEF406618}"/>
              </a:ext>
            </a:extLst>
          </p:cNvPr>
          <p:cNvSpPr txBox="1"/>
          <p:nvPr/>
        </p:nvSpPr>
        <p:spPr>
          <a:xfrm>
            <a:off x="1577750" y="2794711"/>
            <a:ext cx="16551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appears that a small fraction (2.5%) of the dataset owes a significantly higher amount (over 3,500 times) than what they own.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524A7-9858-A87B-E13B-90F0C9CFA886}"/>
              </a:ext>
            </a:extLst>
          </p:cNvPr>
          <p:cNvSpPr txBox="1"/>
          <p:nvPr/>
        </p:nvSpPr>
        <p:spPr>
          <a:xfrm>
            <a:off x="9358200" y="5081091"/>
            <a:ext cx="6629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Two alarming observations can be made from the data</a:t>
            </a:r>
          </a:p>
          <a:p>
            <a:pPr algn="l"/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Out of the 4,000 records with a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DebtRatio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greater than 3,500, only 185 have a recorded value for their monthly income.</a:t>
            </a:r>
          </a:p>
          <a:p>
            <a:pPr algn="l"/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Those who do have a monthly income seem to have a fixed value of either 1 or 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AC1E2-F5DF-7CD2-6133-00E893BBE10C}"/>
              </a:ext>
            </a:extLst>
          </p:cNvPr>
          <p:cNvSpPr txBox="1"/>
          <p:nvPr/>
        </p:nvSpPr>
        <p:spPr>
          <a:xfrm>
            <a:off x="9358200" y="5081091"/>
            <a:ext cx="80533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Two critical conclusion made from those statistic:</a:t>
            </a:r>
          </a:p>
          <a:p>
            <a:pPr algn="l"/>
            <a:endParaRPr lang="en-AU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164/185 entries SeriousDlqin2yrs=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MonthlyIncome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, highly possible data-entry error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2.5% owes significantly more than what they own, but they are not defaulting any more than the general population (6%)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3D3DE-80AB-01AB-E676-90A3FD9529D3}"/>
              </a:ext>
            </a:extLst>
          </p:cNvPr>
          <p:cNvSpPr txBox="1"/>
          <p:nvPr/>
        </p:nvSpPr>
        <p:spPr>
          <a:xfrm>
            <a:off x="9358200" y="8736497"/>
            <a:ext cx="10049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</a:t>
            </a:r>
            <a:r>
              <a:rPr lang="en-AU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uggestion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: remove those 164 from dataset</a:t>
            </a:r>
          </a:p>
        </p:txBody>
      </p:sp>
    </p:spTree>
    <p:extLst>
      <p:ext uri="{BB962C8B-B14F-4D97-AF65-F5344CB8AC3E}">
        <p14:creationId xmlns:p14="http://schemas.microsoft.com/office/powerpoint/2010/main" val="4641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421020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981826" y="2117983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Late Payment Columns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D88B-EEA4-ABD0-7C78-6B7E8D358B5A}"/>
              </a:ext>
            </a:extLst>
          </p:cNvPr>
          <p:cNvSpPr txBox="1"/>
          <p:nvPr/>
        </p:nvSpPr>
        <p:spPr>
          <a:xfrm>
            <a:off x="981826" y="2793253"/>
            <a:ext cx="10049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NumberOfTimes90DaysLate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NumberOfTime60-89DaysPastDueNotWorse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NumberOfTime30-59DaysPastDueNotWorse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AD8A4-9152-1BDF-D151-4E99AA070909}"/>
              </a:ext>
            </a:extLst>
          </p:cNvPr>
          <p:cNvSpPr txBox="1"/>
          <p:nvPr/>
        </p:nvSpPr>
        <p:spPr>
          <a:xfrm>
            <a:off x="981826" y="5318383"/>
            <a:ext cx="189000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NumberOfTimes90DaysLate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It is interesting to note that there are no one who is 90 or more days past due between 17 and 96 times.</a:t>
            </a:r>
          </a:p>
          <a:p>
            <a:pPr marL="457200" lvl="1" algn="l"/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NumberOfTime60-89DaysPastDueNotWorse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It is interesting to note that there are no one who is 60-89 days past due between 11 and 96 times.</a:t>
            </a:r>
          </a:p>
          <a:p>
            <a:pPr marL="457200" lvl="1" algn="l"/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NumberOfTime30-59DaysPastDueNotWorse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It is interesting to note that there are no one who is 30-59 days past due between 13 and 96 times.</a:t>
            </a:r>
          </a:p>
        </p:txBody>
      </p:sp>
    </p:spTree>
    <p:extLst>
      <p:ext uri="{BB962C8B-B14F-4D97-AF65-F5344CB8AC3E}">
        <p14:creationId xmlns:p14="http://schemas.microsoft.com/office/powerpoint/2010/main" val="352779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6881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163057" y="2203862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LatePaymentColumns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D88B-EEA4-ABD0-7C78-6B7E8D358B5A}"/>
              </a:ext>
            </a:extLst>
          </p:cNvPr>
          <p:cNvSpPr txBox="1"/>
          <p:nvPr/>
        </p:nvSpPr>
        <p:spPr>
          <a:xfrm>
            <a:off x="1163057" y="2748545"/>
            <a:ext cx="10049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NumberOfTimes90DaysLate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NumberOfTime60-89DaysPastDueNotWorse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NumberOfTime30-59DaysPastDueNotWorse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FFB23-28BC-3882-77A8-0EA4AC78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4672627"/>
            <a:ext cx="5311950" cy="45634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BA7FAA-5726-1C17-D62F-CDD47DA3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585" y="4666090"/>
            <a:ext cx="5311950" cy="4771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15CB9-CADB-DCC7-6C77-2D8E5E41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643" y="4672627"/>
            <a:ext cx="6113710" cy="45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362826" y="2073275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NumberOfTimes90DaysLate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0F044-8057-A279-0012-B69325B8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70" y="3749675"/>
            <a:ext cx="11617155" cy="3206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B646E-5DDD-063E-09A2-F2C8BC69B47E}"/>
              </a:ext>
            </a:extLst>
          </p:cNvPr>
          <p:cNvSpPr txBox="1"/>
          <p:nvPr/>
        </p:nvSpPr>
        <p:spPr>
          <a:xfrm>
            <a:off x="2323670" y="7709797"/>
            <a:ext cx="10049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Processing Suggestion :</a:t>
            </a:r>
          </a:p>
          <a:p>
            <a:r>
              <a:rPr lang="en-AU" b="1" dirty="0">
                <a:solidFill>
                  <a:srgbClr val="000000"/>
                </a:solidFill>
                <a:latin typeface="Helvetica Neue" panose="02000503000000020004" pitchFamily="2" charset="0"/>
              </a:rPr>
              <a:t>		</a:t>
            </a:r>
          </a:p>
          <a:p>
            <a:r>
              <a:rPr lang="en-A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	</a:t>
            </a:r>
            <a:r>
              <a:rPr lang="en-AU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Winsorization</a:t>
            </a:r>
            <a:r>
              <a:rPr lang="en-AU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by replacing them with their nearest non-extreme value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06E3E-E802-3444-782E-57B719A5602C}"/>
              </a:ext>
            </a:extLst>
          </p:cNvPr>
          <p:cNvSpPr txBox="1"/>
          <p:nvPr/>
        </p:nvSpPr>
        <p:spPr>
          <a:xfrm>
            <a:off x="2323670" y="9110131"/>
            <a:ext cx="15195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minimize the impact of extreme values while still retaining the information they provide. By replacing extreme outliers with less extreme values,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Winsorization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helps in achieving a more robust and accurate analysis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058026" y="2073275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Late Payment Columns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D88B-EEA4-ABD0-7C78-6B7E8D358B5A}"/>
              </a:ext>
            </a:extLst>
          </p:cNvPr>
          <p:cNvSpPr txBox="1"/>
          <p:nvPr/>
        </p:nvSpPr>
        <p:spPr>
          <a:xfrm>
            <a:off x="1058026" y="2748545"/>
            <a:ext cx="10049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NumberOfTimes90DaysLate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NumberOfTime60-89DaysPastDueNotWorse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NumberOfTime30-59DaysPastDueNotWorse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8FC22-DE13-469C-5F8F-5C1F88F0BDAE}"/>
              </a:ext>
            </a:extLst>
          </p:cNvPr>
          <p:cNvSpPr txBox="1"/>
          <p:nvPr/>
        </p:nvSpPr>
        <p:spPr>
          <a:xfrm>
            <a:off x="5024628" y="5327827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AU" dirty="0"/>
            </a:b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5566456-BCD0-1276-22FC-0BF42B0E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1800134"/>
            <a:ext cx="11385143" cy="94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CB4F00-B437-730A-5719-F4A639EBA313}"/>
              </a:ext>
            </a:extLst>
          </p:cNvPr>
          <p:cNvSpPr txBox="1"/>
          <p:nvPr/>
        </p:nvSpPr>
        <p:spPr>
          <a:xfrm>
            <a:off x="1058026" y="7902552"/>
            <a:ext cx="5935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</a:t>
            </a:r>
            <a:r>
              <a:rPr lang="en-US" dirty="0" err="1"/>
              <a:t>TotalPastDue</a:t>
            </a:r>
            <a:r>
              <a:rPr lang="en-US" dirty="0"/>
              <a:t>' by summing the values of the three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13E2-2929-EF78-1003-E9DC6DE1FDB9}"/>
              </a:ext>
            </a:extLst>
          </p:cNvPr>
          <p:cNvSpPr txBox="1"/>
          <p:nvPr/>
        </p:nvSpPr>
        <p:spPr>
          <a:xfrm>
            <a:off x="1042532" y="7168445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New Column Creation</a:t>
            </a:r>
          </a:p>
        </p:txBody>
      </p:sp>
    </p:spTree>
    <p:extLst>
      <p:ext uri="{BB962C8B-B14F-4D97-AF65-F5344CB8AC3E}">
        <p14:creationId xmlns:p14="http://schemas.microsoft.com/office/powerpoint/2010/main" val="304281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52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795573" y="1673048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 err="1"/>
              <a:t>RevolvingUtilizationOfUnsecuredLines</a:t>
            </a:r>
            <a:endParaRPr lang="en-AU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51028-4FBB-B0B5-C44F-86ED06F85DDD}"/>
              </a:ext>
            </a:extLst>
          </p:cNvPr>
          <p:cNvSpPr txBox="1"/>
          <p:nvPr/>
        </p:nvSpPr>
        <p:spPr>
          <a:xfrm>
            <a:off x="7506970" y="2186489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-- </a:t>
            </a:r>
            <a:r>
              <a:rPr lang="en-AU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ratio of money owed to credit limit</a:t>
            </a:r>
            <a:endParaRPr lang="en-US" i="1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7E54484-95A5-03EB-1292-BB68F49D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70" y="3444875"/>
            <a:ext cx="510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67F73-2B72-F5D6-66CA-A1572930D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610" y="3380605"/>
            <a:ext cx="5054600" cy="3276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D78F9F-7B82-B286-D34E-62762F68B3BB}"/>
              </a:ext>
            </a:extLst>
          </p:cNvPr>
          <p:cNvSpPr txBox="1"/>
          <p:nvPr/>
        </p:nvSpPr>
        <p:spPr>
          <a:xfrm>
            <a:off x="11777582" y="3057594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with a </a:t>
            </a:r>
            <a:r>
              <a:rPr lang="en-US" sz="1600" dirty="0" err="1"/>
              <a:t>RevolvingUtilizationOfUnsecuredLines</a:t>
            </a:r>
            <a:r>
              <a:rPr lang="en-US" sz="1600" dirty="0"/>
              <a:t>&gt;1</a:t>
            </a:r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73988F3-3332-DBBD-A922-5C88D8ED4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65456"/>
              </p:ext>
            </p:extLst>
          </p:nvPr>
        </p:nvGraphicFramePr>
        <p:xfrm>
          <a:off x="5184014" y="7234482"/>
          <a:ext cx="8682566" cy="393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D8050A-C21D-D92E-1EC3-BCB00B7415D9}"/>
              </a:ext>
            </a:extLst>
          </p:cNvPr>
          <p:cNvSpPr txBox="1"/>
          <p:nvPr/>
        </p:nvSpPr>
        <p:spPr>
          <a:xfrm>
            <a:off x="6031392" y="6719062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ratio for accts with </a:t>
            </a:r>
            <a:r>
              <a:rPr lang="en-US" sz="1800" dirty="0" err="1"/>
              <a:t>RevolvingUtilizationOfUnsecuredLines</a:t>
            </a:r>
            <a:r>
              <a:rPr lang="en-US" sz="1800" dirty="0"/>
              <a:t>&gt;1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3" grpId="0"/>
      <p:bldGraphic spid="15" grpId="0">
        <p:bldAsOne/>
      </p:bldGraphic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803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996696" y="2073275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 err="1"/>
              <a:t>RevolvingUtilizationOfUnsecuredLines</a:t>
            </a:r>
            <a:endParaRPr lang="en-AU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51028-4FBB-B0B5-C44F-86ED06F85DDD}"/>
              </a:ext>
            </a:extLst>
          </p:cNvPr>
          <p:cNvSpPr txBox="1"/>
          <p:nvPr/>
        </p:nvSpPr>
        <p:spPr>
          <a:xfrm>
            <a:off x="8029332" y="2150219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-- </a:t>
            </a:r>
            <a:r>
              <a:rPr lang="en-AU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ratio of money owed to credit limit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884A6-A24C-1452-F0D1-E17877145398}"/>
              </a:ext>
            </a:extLst>
          </p:cNvPr>
          <p:cNvSpPr txBox="1"/>
          <p:nvPr/>
        </p:nvSpPr>
        <p:spPr>
          <a:xfrm>
            <a:off x="984250" y="3178892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1&lt;</a:t>
            </a:r>
            <a:r>
              <a:rPr lang="en-US" b="1" dirty="0" err="1"/>
              <a:t>RevolvingUtilizationOfUnsecuredLines</a:t>
            </a:r>
            <a:r>
              <a:rPr lang="en-US" dirty="0"/>
              <a:t> =&lt;4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BC8B21-FBDA-B7D3-F366-C66DF9F4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3640503"/>
            <a:ext cx="5067300" cy="1981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556E90-7FBC-1817-414F-D86859DF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40" y="6340475"/>
            <a:ext cx="4279900" cy="1955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A510FD-9326-F791-F00A-6BD97355B9B3}"/>
              </a:ext>
            </a:extLst>
          </p:cNvPr>
          <p:cNvSpPr txBox="1"/>
          <p:nvPr/>
        </p:nvSpPr>
        <p:spPr>
          <a:xfrm>
            <a:off x="5386540" y="5832126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4&lt;</a:t>
            </a:r>
            <a:r>
              <a:rPr lang="en-US" b="1" dirty="0" err="1"/>
              <a:t>RevolvingUtilizationOfUnsecuredLines</a:t>
            </a:r>
            <a:r>
              <a:rPr lang="en-US" dirty="0"/>
              <a:t> =&lt;10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DC53B4-E245-164E-69F8-384BFA24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450" y="7691182"/>
            <a:ext cx="4902200" cy="3213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3A5A24-6451-6F4D-C362-6F1F002CAC54}"/>
              </a:ext>
            </a:extLst>
          </p:cNvPr>
          <p:cNvSpPr txBox="1"/>
          <p:nvPr/>
        </p:nvSpPr>
        <p:spPr>
          <a:xfrm>
            <a:off x="11728450" y="7080657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</a:t>
            </a:r>
            <a:r>
              <a:rPr lang="en-US" b="1" dirty="0" err="1"/>
              <a:t>RevolvingUtilizationOfUnsecuredLines</a:t>
            </a:r>
            <a:r>
              <a:rPr lang="en-US" dirty="0"/>
              <a:t> &gt;10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661E0-1A25-75F5-C024-CE16A4ABBC51}"/>
              </a:ext>
            </a:extLst>
          </p:cNvPr>
          <p:cNvSpPr txBox="1"/>
          <p:nvPr/>
        </p:nvSpPr>
        <p:spPr>
          <a:xfrm>
            <a:off x="1039368" y="9067852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Processing Suggestion :</a:t>
            </a:r>
          </a:p>
          <a:p>
            <a:r>
              <a:rPr lang="en-AU" b="1" dirty="0">
                <a:solidFill>
                  <a:srgbClr val="000000"/>
                </a:solidFill>
                <a:latin typeface="Helvetica Neue" panose="02000503000000020004" pitchFamily="2" charset="0"/>
              </a:rPr>
              <a:t>		</a:t>
            </a:r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remove when </a:t>
            </a:r>
            <a:r>
              <a:rPr lang="en-US" dirty="0" err="1"/>
              <a:t>RevolvingUtilizationOfUnsecuredLines</a:t>
            </a:r>
            <a:r>
              <a:rPr lang="en-US" dirty="0"/>
              <a:t> &gt;10</a:t>
            </a:r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8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1" grpId="0"/>
      <p:bldP spid="21" grpId="0"/>
      <p:bldP spid="24" grpId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754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603716" y="2073275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8445-6676-91A3-7DCB-FDA2A7157335}"/>
              </a:ext>
            </a:extLst>
          </p:cNvPr>
          <p:cNvSpPr txBox="1"/>
          <p:nvPr/>
        </p:nvSpPr>
        <p:spPr>
          <a:xfrm>
            <a:off x="1377540" y="2073275"/>
            <a:ext cx="134552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 err="1"/>
              <a:t>NumberOfOpenCreditLinesAndLoans</a:t>
            </a:r>
            <a:r>
              <a:rPr lang="en-AU" sz="2800" b="1" dirty="0"/>
              <a:t> &amp; </a:t>
            </a:r>
            <a:r>
              <a:rPr lang="en-AU" sz="2800" b="1" dirty="0" err="1"/>
              <a:t>NumberRealEstateLoansOrLines</a:t>
            </a:r>
            <a:endParaRPr lang="en-AU" sz="2800" b="1" dirty="0"/>
          </a:p>
          <a:p>
            <a:endParaRPr lang="en-AU" sz="2800" b="1" dirty="0"/>
          </a:p>
          <a:p>
            <a:endParaRPr lang="en-AU" sz="2800" b="1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36E0BE-6E92-EEA6-A48B-0F33757D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70" y="3673475"/>
            <a:ext cx="48006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3256A815-FB66-D557-9705-801153DC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82" y="3629572"/>
            <a:ext cx="5246343" cy="3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FB788D9E-B5F8-154B-0501-8473F8BD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70" y="7605638"/>
            <a:ext cx="5105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C7641-2EBE-8EB8-A209-DB0ADCE37B47}"/>
              </a:ext>
            </a:extLst>
          </p:cNvPr>
          <p:cNvSpPr txBox="1"/>
          <p:nvPr/>
        </p:nvSpPr>
        <p:spPr>
          <a:xfrm>
            <a:off x="6784594" y="7647743"/>
            <a:ext cx="10049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NumberOfDependents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C7EB-C7E7-AFB3-5463-ECA65FE279F9}"/>
              </a:ext>
            </a:extLst>
          </p:cNvPr>
          <p:cNvSpPr txBox="1"/>
          <p:nvPr/>
        </p:nvSpPr>
        <p:spPr>
          <a:xfrm>
            <a:off x="6784594" y="8294074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effectLst/>
              </a:rPr>
              <a:t>39240 3% missing value  ---fill with mode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42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Preprocessing 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06C7C-8903-56A7-BA69-2BD31C5C4BB9}"/>
              </a:ext>
            </a:extLst>
          </p:cNvPr>
          <p:cNvSpPr txBox="1"/>
          <p:nvPr/>
        </p:nvSpPr>
        <p:spPr>
          <a:xfrm>
            <a:off x="1333070" y="2225675"/>
            <a:ext cx="14173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Preprocessing</a:t>
            </a:r>
            <a:r>
              <a:rPr lang="en-AU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Suggestions </a:t>
            </a:r>
          </a:p>
          <a:p>
            <a:pPr algn="l"/>
            <a:endParaRPr lang="en-AU" sz="24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Remove samples with values of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DebtRatio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above its 97.5 percentile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Set 0 &lt;=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RevolvingUtilizationOfUnsecuredLines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&lt; 10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For Late Payment Columns NumberOfTimes90DaysLate,NumberOfTime30-59DaysPastDueNotWorse, NumberOfTime60-89DaysPastDueNotWorse,to handle the extreme outlier values (96/98), we can apply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Winsorization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by replacing them with their nearest non-extreme value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and build new col upon it.</a:t>
            </a:r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Impute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MonthlyIncome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its median or mode, or with a normally distributed variable with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MonthlyIncome's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mean and standard deviation, or regression imputation.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Impute </a:t>
            </a:r>
            <a:r>
              <a:rPr lang="en-AU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NumberOfDependents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its mode</a:t>
            </a:r>
          </a:p>
        </p:txBody>
      </p:sp>
    </p:spTree>
    <p:extLst>
      <p:ext uri="{BB962C8B-B14F-4D97-AF65-F5344CB8AC3E}">
        <p14:creationId xmlns:p14="http://schemas.microsoft.com/office/powerpoint/2010/main" val="34209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1450" y="854075"/>
            <a:ext cx="526669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50" dirty="0">
                <a:solidFill>
                  <a:srgbClr val="232323"/>
                </a:solidFill>
                <a:latin typeface="Arial"/>
                <a:cs typeface="Arial"/>
              </a:rPr>
              <a:t>Crystal Hu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250" y="2454275"/>
            <a:ext cx="10934700" cy="56451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531495" indent="-519430">
              <a:lnSpc>
                <a:spcPct val="100000"/>
              </a:lnSpc>
              <a:spcBef>
                <a:spcPts val="1120"/>
              </a:spcBef>
              <a:buSzPct val="73015"/>
              <a:buChar char="■"/>
              <a:tabLst>
                <a:tab pos="531495" algn="l"/>
                <a:tab pos="532130" algn="l"/>
              </a:tabLst>
            </a:pPr>
            <a:r>
              <a:rPr lang="en-US" sz="3150" spc="55" dirty="0">
                <a:solidFill>
                  <a:srgbClr val="232323"/>
                </a:solidFill>
                <a:latin typeface="Arial"/>
                <a:cs typeface="Arial"/>
              </a:rPr>
              <a:t>Graduated</a:t>
            </a:r>
            <a:r>
              <a:rPr sz="3150" spc="19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150" spc="85" dirty="0">
                <a:solidFill>
                  <a:srgbClr val="232323"/>
                </a:solidFill>
                <a:latin typeface="Arial"/>
                <a:cs typeface="Arial"/>
              </a:rPr>
              <a:t>at</a:t>
            </a:r>
            <a:r>
              <a:rPr sz="3150" spc="-3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150" spc="80" dirty="0">
                <a:solidFill>
                  <a:srgbClr val="232323"/>
                </a:solidFill>
                <a:latin typeface="Arial"/>
                <a:cs typeface="Arial"/>
              </a:rPr>
              <a:t>the</a:t>
            </a:r>
            <a:r>
              <a:rPr sz="3150" spc="114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sz="3150" spc="114" dirty="0">
                <a:solidFill>
                  <a:srgbClr val="232323"/>
                </a:solidFill>
                <a:latin typeface="Arial"/>
                <a:cs typeface="Arial"/>
              </a:rPr>
              <a:t>University of Sydney (Master degree 2019)</a:t>
            </a:r>
          </a:p>
          <a:p>
            <a:pPr marL="12065">
              <a:lnSpc>
                <a:spcPct val="100000"/>
              </a:lnSpc>
              <a:spcBef>
                <a:spcPts val="1120"/>
              </a:spcBef>
              <a:buSzPct val="73015"/>
              <a:tabLst>
                <a:tab pos="531495" algn="l"/>
                <a:tab pos="532130" algn="l"/>
              </a:tabLst>
            </a:pPr>
            <a:endParaRPr lang="en-US" sz="3150" dirty="0">
              <a:solidFill>
                <a:srgbClr val="232323"/>
              </a:solidFill>
              <a:latin typeface="Arial"/>
              <a:cs typeface="Arial"/>
            </a:endParaRPr>
          </a:p>
          <a:p>
            <a:pPr marL="1054100" lvl="1" indent="-526415">
              <a:lnSpc>
                <a:spcPct val="100000"/>
              </a:lnSpc>
              <a:spcBef>
                <a:spcPts val="1019"/>
              </a:spcBef>
              <a:buChar char="•"/>
              <a:tabLst>
                <a:tab pos="1054100" algn="l"/>
                <a:tab pos="1054735" algn="l"/>
              </a:tabLst>
            </a:pPr>
            <a:r>
              <a:rPr lang="en-US" sz="3150" dirty="0">
                <a:solidFill>
                  <a:srgbClr val="232323"/>
                </a:solidFill>
                <a:latin typeface="Arial"/>
                <a:cs typeface="Arial"/>
              </a:rPr>
              <a:t>Currently Senior Decision Science Analyst at Commonwealth Bank Home Loan Innovation &amp; Risk Assessment team</a:t>
            </a:r>
          </a:p>
          <a:p>
            <a:pPr marL="527685" lvl="1">
              <a:lnSpc>
                <a:spcPct val="100000"/>
              </a:lnSpc>
              <a:spcBef>
                <a:spcPts val="1019"/>
              </a:spcBef>
              <a:tabLst>
                <a:tab pos="1054100" algn="l"/>
                <a:tab pos="1054735" algn="l"/>
              </a:tabLst>
            </a:pPr>
            <a:endParaRPr lang="en-US" sz="3150" dirty="0">
              <a:solidFill>
                <a:srgbClr val="232323"/>
              </a:solidFill>
              <a:latin typeface="Arial"/>
              <a:cs typeface="Arial"/>
            </a:endParaRPr>
          </a:p>
          <a:p>
            <a:pPr marL="1054100" lvl="1" indent="-526415">
              <a:lnSpc>
                <a:spcPct val="100000"/>
              </a:lnSpc>
              <a:spcBef>
                <a:spcPts val="1019"/>
              </a:spcBef>
              <a:buChar char="•"/>
              <a:tabLst>
                <a:tab pos="1054100" algn="l"/>
                <a:tab pos="1054735" algn="l"/>
              </a:tabLst>
            </a:pPr>
            <a:r>
              <a:rPr lang="en-US" sz="3150" dirty="0">
                <a:solidFill>
                  <a:srgbClr val="232323"/>
                </a:solidFill>
                <a:latin typeface="Arial"/>
                <a:cs typeface="Arial"/>
              </a:rPr>
              <a:t>Focus Area</a:t>
            </a:r>
            <a:r>
              <a:rPr sz="3150" dirty="0">
                <a:solidFill>
                  <a:srgbClr val="232323"/>
                </a:solidFill>
                <a:latin typeface="Arial"/>
                <a:cs typeface="Arial"/>
              </a:rPr>
              <a:t>:</a:t>
            </a:r>
            <a:r>
              <a:rPr sz="3150" spc="39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sz="3150" spc="39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3150" dirty="0">
                <a:solidFill>
                  <a:srgbClr val="232323"/>
                </a:solidFill>
                <a:latin typeface="Arial"/>
                <a:cs typeface="Arial"/>
              </a:rPr>
              <a:t>nalytics,</a:t>
            </a:r>
            <a:r>
              <a:rPr sz="3150" spc="35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150" spc="60" dirty="0">
                <a:solidFill>
                  <a:srgbClr val="232323"/>
                </a:solidFill>
                <a:latin typeface="Arial"/>
                <a:cs typeface="Arial"/>
              </a:rPr>
              <a:t>credit</a:t>
            </a:r>
            <a:r>
              <a:rPr sz="3150" spc="114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150" spc="55" dirty="0">
                <a:solidFill>
                  <a:srgbClr val="232323"/>
                </a:solidFill>
                <a:latin typeface="Arial"/>
                <a:cs typeface="Arial"/>
              </a:rPr>
              <a:t>risk</a:t>
            </a:r>
            <a:r>
              <a:rPr lang="en-US" sz="3150" spc="55" dirty="0">
                <a:solidFill>
                  <a:srgbClr val="232323"/>
                </a:solidFill>
                <a:latin typeface="Arial"/>
                <a:cs typeface="Arial"/>
              </a:rPr>
              <a:t> modelling</a:t>
            </a:r>
            <a:r>
              <a:rPr sz="3150" spc="55" dirty="0">
                <a:solidFill>
                  <a:srgbClr val="232323"/>
                </a:solidFill>
                <a:latin typeface="Arial"/>
                <a:cs typeface="Arial"/>
              </a:rPr>
              <a:t>,</a:t>
            </a:r>
            <a:r>
              <a:rPr sz="3150" spc="1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32323"/>
                </a:solidFill>
                <a:latin typeface="Arial"/>
                <a:cs typeface="Arial"/>
              </a:rPr>
              <a:t>fraud,</a:t>
            </a:r>
            <a:r>
              <a:rPr sz="3150" spc="14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sz="3150" spc="55" dirty="0">
                <a:solidFill>
                  <a:srgbClr val="232323"/>
                </a:solidFill>
                <a:latin typeface="Arial"/>
                <a:cs typeface="Arial"/>
              </a:rPr>
              <a:t>M</a:t>
            </a:r>
            <a:r>
              <a:rPr sz="3150" spc="55" dirty="0">
                <a:solidFill>
                  <a:srgbClr val="232323"/>
                </a:solidFill>
                <a:latin typeface="Arial"/>
                <a:cs typeface="Arial"/>
              </a:rPr>
              <a:t>arketing</a:t>
            </a:r>
            <a:endParaRPr lang="en-AU" sz="3150" spc="55" dirty="0">
              <a:solidFill>
                <a:srgbClr val="232323"/>
              </a:solidFill>
              <a:latin typeface="Arial"/>
              <a:cs typeface="Arial"/>
            </a:endParaRPr>
          </a:p>
          <a:p>
            <a:pPr marL="527685" lvl="1">
              <a:lnSpc>
                <a:spcPct val="100000"/>
              </a:lnSpc>
              <a:spcBef>
                <a:spcPts val="1019"/>
              </a:spcBef>
              <a:tabLst>
                <a:tab pos="1054100" algn="l"/>
                <a:tab pos="1054735" algn="l"/>
              </a:tabLst>
            </a:pPr>
            <a:endParaRPr lang="en-AU" sz="315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C52930-8D8B-539B-32F2-3F22FA94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50" y="1474216"/>
            <a:ext cx="4045312" cy="5056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Preprocessing 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CB0FB-DB8F-CA0C-58D4-347432AB204F}"/>
              </a:ext>
            </a:extLst>
          </p:cNvPr>
          <p:cNvSpPr txBox="1"/>
          <p:nvPr/>
        </p:nvSpPr>
        <p:spPr>
          <a:xfrm>
            <a:off x="1057772" y="2875636"/>
            <a:ext cx="104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training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7A6B1-9FBC-5565-04ED-C7858A3C5E24}"/>
              </a:ext>
            </a:extLst>
          </p:cNvPr>
          <p:cNvSpPr txBox="1"/>
          <p:nvPr/>
        </p:nvSpPr>
        <p:spPr>
          <a:xfrm>
            <a:off x="1057772" y="1779399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Prepare Dataset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75997-1D6F-5910-FFC4-BE5DD6353CBB}"/>
              </a:ext>
            </a:extLst>
          </p:cNvPr>
          <p:cNvSpPr txBox="1"/>
          <p:nvPr/>
        </p:nvSpPr>
        <p:spPr>
          <a:xfrm>
            <a:off x="1030086" y="6532544"/>
            <a:ext cx="104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test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D4940-E388-FD0D-FE54-A1C2B41D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72" y="7124300"/>
            <a:ext cx="16624904" cy="157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E30DA-B25B-FB5D-247D-1EB410C30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28" y="3310040"/>
            <a:ext cx="16231522" cy="27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9050" y="320675"/>
            <a:ext cx="12283440" cy="1771572"/>
          </a:xfrm>
          <a:prstGeom prst="rect">
            <a:avLst/>
          </a:prstGeom>
        </p:spPr>
        <p:txBody>
          <a:bodyPr vert="horz" wrap="square" lIns="0" tIns="873682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35"/>
              </a:spcBef>
            </a:pPr>
            <a:r>
              <a:rPr spc="85" dirty="0">
                <a:solidFill>
                  <a:srgbClr val="232323"/>
                </a:solidFill>
              </a:rPr>
              <a:t>Data</a:t>
            </a:r>
            <a:r>
              <a:rPr spc="25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quality:</a:t>
            </a:r>
            <a:r>
              <a:rPr spc="525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32323"/>
                </a:solidFill>
              </a:rPr>
              <a:t>solutions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9050" y="2981571"/>
            <a:ext cx="15115028" cy="678435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280"/>
              </a:spcBef>
            </a:pPr>
            <a:r>
              <a:rPr sz="4050" b="1" dirty="0">
                <a:solidFill>
                  <a:srgbClr val="232323"/>
                </a:solidFill>
                <a:latin typeface="Arial"/>
                <a:cs typeface="Arial"/>
              </a:rPr>
              <a:t>Short</a:t>
            </a:r>
            <a:r>
              <a:rPr sz="4050" b="1" spc="229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b="1" spc="65" dirty="0">
                <a:solidFill>
                  <a:srgbClr val="232323"/>
                </a:solidFill>
                <a:latin typeface="Arial"/>
                <a:cs typeface="Arial"/>
              </a:rPr>
              <a:t>term</a:t>
            </a:r>
            <a:r>
              <a:rPr sz="4050" b="1" spc="13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b="1" spc="-10" dirty="0">
                <a:solidFill>
                  <a:srgbClr val="232323"/>
                </a:solidFill>
                <a:latin typeface="Arial"/>
                <a:cs typeface="Arial"/>
              </a:rPr>
              <a:t>solution</a:t>
            </a:r>
            <a:endParaRPr sz="4050" dirty="0">
              <a:latin typeface="Arial"/>
              <a:cs typeface="Arial"/>
            </a:endParaRPr>
          </a:p>
          <a:p>
            <a:pPr marL="550545" marR="5080" indent="-538480">
              <a:lnSpc>
                <a:spcPct val="103899"/>
              </a:lnSpc>
              <a:spcBef>
                <a:spcPts val="990"/>
              </a:spcBef>
              <a:buSzPct val="66666"/>
              <a:buChar char="■"/>
              <a:tabLst>
                <a:tab pos="550545" algn="l"/>
                <a:tab pos="551815" algn="l"/>
              </a:tabLst>
            </a:pPr>
            <a:r>
              <a:rPr sz="4050" spc="55" dirty="0">
                <a:solidFill>
                  <a:srgbClr val="232323"/>
                </a:solidFill>
                <a:latin typeface="Arial"/>
                <a:cs typeface="Arial"/>
              </a:rPr>
              <a:t>Deal</a:t>
            </a:r>
            <a:r>
              <a:rPr sz="4050" spc="1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with</a:t>
            </a:r>
            <a:r>
              <a:rPr lang="zh-CN" altLang="en-US" sz="405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altLang="zh-CN" sz="4050" dirty="0">
                <a:solidFill>
                  <a:srgbClr val="232323"/>
                </a:solidFill>
                <a:latin typeface="Arial"/>
                <a:cs typeface="Arial"/>
              </a:rPr>
              <a:t>it</a:t>
            </a:r>
            <a:r>
              <a:rPr sz="4050" spc="2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75" dirty="0">
                <a:solidFill>
                  <a:srgbClr val="232323"/>
                </a:solidFill>
                <a:latin typeface="Arial"/>
                <a:cs typeface="Arial"/>
              </a:rPr>
              <a:t>in</a:t>
            </a:r>
            <a:r>
              <a:rPr sz="4050" spc="1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9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4050" spc="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statistical</a:t>
            </a:r>
            <a:r>
              <a:rPr sz="4050" spc="3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way</a:t>
            </a:r>
            <a:r>
              <a:rPr sz="4050" spc="1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70" dirty="0">
                <a:solidFill>
                  <a:srgbClr val="232323"/>
                </a:solidFill>
                <a:latin typeface="Arial"/>
                <a:cs typeface="Arial"/>
              </a:rPr>
              <a:t>using</a:t>
            </a:r>
            <a:r>
              <a:rPr sz="4050" spc="4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60" dirty="0">
                <a:solidFill>
                  <a:srgbClr val="232323"/>
                </a:solidFill>
                <a:latin typeface="Arial"/>
                <a:cs typeface="Arial"/>
              </a:rPr>
              <a:t>e.g.</a:t>
            </a:r>
            <a:r>
              <a:rPr sz="4050" spc="5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35" dirty="0">
                <a:solidFill>
                  <a:srgbClr val="232323"/>
                </a:solidFill>
                <a:latin typeface="Arial"/>
                <a:cs typeface="Arial"/>
              </a:rPr>
              <a:t>data </a:t>
            </a:r>
            <a:r>
              <a:rPr sz="4050" spc="65" dirty="0">
                <a:solidFill>
                  <a:srgbClr val="232323"/>
                </a:solidFill>
                <a:latin typeface="Arial"/>
                <a:cs typeface="Arial"/>
              </a:rPr>
              <a:t>transformations,</a:t>
            </a:r>
            <a:r>
              <a:rPr sz="4050" spc="-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outlier</a:t>
            </a:r>
            <a:r>
              <a:rPr sz="4050" spc="3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truncation,</a:t>
            </a:r>
            <a:r>
              <a:rPr sz="4050" spc="5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missing</a:t>
            </a:r>
            <a:r>
              <a:rPr sz="4050" spc="4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232323"/>
                </a:solidFill>
                <a:latin typeface="Arial"/>
                <a:cs typeface="Arial"/>
              </a:rPr>
              <a:t>value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imputation,</a:t>
            </a:r>
            <a:r>
              <a:rPr sz="4050" spc="4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5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050" spc="1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-10" dirty="0" err="1">
                <a:solidFill>
                  <a:srgbClr val="232323"/>
                </a:solidFill>
                <a:latin typeface="Arial"/>
                <a:cs typeface="Arial"/>
              </a:rPr>
              <a:t>enh</a:t>
            </a:r>
            <a:r>
              <a:rPr lang="en-AU" sz="4050" spc="-10" dirty="0" err="1">
                <a:solidFill>
                  <a:srgbClr val="232323"/>
                </a:solidFill>
                <a:latin typeface="Arial"/>
                <a:cs typeface="Arial"/>
              </a:rPr>
              <a:t>ancement</a:t>
            </a:r>
            <a:endParaRPr sz="4050" dirty="0">
              <a:latin typeface="Arial"/>
              <a:cs typeface="Arial"/>
            </a:endParaRPr>
          </a:p>
          <a:p>
            <a:pPr marL="553085" indent="-541020">
              <a:lnSpc>
                <a:spcPct val="100000"/>
              </a:lnSpc>
              <a:spcBef>
                <a:spcPts val="1265"/>
              </a:spcBef>
              <a:buSzPct val="66666"/>
              <a:buChar char="■"/>
              <a:tabLst>
                <a:tab pos="553085" algn="l"/>
                <a:tab pos="553720" algn="l"/>
              </a:tabLst>
            </a:pPr>
            <a:r>
              <a:rPr sz="4050" spc="65" dirty="0">
                <a:solidFill>
                  <a:srgbClr val="232323"/>
                </a:solidFill>
                <a:latin typeface="Arial"/>
                <a:cs typeface="Arial"/>
              </a:rPr>
              <a:t>Buy</a:t>
            </a:r>
            <a:r>
              <a:rPr sz="4050" spc="1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external</a:t>
            </a:r>
            <a:r>
              <a:rPr sz="4050" spc="3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050" spc="1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50" dirty="0">
                <a:solidFill>
                  <a:srgbClr val="232323"/>
                </a:solidFill>
                <a:latin typeface="Arial"/>
                <a:cs typeface="Arial"/>
              </a:rPr>
              <a:t>(data</a:t>
            </a:r>
            <a:r>
              <a:rPr sz="4050" spc="18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232323"/>
                </a:solidFill>
                <a:latin typeface="Arial"/>
                <a:cs typeface="Arial"/>
              </a:rPr>
              <a:t>poolers!)</a:t>
            </a:r>
            <a:endParaRPr lang="en-US" sz="4050" spc="-10" dirty="0">
              <a:solidFill>
                <a:srgbClr val="232323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265"/>
              </a:spcBef>
              <a:buSzPct val="66666"/>
              <a:tabLst>
                <a:tab pos="553085" algn="l"/>
                <a:tab pos="553720" algn="l"/>
              </a:tabLst>
            </a:pPr>
            <a:endParaRPr sz="4050" dirty="0">
              <a:latin typeface="Arial"/>
              <a:cs typeface="Arial"/>
            </a:endParaRPr>
          </a:p>
          <a:p>
            <a:pPr marL="173355">
              <a:lnSpc>
                <a:spcPct val="100000"/>
              </a:lnSpc>
              <a:spcBef>
                <a:spcPts val="1180"/>
              </a:spcBef>
            </a:pPr>
            <a:r>
              <a:rPr sz="4050" b="1" spc="70" dirty="0">
                <a:solidFill>
                  <a:srgbClr val="232323"/>
                </a:solidFill>
                <a:latin typeface="Arial"/>
                <a:cs typeface="Arial"/>
              </a:rPr>
              <a:t>Long</a:t>
            </a:r>
            <a:r>
              <a:rPr sz="4050" b="1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b="1" spc="65" dirty="0">
                <a:solidFill>
                  <a:srgbClr val="232323"/>
                </a:solidFill>
                <a:latin typeface="Arial"/>
                <a:cs typeface="Arial"/>
              </a:rPr>
              <a:t>term</a:t>
            </a:r>
            <a:r>
              <a:rPr sz="4050" b="1" spc="13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b="1" spc="-10" dirty="0">
                <a:solidFill>
                  <a:srgbClr val="232323"/>
                </a:solidFill>
                <a:latin typeface="Arial"/>
                <a:cs typeface="Arial"/>
              </a:rPr>
              <a:t>solution</a:t>
            </a:r>
            <a:endParaRPr sz="4050" dirty="0">
              <a:latin typeface="Arial"/>
              <a:cs typeface="Arial"/>
            </a:endParaRPr>
          </a:p>
          <a:p>
            <a:pPr marL="549910" indent="-537845">
              <a:lnSpc>
                <a:spcPct val="100000"/>
              </a:lnSpc>
              <a:spcBef>
                <a:spcPts val="1180"/>
              </a:spcBef>
              <a:buSzPct val="66666"/>
              <a:buChar char="■"/>
              <a:tabLst>
                <a:tab pos="549910" algn="l"/>
                <a:tab pos="550545" algn="l"/>
              </a:tabLst>
            </a:pP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Re-design</a:t>
            </a:r>
            <a:r>
              <a:rPr sz="4050" spc="43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5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050" spc="10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50" dirty="0">
                <a:solidFill>
                  <a:srgbClr val="232323"/>
                </a:solidFill>
                <a:latin typeface="Arial"/>
                <a:cs typeface="Arial"/>
              </a:rPr>
              <a:t>entry</a:t>
            </a:r>
            <a:r>
              <a:rPr sz="4050" spc="1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232323"/>
                </a:solidFill>
                <a:latin typeface="Arial"/>
                <a:cs typeface="Arial"/>
              </a:rPr>
              <a:t>processes</a:t>
            </a:r>
            <a:endParaRPr sz="4050" dirty="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65"/>
              </a:spcBef>
              <a:buSzPct val="66666"/>
              <a:buChar char="■"/>
              <a:tabLst>
                <a:tab pos="551815" algn="l"/>
                <a:tab pos="552450" algn="l"/>
              </a:tabLst>
            </a:pPr>
            <a:r>
              <a:rPr sz="4050" dirty="0">
                <a:solidFill>
                  <a:srgbClr val="232323"/>
                </a:solidFill>
                <a:latin typeface="Arial"/>
                <a:cs typeface="Arial"/>
              </a:rPr>
              <a:t>Master</a:t>
            </a:r>
            <a:r>
              <a:rPr sz="4050" spc="30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5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050" spc="1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232323"/>
                </a:solidFill>
                <a:latin typeface="Arial"/>
                <a:cs typeface="Arial"/>
              </a:rPr>
              <a:t>management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3492" y="396875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Preprocessing 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0E75533-32FD-EF75-B1B0-994344E4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1773025"/>
            <a:ext cx="7488237" cy="953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AFEB9-C74C-1655-393D-7008F9E3E01E}"/>
              </a:ext>
            </a:extLst>
          </p:cNvPr>
          <p:cNvSpPr txBox="1"/>
          <p:nvPr/>
        </p:nvSpPr>
        <p:spPr>
          <a:xfrm>
            <a:off x="1057772" y="1779399"/>
            <a:ext cx="1047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3469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training and Evaluation 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9382-8812-ACA5-33E9-424B7E4F616A}"/>
              </a:ext>
            </a:extLst>
          </p:cNvPr>
          <p:cNvSpPr txBox="1"/>
          <p:nvPr/>
        </p:nvSpPr>
        <p:spPr>
          <a:xfrm>
            <a:off x="831850" y="1844675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6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xgboost</a:t>
            </a:r>
            <a:r>
              <a:rPr lang="en-AU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22F86-68F1-8AD2-F5AE-69715BD47E81}"/>
              </a:ext>
            </a:extLst>
          </p:cNvPr>
          <p:cNvSpPr txBox="1"/>
          <p:nvPr/>
        </p:nvSpPr>
        <p:spPr>
          <a:xfrm>
            <a:off x="831850" y="2835275"/>
            <a:ext cx="304800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on raw dataset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E523CC8C-CE65-6678-E918-C3C18A46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971245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43126-D25F-DA59-B9C2-321E45A10217}"/>
              </a:ext>
            </a:extLst>
          </p:cNvPr>
          <p:cNvSpPr txBox="1"/>
          <p:nvPr/>
        </p:nvSpPr>
        <p:spPr>
          <a:xfrm>
            <a:off x="603250" y="6950075"/>
            <a:ext cx="327660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on </a:t>
            </a:r>
            <a:r>
              <a:rPr lang="en-US" sz="2400" b="1" dirty="0" err="1"/>
              <a:t>df_train_processed</a:t>
            </a:r>
            <a:endParaRPr lang="en-US" sz="2400" b="1" dirty="0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3303A5ED-50D7-3CE2-4669-2AC11A35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6264275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BF767-A7C5-37D6-8A26-E0E783BE3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0650" y="2491006"/>
            <a:ext cx="4114800" cy="2117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3EF07-CA14-DA20-C1A3-5AB2E5AA1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9540" y="6987286"/>
            <a:ext cx="4157658" cy="211746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0BD6E25-C09B-0613-AD8D-91D78E829959}"/>
              </a:ext>
            </a:extLst>
          </p:cNvPr>
          <p:cNvSpPr/>
          <p:nvPr/>
        </p:nvSpPr>
        <p:spPr>
          <a:xfrm>
            <a:off x="4413250" y="3063875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89C3E73-A779-8306-06E7-1CBF869F4AF4}"/>
              </a:ext>
            </a:extLst>
          </p:cNvPr>
          <p:cNvSpPr/>
          <p:nvPr/>
        </p:nvSpPr>
        <p:spPr>
          <a:xfrm>
            <a:off x="4489450" y="7098010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 animBg="1"/>
      <p:bldP spid="9" grpId="0" animBg="1"/>
      <p:bldP spid="12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training and Evaluation 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9382-8812-ACA5-33E9-424B7E4F616A}"/>
              </a:ext>
            </a:extLst>
          </p:cNvPr>
          <p:cNvSpPr txBox="1"/>
          <p:nvPr/>
        </p:nvSpPr>
        <p:spPr>
          <a:xfrm>
            <a:off x="831850" y="1844675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xgboost</a:t>
            </a:r>
            <a:r>
              <a:rPr kumimoji="0" lang="en-AU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22F86-68F1-8AD2-F5AE-69715BD47E81}"/>
              </a:ext>
            </a:extLst>
          </p:cNvPr>
          <p:cNvSpPr txBox="1"/>
          <p:nvPr/>
        </p:nvSpPr>
        <p:spPr>
          <a:xfrm>
            <a:off x="831850" y="2835275"/>
            <a:ext cx="304800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df_created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43126-D25F-DA59-B9C2-321E45A10217}"/>
              </a:ext>
            </a:extLst>
          </p:cNvPr>
          <p:cNvSpPr txBox="1"/>
          <p:nvPr/>
        </p:nvSpPr>
        <p:spPr>
          <a:xfrm>
            <a:off x="603250" y="6950075"/>
            <a:ext cx="327660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df_oversampled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0BD6E25-C09B-0613-AD8D-91D78E829959}"/>
              </a:ext>
            </a:extLst>
          </p:cNvPr>
          <p:cNvSpPr/>
          <p:nvPr/>
        </p:nvSpPr>
        <p:spPr>
          <a:xfrm>
            <a:off x="4413250" y="3063875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89C3E73-A779-8306-06E7-1CBF869F4AF4}"/>
              </a:ext>
            </a:extLst>
          </p:cNvPr>
          <p:cNvSpPr/>
          <p:nvPr/>
        </p:nvSpPr>
        <p:spPr>
          <a:xfrm>
            <a:off x="4489450" y="7098010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E99F8E5D-7D25-DA38-B70B-8D30481B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2055699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66E913-5F97-730A-8129-409B5FAEE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600" y="2272356"/>
            <a:ext cx="4312598" cy="2242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CBE976-D40F-D8FB-4905-AE4388D5F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6496" y="6478289"/>
            <a:ext cx="5320951" cy="2833985"/>
          </a:xfrm>
          <a:prstGeom prst="rect">
            <a:avLst/>
          </a:prstGeom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9303A95D-EE60-1F5E-DCE3-B1234298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646978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74965-D04E-189C-1BF6-D696D64F2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4699" y="10220288"/>
            <a:ext cx="7772400" cy="8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 animBg="1"/>
      <p:bldP spid="9" grpId="0" animBg="1"/>
      <p:bldP spid="12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training and Evaluation 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9382-8812-ACA5-33E9-424B7E4F616A}"/>
              </a:ext>
            </a:extLst>
          </p:cNvPr>
          <p:cNvSpPr txBox="1"/>
          <p:nvPr/>
        </p:nvSpPr>
        <p:spPr>
          <a:xfrm>
            <a:off x="831850" y="1844675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Random Forest</a:t>
            </a:r>
            <a:r>
              <a:rPr kumimoji="0" lang="en-AU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22F86-68F1-8AD2-F5AE-69715BD47E81}"/>
              </a:ext>
            </a:extLst>
          </p:cNvPr>
          <p:cNvSpPr txBox="1"/>
          <p:nvPr/>
        </p:nvSpPr>
        <p:spPr>
          <a:xfrm>
            <a:off x="831850" y="3586388"/>
            <a:ext cx="304800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on </a:t>
            </a:r>
            <a:r>
              <a:rPr lang="en-US" sz="2400" b="1" dirty="0" err="1">
                <a:solidFill>
                  <a:prstClr val="white"/>
                </a:solidFill>
              </a:rPr>
              <a:t>df_oversampled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0BD6E25-C09B-0613-AD8D-91D78E829959}"/>
              </a:ext>
            </a:extLst>
          </p:cNvPr>
          <p:cNvSpPr/>
          <p:nvPr/>
        </p:nvSpPr>
        <p:spPr>
          <a:xfrm>
            <a:off x="4598924" y="3700687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DC37AA90-C03B-4FE4-D66B-A5DEFC1A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98" y="2282753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3704E-27FC-407C-7B02-5704FA0E7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0" y="2631060"/>
            <a:ext cx="5374799" cy="2833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284DF0-797E-3D37-E5DD-0E360643A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364" y="8327537"/>
            <a:ext cx="11041285" cy="139811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D0DCB346-2735-BF98-AC18-84F9D56EF56B}"/>
              </a:ext>
            </a:extLst>
          </p:cNvPr>
          <p:cNvSpPr/>
          <p:nvPr/>
        </p:nvSpPr>
        <p:spPr>
          <a:xfrm>
            <a:off x="12490450" y="6188075"/>
            <a:ext cx="304800" cy="1295400"/>
          </a:xfrm>
          <a:prstGeom prst="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3850" y="476153"/>
            <a:ext cx="11808460" cy="915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PD</a:t>
            </a:r>
            <a:r>
              <a:rPr spc="535" dirty="0"/>
              <a:t> </a:t>
            </a:r>
            <a:r>
              <a:rPr spc="60" dirty="0"/>
              <a:t>Model</a:t>
            </a:r>
            <a:r>
              <a:rPr spc="28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8" name="object 8"/>
          <p:cNvSpPr/>
          <p:nvPr/>
        </p:nvSpPr>
        <p:spPr>
          <a:xfrm>
            <a:off x="1573416" y="3983324"/>
            <a:ext cx="5287645" cy="0"/>
          </a:xfrm>
          <a:custGeom>
            <a:avLst/>
            <a:gdLst/>
            <a:ahLst/>
            <a:cxnLst/>
            <a:rect l="l" t="t" r="r" b="b"/>
            <a:pathLst>
              <a:path w="5287645">
                <a:moveTo>
                  <a:pt x="0" y="0"/>
                </a:moveTo>
                <a:lnTo>
                  <a:pt x="5287531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1450" y="1812426"/>
            <a:ext cx="15392400" cy="7247497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115"/>
              </a:spcBef>
            </a:pPr>
            <a:r>
              <a:rPr sz="2900" b="1" u="sng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Statistical</a:t>
            </a:r>
            <a:r>
              <a:rPr sz="2900" b="1" u="sng" spc="335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900" b="1" u="sng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performance</a:t>
            </a:r>
            <a:endParaRPr sz="2900" dirty="0">
              <a:latin typeface="Arial"/>
              <a:cs typeface="Arial"/>
            </a:endParaRPr>
          </a:p>
          <a:p>
            <a:pPr marL="509905" indent="-372110">
              <a:lnSpc>
                <a:spcPct val="100000"/>
              </a:lnSpc>
              <a:spcBef>
                <a:spcPts val="1010"/>
              </a:spcBef>
              <a:buSzPct val="76785"/>
              <a:buChar char="■"/>
              <a:tabLst>
                <a:tab pos="509905" algn="l"/>
                <a:tab pos="510540" algn="l"/>
              </a:tabLst>
            </a:pP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Lift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curve,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242424"/>
                </a:solidFill>
                <a:latin typeface="Arial"/>
                <a:cs typeface="Arial"/>
              </a:rPr>
              <a:t>ROC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curve,</a:t>
            </a:r>
            <a:r>
              <a:rPr sz="2800" spc="95" dirty="0">
                <a:solidFill>
                  <a:srgbClr val="242424"/>
                </a:solidFill>
                <a:latin typeface="Arial"/>
                <a:cs typeface="Arial"/>
              </a:rPr>
              <a:t> Gini</a:t>
            </a:r>
            <a:r>
              <a:rPr sz="2800" spc="-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42424"/>
                </a:solidFill>
                <a:latin typeface="Arial"/>
                <a:cs typeface="Arial"/>
              </a:rPr>
              <a:t>coefficient,</a:t>
            </a:r>
            <a:r>
              <a:rPr sz="2800" spc="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42424"/>
                </a:solidFill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825"/>
              </a:spcBef>
            </a:pPr>
            <a:r>
              <a:rPr sz="2900" b="1" dirty="0">
                <a:solidFill>
                  <a:srgbClr val="242424"/>
                </a:solidFill>
                <a:latin typeface="Arial"/>
                <a:cs typeface="Arial"/>
              </a:rPr>
              <a:t>lnterpretability</a:t>
            </a:r>
            <a:r>
              <a:rPr sz="2900" b="1" spc="20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42424"/>
                </a:solidFill>
                <a:latin typeface="Arial"/>
                <a:cs typeface="Arial"/>
              </a:rPr>
              <a:t>+</a:t>
            </a:r>
            <a:r>
              <a:rPr sz="3000" spc="229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242424"/>
                </a:solidFill>
                <a:latin typeface="Arial"/>
                <a:cs typeface="Arial"/>
              </a:rPr>
              <a:t>Justifiability</a:t>
            </a:r>
            <a:endParaRPr sz="2900" dirty="0">
              <a:latin typeface="Arial"/>
              <a:cs typeface="Arial"/>
            </a:endParaRPr>
          </a:p>
          <a:p>
            <a:pPr marL="513080" lvl="1" indent="-375285">
              <a:lnSpc>
                <a:spcPct val="100000"/>
              </a:lnSpc>
              <a:spcBef>
                <a:spcPts val="905"/>
              </a:spcBef>
              <a:buSzPct val="76785"/>
              <a:buChar char="■"/>
              <a:tabLst>
                <a:tab pos="513080" algn="l"/>
                <a:tab pos="513715" algn="l"/>
              </a:tabLst>
            </a:pPr>
            <a:r>
              <a:rPr sz="2800" spc="80" dirty="0">
                <a:solidFill>
                  <a:srgbClr val="242424"/>
                </a:solidFill>
                <a:latin typeface="Arial"/>
                <a:cs typeface="Arial"/>
              </a:rPr>
              <a:t>Very</a:t>
            </a:r>
            <a:r>
              <a:rPr sz="2800" spc="1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subjective,</a:t>
            </a:r>
            <a:r>
              <a:rPr sz="2800" spc="1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but</a:t>
            </a:r>
            <a:r>
              <a:rPr sz="2800" spc="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2424"/>
                </a:solidFill>
                <a:latin typeface="Arial"/>
                <a:cs typeface="Arial"/>
              </a:rPr>
              <a:t>CRUCIAL!</a:t>
            </a:r>
            <a:endParaRPr sz="2800" dirty="0">
              <a:latin typeface="Arial"/>
              <a:cs typeface="Arial"/>
            </a:endParaRPr>
          </a:p>
          <a:p>
            <a:pPr marL="508000" indent="-495934">
              <a:lnSpc>
                <a:spcPct val="100000"/>
              </a:lnSpc>
              <a:spcBef>
                <a:spcPts val="945"/>
              </a:spcBef>
              <a:buSzPct val="69642"/>
              <a:buChar char="■"/>
              <a:tabLst>
                <a:tab pos="508000" algn="l"/>
                <a:tab pos="508634" algn="l"/>
              </a:tabLst>
            </a:pPr>
            <a:r>
              <a:rPr sz="2800" spc="90" dirty="0">
                <a:solidFill>
                  <a:srgbClr val="242424"/>
                </a:solidFill>
                <a:latin typeface="Arial"/>
                <a:cs typeface="Arial"/>
              </a:rPr>
              <a:t>Often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42424"/>
                </a:solidFill>
                <a:latin typeface="Arial"/>
                <a:cs typeface="Arial"/>
              </a:rPr>
              <a:t>need</a:t>
            </a:r>
            <a:r>
              <a:rPr sz="2800" spc="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800" spc="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242424"/>
                </a:solidFill>
                <a:latin typeface="Arial"/>
                <a:cs typeface="Arial"/>
              </a:rPr>
              <a:t>be</a:t>
            </a:r>
            <a:r>
              <a:rPr sz="28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42424"/>
                </a:solidFill>
                <a:latin typeface="Arial"/>
                <a:cs typeface="Arial"/>
              </a:rPr>
              <a:t>balanced</a:t>
            </a:r>
            <a:r>
              <a:rPr sz="2800" spc="85" dirty="0">
                <a:solidFill>
                  <a:srgbClr val="242424"/>
                </a:solidFill>
                <a:latin typeface="Arial"/>
                <a:cs typeface="Arial"/>
              </a:rPr>
              <a:t> against</a:t>
            </a:r>
            <a:r>
              <a:rPr sz="2800" spc="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42424"/>
                </a:solidFill>
                <a:latin typeface="Arial"/>
                <a:cs typeface="Arial"/>
              </a:rPr>
              <a:t>statistical</a:t>
            </a:r>
            <a:r>
              <a:rPr sz="2800" spc="11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performance</a:t>
            </a:r>
            <a:endParaRPr sz="2800" dirty="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925"/>
              </a:spcBef>
            </a:pPr>
            <a:r>
              <a:rPr sz="2900" b="1" u="sng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Operational</a:t>
            </a:r>
            <a:r>
              <a:rPr sz="2900" b="1" u="sng" spc="505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900" b="1" u="sng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efficiency</a:t>
            </a:r>
            <a:endParaRPr sz="2900" dirty="0">
              <a:latin typeface="Arial"/>
              <a:cs typeface="Arial"/>
            </a:endParaRPr>
          </a:p>
          <a:p>
            <a:pPr marL="517525" indent="-505459">
              <a:lnSpc>
                <a:spcPct val="100000"/>
              </a:lnSpc>
              <a:spcBef>
                <a:spcPts val="925"/>
              </a:spcBef>
              <a:buSzPct val="69642"/>
              <a:buChar char="■"/>
              <a:tabLst>
                <a:tab pos="517525" algn="l"/>
                <a:tab pos="518159" algn="l"/>
              </a:tabLst>
            </a:pPr>
            <a:r>
              <a:rPr sz="2800" spc="105" dirty="0">
                <a:solidFill>
                  <a:srgbClr val="242424"/>
                </a:solidFill>
                <a:latin typeface="Arial"/>
                <a:cs typeface="Arial"/>
              </a:rPr>
              <a:t>How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242424"/>
                </a:solidFill>
                <a:latin typeface="Arial"/>
                <a:cs typeface="Arial"/>
              </a:rPr>
              <a:t>much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42424"/>
                </a:solidFill>
                <a:latin typeface="Arial"/>
                <a:cs typeface="Arial"/>
              </a:rPr>
              <a:t>effort</a:t>
            </a:r>
            <a:r>
              <a:rPr sz="2800" spc="1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80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needed</a:t>
            </a:r>
            <a:r>
              <a:rPr sz="2800" spc="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800" spc="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2424"/>
                </a:solidFill>
                <a:latin typeface="Arial"/>
                <a:cs typeface="Arial"/>
              </a:rPr>
              <a:t>evaluate/monitor/re-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train</a:t>
            </a:r>
            <a:r>
              <a:rPr sz="2800" spc="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800" spc="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model(s)?</a:t>
            </a:r>
            <a:endParaRPr sz="28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925"/>
              </a:spcBef>
            </a:pPr>
            <a:r>
              <a:rPr sz="2900" b="1" u="sng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Economical</a:t>
            </a:r>
            <a:r>
              <a:rPr sz="2900" b="1" u="sng" spc="484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900" b="1" u="sng" spc="3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cost</a:t>
            </a:r>
            <a:endParaRPr sz="2900" dirty="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spcBef>
                <a:spcPts val="919"/>
              </a:spcBef>
              <a:buSzPct val="69642"/>
              <a:buChar char="■"/>
              <a:tabLst>
                <a:tab pos="520700" algn="l"/>
                <a:tab pos="521970" algn="l"/>
              </a:tabLst>
            </a:pPr>
            <a:r>
              <a:rPr sz="2800" spc="90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800" spc="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800" spc="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42424"/>
                </a:solidFill>
                <a:latin typeface="Arial"/>
                <a:cs typeface="Arial"/>
              </a:rPr>
              <a:t>cost</a:t>
            </a:r>
            <a:r>
              <a:rPr sz="280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800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42424"/>
                </a:solidFill>
                <a:latin typeface="Arial"/>
                <a:cs typeface="Arial"/>
              </a:rPr>
              <a:t>gather 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2800" spc="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inputs</a:t>
            </a:r>
            <a:r>
              <a:rPr sz="2800" spc="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evaluate</a:t>
            </a:r>
            <a:r>
              <a:rPr sz="2800" spc="1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42424"/>
                </a:solidFill>
                <a:latin typeface="Arial"/>
                <a:cs typeface="Arial"/>
              </a:rPr>
              <a:t>model?</a:t>
            </a:r>
            <a:endParaRPr sz="2800" dirty="0">
              <a:latin typeface="Arial"/>
              <a:cs typeface="Arial"/>
            </a:endParaRPr>
          </a:p>
          <a:p>
            <a:pPr marL="513080" indent="-501015">
              <a:lnSpc>
                <a:spcPct val="100000"/>
              </a:lnSpc>
              <a:spcBef>
                <a:spcPts val="944"/>
              </a:spcBef>
              <a:buSzPct val="69642"/>
              <a:buChar char="■"/>
              <a:tabLst>
                <a:tab pos="513080" algn="l"/>
                <a:tab pos="513715" algn="l"/>
              </a:tabLst>
            </a:pP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800" spc="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42424"/>
                </a:solidFill>
                <a:latin typeface="Arial"/>
                <a:cs typeface="Arial"/>
              </a:rPr>
              <a:t>it</a:t>
            </a:r>
            <a:r>
              <a:rPr sz="280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worthwhile</a:t>
            </a:r>
            <a:r>
              <a:rPr sz="2800" spc="2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buying</a:t>
            </a:r>
            <a:r>
              <a:rPr sz="2800" spc="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external</a:t>
            </a:r>
            <a:r>
              <a:rPr sz="2800" spc="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and/or</a:t>
            </a:r>
            <a:r>
              <a:rPr sz="2800" spc="1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2424"/>
                </a:solidFill>
                <a:latin typeface="Arial"/>
                <a:cs typeface="Arial"/>
              </a:rPr>
              <a:t>models</a:t>
            </a:r>
            <a:r>
              <a:rPr sz="2800" spc="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42424"/>
                </a:solidFill>
                <a:latin typeface="Arial"/>
                <a:cs typeface="Arial"/>
              </a:rPr>
              <a:t>(e.g.</a:t>
            </a:r>
            <a:r>
              <a:rPr sz="2800" spc="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42424"/>
                </a:solidFill>
                <a:latin typeface="Arial"/>
                <a:cs typeface="Arial"/>
              </a:rPr>
              <a:t>bureau</a:t>
            </a:r>
            <a:r>
              <a:rPr sz="2800" spc="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score)?</a:t>
            </a:r>
            <a:endParaRPr sz="28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925"/>
              </a:spcBef>
            </a:pPr>
            <a:r>
              <a:rPr sz="2900" b="1" u="sng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Regulatory</a:t>
            </a:r>
            <a:r>
              <a:rPr sz="2900" b="1" u="sng" spc="465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900" b="1" u="sng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compliance</a:t>
            </a:r>
            <a:endParaRPr sz="2900" dirty="0">
              <a:latin typeface="Arial"/>
              <a:cs typeface="Arial"/>
            </a:endParaRPr>
          </a:p>
          <a:p>
            <a:pPr marL="513080" indent="-398145">
              <a:lnSpc>
                <a:spcPct val="100000"/>
              </a:lnSpc>
              <a:spcBef>
                <a:spcPts val="925"/>
              </a:spcBef>
              <a:buChar char="-"/>
              <a:tabLst>
                <a:tab pos="513080" algn="l"/>
                <a:tab pos="513715" algn="l"/>
              </a:tabLst>
            </a:pPr>
            <a:r>
              <a:rPr sz="2800" dirty="0">
                <a:solidFill>
                  <a:srgbClr val="242424"/>
                </a:solidFill>
                <a:latin typeface="Arial"/>
                <a:cs typeface="Arial"/>
              </a:rPr>
              <a:t>In</a:t>
            </a:r>
            <a:r>
              <a:rPr sz="2800" spc="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2424"/>
                </a:solidFill>
                <a:latin typeface="Arial"/>
                <a:cs typeface="Arial"/>
              </a:rPr>
              <a:t>accordance</a:t>
            </a:r>
            <a:r>
              <a:rPr sz="2800" spc="3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28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42424"/>
                </a:solidFill>
                <a:latin typeface="Arial"/>
                <a:cs typeface="Arial"/>
              </a:rPr>
              <a:t>regulation</a:t>
            </a:r>
            <a:r>
              <a:rPr sz="2800" spc="2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sz="2800" spc="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42424"/>
                </a:solidFill>
                <a:latin typeface="Arial"/>
                <a:cs typeface="Arial"/>
              </a:rPr>
              <a:t>legislation</a:t>
            </a:r>
            <a:endParaRPr sz="2800" dirty="0">
              <a:latin typeface="Arial"/>
              <a:cs typeface="Arial"/>
            </a:endParaRPr>
          </a:p>
          <a:p>
            <a:pPr marL="518159" indent="-403225">
              <a:lnSpc>
                <a:spcPct val="100000"/>
              </a:lnSpc>
              <a:spcBef>
                <a:spcPts val="1110"/>
              </a:spcBef>
              <a:buChar char="-"/>
              <a:tabLst>
                <a:tab pos="518159" algn="l"/>
                <a:tab pos="518795" algn="l"/>
              </a:tabLst>
            </a:pPr>
            <a:r>
              <a:rPr sz="2800" spc="75" dirty="0">
                <a:solidFill>
                  <a:srgbClr val="242424"/>
                </a:solidFill>
                <a:latin typeface="Arial"/>
                <a:cs typeface="Arial"/>
              </a:rPr>
              <a:t>E.g.,</a:t>
            </a:r>
            <a:r>
              <a:rPr sz="2800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42424"/>
                </a:solidFill>
                <a:latin typeface="Arial"/>
                <a:cs typeface="Arial"/>
              </a:rPr>
              <a:t>Basel</a:t>
            </a:r>
            <a:r>
              <a:rPr sz="28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242424"/>
                </a:solidFill>
                <a:latin typeface="Arial"/>
                <a:cs typeface="Arial"/>
              </a:rPr>
              <a:t>11\Basel</a:t>
            </a:r>
            <a:r>
              <a:rPr sz="2800" spc="11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3A3A3A"/>
                </a:solidFill>
                <a:latin typeface="Arial"/>
                <a:cs typeface="Arial"/>
              </a:rPr>
              <a:t>Ill,</a:t>
            </a:r>
            <a:r>
              <a:rPr sz="2800" spc="-1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42424"/>
                </a:solidFill>
                <a:latin typeface="Arial"/>
                <a:cs typeface="Arial"/>
              </a:rPr>
              <a:t>Solvency</a:t>
            </a:r>
            <a:r>
              <a:rPr sz="2800" spc="229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42424"/>
                </a:solidFill>
                <a:latin typeface="Arial"/>
                <a:cs typeface="Arial"/>
              </a:rPr>
              <a:t>II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Selection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7A612BC1-3C6A-ACE3-025A-67FE9CC7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" y="1920875"/>
            <a:ext cx="7785100" cy="56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8CAFBB17-C754-B2CE-7E42-534F9FC9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2149475"/>
            <a:ext cx="7651795" cy="551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5F40C9-DED9-4793-5407-69CED3EE4295}"/>
              </a:ext>
            </a:extLst>
          </p:cNvPr>
          <p:cNvSpPr txBox="1"/>
          <p:nvPr/>
        </p:nvSpPr>
        <p:spPr>
          <a:xfrm>
            <a:off x="831850" y="8560455"/>
            <a:ext cx="1249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 Decision– hypermeter tunning for </a:t>
            </a:r>
            <a:r>
              <a:rPr lang="en-US" sz="2800" b="1" dirty="0" err="1"/>
              <a:t>Xgboost</a:t>
            </a:r>
            <a:r>
              <a:rPr lang="en-US" sz="2800" b="1" dirty="0"/>
              <a:t> and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3959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Tunning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9382-8812-ACA5-33E9-424B7E4F616A}"/>
              </a:ext>
            </a:extLst>
          </p:cNvPr>
          <p:cNvSpPr txBox="1"/>
          <p:nvPr/>
        </p:nvSpPr>
        <p:spPr>
          <a:xfrm>
            <a:off x="831850" y="1844675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xgboost</a:t>
            </a:r>
            <a:r>
              <a:rPr kumimoji="0" lang="en-AU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43126-D25F-DA59-B9C2-321E45A10217}"/>
              </a:ext>
            </a:extLst>
          </p:cNvPr>
          <p:cNvSpPr txBox="1"/>
          <p:nvPr/>
        </p:nvSpPr>
        <p:spPr>
          <a:xfrm>
            <a:off x="603250" y="6950075"/>
            <a:ext cx="3276600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Best Model 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df_oversampled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89C3E73-A779-8306-06E7-1CBF869F4AF4}"/>
              </a:ext>
            </a:extLst>
          </p:cNvPr>
          <p:cNvSpPr/>
          <p:nvPr/>
        </p:nvSpPr>
        <p:spPr>
          <a:xfrm>
            <a:off x="4489450" y="7098010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B77E2-D428-AC8B-F401-B528F16F5AA9}"/>
              </a:ext>
            </a:extLst>
          </p:cNvPr>
          <p:cNvSpPr txBox="1"/>
          <p:nvPr/>
        </p:nvSpPr>
        <p:spPr>
          <a:xfrm>
            <a:off x="831850" y="2835275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Random search</a:t>
            </a:r>
          </a:p>
          <a:p>
            <a:r>
              <a:rPr lang="en-US" sz="2800" b="1" dirty="0">
                <a:latin typeface="+mj-lt"/>
              </a:rPr>
              <a:t>Grid search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F8EDF-E697-5793-2FD8-C43AC7DB6E0D}"/>
              </a:ext>
            </a:extLst>
          </p:cNvPr>
          <p:cNvSpPr txBox="1"/>
          <p:nvPr/>
        </p:nvSpPr>
        <p:spPr>
          <a:xfrm>
            <a:off x="813308" y="428675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xgb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__eta': [0.05, 0.1, 0.3], </a:t>
            </a:r>
          </a:p>
          <a:p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xgb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__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max_depth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': [3, 6, 9], </a:t>
            </a:r>
          </a:p>
          <a:p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xgb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__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colsample_bytree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': [0.8, 0.9, 1.0], '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xgb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__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öhne"/>
              </a:rPr>
              <a:t>n_estimators</a:t>
            </a:r>
            <a:r>
              <a:rPr lang="en-AU" b="1" i="0" dirty="0">
                <a:solidFill>
                  <a:schemeClr val="tx1"/>
                </a:solidFill>
                <a:effectLst/>
                <a:latin typeface="Söhne"/>
              </a:rPr>
              <a:t>': [100, 150, 200]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83D859F6-6F21-FAB3-61A0-F46FF85C4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934075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990BB9-E682-7732-F355-853BB23C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290" y="6403956"/>
            <a:ext cx="5168900" cy="2754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F8B6B2-25A9-413A-A954-3312ABD6E945}"/>
              </a:ext>
            </a:extLst>
          </p:cNvPr>
          <p:cNvSpPr txBox="1"/>
          <p:nvPr/>
        </p:nvSpPr>
        <p:spPr>
          <a:xfrm>
            <a:off x="6973570" y="2716094"/>
            <a:ext cx="10049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model parameters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xgb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__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colsample_bytree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1.0, '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xgb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__eta': 0.3, '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xgb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__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max_depth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9, '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xgb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__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n_estimators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200}</a:t>
            </a:r>
          </a:p>
          <a:p>
            <a:pPr algn="l"/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model score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0.9012065393763203</a:t>
            </a:r>
          </a:p>
          <a:p>
            <a:pPr algn="l"/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private score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0.82431 </a:t>
            </a: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public score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0.81435</a:t>
            </a:r>
          </a:p>
        </p:txBody>
      </p:sp>
    </p:spTree>
    <p:extLst>
      <p:ext uri="{BB962C8B-B14F-4D97-AF65-F5344CB8AC3E}">
        <p14:creationId xmlns:p14="http://schemas.microsoft.com/office/powerpoint/2010/main" val="14051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 animBg="1"/>
      <p:bldP spid="18" grpId="0" animBg="1"/>
      <p:bldP spid="6" grpId="0"/>
      <p:bldP spid="8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Tunning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9382-8812-ACA5-33E9-424B7E4F616A}"/>
              </a:ext>
            </a:extLst>
          </p:cNvPr>
          <p:cNvSpPr txBox="1"/>
          <p:nvPr/>
        </p:nvSpPr>
        <p:spPr>
          <a:xfrm>
            <a:off x="831850" y="1844675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RandomForest</a:t>
            </a:r>
            <a:r>
              <a:rPr kumimoji="0" lang="en-AU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43126-D25F-DA59-B9C2-321E45A10217}"/>
              </a:ext>
            </a:extLst>
          </p:cNvPr>
          <p:cNvSpPr txBox="1"/>
          <p:nvPr/>
        </p:nvSpPr>
        <p:spPr>
          <a:xfrm>
            <a:off x="603250" y="6950075"/>
            <a:ext cx="3276600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Model 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df_oversampled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89C3E73-A779-8306-06E7-1CBF869F4AF4}"/>
              </a:ext>
            </a:extLst>
          </p:cNvPr>
          <p:cNvSpPr/>
          <p:nvPr/>
        </p:nvSpPr>
        <p:spPr>
          <a:xfrm>
            <a:off x="4489450" y="7098010"/>
            <a:ext cx="1447800" cy="233065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B77E2-D428-AC8B-F401-B528F16F5AA9}"/>
              </a:ext>
            </a:extLst>
          </p:cNvPr>
          <p:cNvSpPr txBox="1"/>
          <p:nvPr/>
        </p:nvSpPr>
        <p:spPr>
          <a:xfrm>
            <a:off x="831850" y="2835275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Random search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Grid search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F8EDF-E697-5793-2FD8-C43AC7DB6E0D}"/>
              </a:ext>
            </a:extLst>
          </p:cNvPr>
          <p:cNvSpPr txBox="1"/>
          <p:nvPr/>
        </p:nvSpPr>
        <p:spPr>
          <a:xfrm>
            <a:off x="813308" y="428675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n_estimators_value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 [100,150,200,250,300]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criterion_val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 ["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gini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", "entropy"]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max_depth_val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 [5, 10, 15, None]</a:t>
            </a: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# </a:t>
            </a:r>
            <a:r>
              <a:rPr lang="en-US" b="1" dirty="0" err="1">
                <a:solidFill>
                  <a:prstClr val="black"/>
                </a:solidFill>
              </a:rPr>
              <a:t>max_features_list</a:t>
            </a:r>
            <a:r>
              <a:rPr lang="en-US" b="1" dirty="0">
                <a:solidFill>
                  <a:prstClr val="black"/>
                </a:solidFill>
              </a:rPr>
              <a:t>=['auto', 'sqrt', 'log2', None]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83D859F6-6F21-FAB3-61A0-F46FF85C4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934075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7B66A8-1EAE-802E-64D3-8DA19E73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12" y="6579751"/>
            <a:ext cx="4393871" cy="2402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8B2AD-3D1C-BBA1-B5C3-1064CDD3F64F}"/>
              </a:ext>
            </a:extLst>
          </p:cNvPr>
          <p:cNvSpPr txBox="1"/>
          <p:nvPr/>
        </p:nvSpPr>
        <p:spPr>
          <a:xfrm>
            <a:off x="6998596" y="2265823"/>
            <a:ext cx="10049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model parameters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{'criterion': 'entropy', '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max_depth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None, '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n_estimators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200}</a:t>
            </a:r>
          </a:p>
          <a:p>
            <a:pPr algn="l"/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model score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0.904551</a:t>
            </a:r>
          </a:p>
          <a:p>
            <a:pPr algn="l"/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private score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0.82739 </a:t>
            </a: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public score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0.82715</a:t>
            </a:r>
          </a:p>
        </p:txBody>
      </p:sp>
    </p:spTree>
    <p:extLst>
      <p:ext uri="{BB962C8B-B14F-4D97-AF65-F5344CB8AC3E}">
        <p14:creationId xmlns:p14="http://schemas.microsoft.com/office/powerpoint/2010/main" val="31528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 animBg="1"/>
      <p:bldP spid="18" grpId="0" animBg="1"/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0196" y="225503"/>
            <a:ext cx="12283440" cy="1771572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05"/>
              </a:spcBef>
            </a:pPr>
            <a:r>
              <a:rPr sz="5950" b="1" spc="-280" dirty="0">
                <a:latin typeface="Arial"/>
                <a:cs typeface="Arial"/>
              </a:rPr>
              <a:t>Overview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450" y="1997075"/>
            <a:ext cx="11125200" cy="55681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521970" indent="-509905">
              <a:lnSpc>
                <a:spcPct val="100000"/>
              </a:lnSpc>
              <a:spcBef>
                <a:spcPts val="919"/>
              </a:spcBef>
              <a:buChar char="•"/>
              <a:tabLst>
                <a:tab pos="521970" algn="l"/>
                <a:tab pos="523240" algn="l"/>
              </a:tabLst>
            </a:pPr>
            <a:r>
              <a:rPr sz="2900" spc="-10" dirty="0">
                <a:solidFill>
                  <a:srgbClr val="242424"/>
                </a:solidFill>
                <a:latin typeface="Arial"/>
                <a:cs typeface="Arial"/>
              </a:rPr>
              <a:t>Introduction</a:t>
            </a: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 to Project</a:t>
            </a:r>
            <a:endParaRPr sz="2900" dirty="0">
              <a:latin typeface="Arial"/>
              <a:cs typeface="Arial"/>
            </a:endParaRPr>
          </a:p>
          <a:p>
            <a:pPr marL="528320" indent="-516255">
              <a:lnSpc>
                <a:spcPct val="100000"/>
              </a:lnSpc>
              <a:spcBef>
                <a:spcPts val="825"/>
              </a:spcBef>
              <a:buChar char="•"/>
              <a:tabLst>
                <a:tab pos="528320" algn="l"/>
                <a:tab pos="528955" algn="l"/>
              </a:tabLst>
            </a:pPr>
            <a:r>
              <a:rPr sz="2900" dirty="0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r>
              <a:rPr sz="2900" spc="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242424"/>
                </a:solidFill>
                <a:latin typeface="Arial"/>
                <a:cs typeface="Arial"/>
              </a:rPr>
              <a:t>Quality</a:t>
            </a: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 Check – EDA</a:t>
            </a:r>
          </a:p>
          <a:p>
            <a:pPr marL="528320" indent="-516255">
              <a:lnSpc>
                <a:spcPct val="100000"/>
              </a:lnSpc>
              <a:spcBef>
                <a:spcPts val="825"/>
              </a:spcBef>
              <a:buChar char="•"/>
              <a:tabLst>
                <a:tab pos="528320" algn="l"/>
                <a:tab pos="528955" algn="l"/>
              </a:tabLst>
            </a:pP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Data Prepressing</a:t>
            </a:r>
          </a:p>
          <a:p>
            <a:pPr marL="528320" indent="-516255">
              <a:lnSpc>
                <a:spcPct val="100000"/>
              </a:lnSpc>
              <a:spcBef>
                <a:spcPts val="825"/>
              </a:spcBef>
              <a:buChar char="•"/>
              <a:tabLst>
                <a:tab pos="528320" algn="l"/>
                <a:tab pos="528955" algn="l"/>
              </a:tabLst>
            </a:pP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Model training and Tunning</a:t>
            </a:r>
          </a:p>
          <a:p>
            <a:pPr marL="528320" indent="-516255">
              <a:lnSpc>
                <a:spcPct val="100000"/>
              </a:lnSpc>
              <a:spcBef>
                <a:spcPts val="825"/>
              </a:spcBef>
              <a:buChar char="•"/>
              <a:tabLst>
                <a:tab pos="528320" algn="l"/>
                <a:tab pos="528955" algn="l"/>
              </a:tabLst>
            </a:pP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Model Validation</a:t>
            </a:r>
          </a:p>
          <a:p>
            <a:pPr marL="518159" indent="-506095">
              <a:lnSpc>
                <a:spcPct val="100000"/>
              </a:lnSpc>
              <a:spcBef>
                <a:spcPts val="905"/>
              </a:spcBef>
              <a:buChar char="•"/>
              <a:tabLst>
                <a:tab pos="518159" algn="l"/>
                <a:tab pos="518795" algn="l"/>
              </a:tabLst>
            </a:pPr>
            <a:r>
              <a:rPr sz="2900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lang="en-US" sz="2900" dirty="0">
                <a:solidFill>
                  <a:srgbClr val="242424"/>
                </a:solidFill>
                <a:latin typeface="Arial"/>
                <a:cs typeface="Arial"/>
              </a:rPr>
              <a:t> Ongoing Monitor</a:t>
            </a:r>
          </a:p>
          <a:p>
            <a:pPr marL="518159" indent="-506095">
              <a:lnSpc>
                <a:spcPct val="100000"/>
              </a:lnSpc>
              <a:spcBef>
                <a:spcPts val="905"/>
              </a:spcBef>
              <a:buChar char="•"/>
              <a:tabLst>
                <a:tab pos="518159" algn="l"/>
                <a:tab pos="518795" algn="l"/>
              </a:tabLst>
            </a:pPr>
            <a:r>
              <a:rPr lang="en-US" sz="2900" dirty="0">
                <a:solidFill>
                  <a:srgbClr val="242424"/>
                </a:solidFill>
                <a:latin typeface="Arial"/>
                <a:cs typeface="Arial"/>
              </a:rPr>
              <a:t>Model Limitation</a:t>
            </a:r>
          </a:p>
          <a:p>
            <a:pPr marL="518159" indent="-506095">
              <a:lnSpc>
                <a:spcPct val="100000"/>
              </a:lnSpc>
              <a:spcBef>
                <a:spcPts val="905"/>
              </a:spcBef>
              <a:buChar char="•"/>
              <a:tabLst>
                <a:tab pos="518159" algn="l"/>
                <a:tab pos="518795" algn="l"/>
              </a:tabLst>
            </a:pPr>
            <a:r>
              <a:rPr lang="en-US" sz="2900" dirty="0">
                <a:solidFill>
                  <a:srgbClr val="242424"/>
                </a:solidFill>
                <a:latin typeface="Arial"/>
                <a:cs typeface="Arial"/>
              </a:rPr>
              <a:t>Model Risk </a:t>
            </a:r>
            <a:endParaRPr sz="29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905"/>
              </a:spcBef>
              <a:buChar char="•"/>
              <a:tabLst>
                <a:tab pos="527685" algn="l"/>
                <a:tab pos="528320" algn="l"/>
              </a:tabLst>
            </a:pPr>
            <a:r>
              <a:rPr sz="2900" spc="-10" dirty="0">
                <a:solidFill>
                  <a:srgbClr val="242424"/>
                </a:solidFill>
                <a:latin typeface="Arial"/>
                <a:cs typeface="Arial"/>
              </a:rPr>
              <a:t>Conclusions</a:t>
            </a: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 and Suggestions</a:t>
            </a:r>
          </a:p>
          <a:p>
            <a:pPr marL="527685" indent="-515620">
              <a:lnSpc>
                <a:spcPct val="100000"/>
              </a:lnSpc>
              <a:spcBef>
                <a:spcPts val="905"/>
              </a:spcBef>
              <a:buChar char="•"/>
              <a:tabLst>
                <a:tab pos="527685" algn="l"/>
                <a:tab pos="528320" algn="l"/>
              </a:tabLst>
            </a:pPr>
            <a:r>
              <a:rPr lang="en-US" sz="2900" spc="-10" dirty="0">
                <a:solidFill>
                  <a:srgbClr val="242424"/>
                </a:solidFill>
                <a:latin typeface="Arial"/>
                <a:cs typeface="Arial"/>
              </a:rPr>
              <a:t>Apply Model to Business Scenario and Business Strategy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7">
            <a:extLst>
              <a:ext uri="{FF2B5EF4-FFF2-40B4-BE49-F238E27FC236}">
                <a16:creationId xmlns:a16="http://schemas.microsoft.com/office/drawing/2014/main" id="{C301F169-D01D-8AD2-938A-7E454E259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6450" y="5143828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</a:t>
            </a:r>
            <a:r>
              <a:rPr lang="en-AU" sz="6000" spc="-10" dirty="0"/>
              <a:t>Validation</a:t>
            </a:r>
            <a:endParaRPr lang="en-US" sz="6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87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7">
            <a:extLst>
              <a:ext uri="{FF2B5EF4-FFF2-40B4-BE49-F238E27FC236}">
                <a16:creationId xmlns:a16="http://schemas.microsoft.com/office/drawing/2014/main" id="{C301F169-D01D-8AD2-938A-7E454E259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625475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</a:t>
            </a:r>
            <a:r>
              <a:rPr lang="en-AU" sz="6000" spc="-10" dirty="0"/>
              <a:t>Validation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20D7E-CC6A-75D0-8556-FB1B62309435}"/>
              </a:ext>
            </a:extLst>
          </p:cNvPr>
          <p:cNvSpPr txBox="1"/>
          <p:nvPr/>
        </p:nvSpPr>
        <p:spPr>
          <a:xfrm>
            <a:off x="837692" y="2653853"/>
            <a:ext cx="1004925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Split the data</a:t>
            </a:r>
            <a:endParaRPr lang="en-AU" sz="3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3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Train the model</a:t>
            </a:r>
            <a:endParaRPr lang="en-AU" sz="3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3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Evaluate model performance</a:t>
            </a:r>
            <a:endParaRPr lang="en-AU" sz="3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3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Assess model calibration</a:t>
            </a:r>
          </a:p>
          <a:p>
            <a:pPr algn="l"/>
            <a:endParaRPr lang="en-AU" sz="3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Compare against benchmarks</a:t>
            </a:r>
            <a:r>
              <a:rPr lang="en-AU" sz="3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3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Fine-tune and iterate</a:t>
            </a:r>
            <a:endParaRPr lang="en-AU" sz="3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3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Document and report</a:t>
            </a:r>
            <a:endParaRPr lang="en-AU" sz="3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47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Validation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8AFA5-6D0C-8A85-CBE0-263D5ADD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920875"/>
            <a:ext cx="4800600" cy="2578100"/>
          </a:xfrm>
          <a:prstGeom prst="rect">
            <a:avLst/>
          </a:prstGeom>
        </p:spPr>
      </p:pic>
      <p:pic>
        <p:nvPicPr>
          <p:cNvPr id="40962" name="Picture 2">
            <a:extLst>
              <a:ext uri="{FF2B5EF4-FFF2-40B4-BE49-F238E27FC236}">
                <a16:creationId xmlns:a16="http://schemas.microsoft.com/office/drawing/2014/main" id="{A0807718-5C73-8F87-5400-A17CE010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5962332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0AA2EF74-B20F-3B22-CADD-30457907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32" y="2972117"/>
            <a:ext cx="6602981" cy="47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A4D3972-DD8D-EB0A-2EBE-D428A503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372" y="1043890"/>
            <a:ext cx="5381318" cy="38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269BB0-F225-45B9-CA85-78E4DD147F70}"/>
              </a:ext>
            </a:extLst>
          </p:cNvPr>
          <p:cNvSpPr/>
          <p:nvPr/>
        </p:nvSpPr>
        <p:spPr>
          <a:xfrm>
            <a:off x="8229648" y="1514908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xgboost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2CB44-3C53-E739-6821-0D012667C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3531" y="8243339"/>
            <a:ext cx="7747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Validation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0807718-5C73-8F87-5400-A17CE010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5962332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269BB0-F225-45B9-CA85-78E4DD147F70}"/>
              </a:ext>
            </a:extLst>
          </p:cNvPr>
          <p:cNvSpPr/>
          <p:nvPr/>
        </p:nvSpPr>
        <p:spPr>
          <a:xfrm>
            <a:off x="7056250" y="1514908"/>
            <a:ext cx="4955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Random Forest</a:t>
            </a:r>
            <a:endParaRPr kumimoji="0" lang="en-US" sz="5400" b="0" i="0" u="none" strike="noStrike" kern="0" cap="none" spc="0" normalizeH="0" baseline="0" noProof="0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F24340-3607-6CDD-D733-609C3701A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833" y="979768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5689A-9815-97C5-4907-A9418BC26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14" y="1813835"/>
            <a:ext cx="5079836" cy="27777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679BEC-1F5F-BB17-E93E-D1373BC9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3368373"/>
            <a:ext cx="6349012" cy="45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2255AD-2DE5-C458-E259-748B2C83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0733" y="8364672"/>
            <a:ext cx="7772400" cy="14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8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1850" y="1844675"/>
            <a:ext cx="16230600" cy="980268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60"/>
              </a:spcBef>
            </a:pPr>
            <a:r>
              <a:rPr sz="2900" b="1" u="sng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Quantitative</a:t>
            </a:r>
            <a:r>
              <a:rPr sz="2900" b="1" u="sng" spc="515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900" b="1" u="sng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validation</a:t>
            </a:r>
            <a:endParaRPr sz="2900" dirty="0">
              <a:latin typeface="Arial"/>
              <a:cs typeface="Arial"/>
            </a:endParaRPr>
          </a:p>
          <a:p>
            <a:pPr marL="515620" indent="-497840">
              <a:lnSpc>
                <a:spcPct val="100000"/>
              </a:lnSpc>
              <a:spcBef>
                <a:spcPts val="955"/>
              </a:spcBef>
              <a:buSzPct val="68421"/>
              <a:buChar char="■"/>
              <a:tabLst>
                <a:tab pos="515620" algn="l"/>
                <a:tab pos="516255" algn="l"/>
              </a:tabLst>
            </a:pPr>
            <a:r>
              <a:rPr sz="2850" spc="50" dirty="0">
                <a:solidFill>
                  <a:srgbClr val="242424"/>
                </a:solidFill>
                <a:latin typeface="Arial"/>
                <a:cs typeface="Arial"/>
              </a:rPr>
              <a:t>Backtesting</a:t>
            </a:r>
            <a:endParaRPr sz="2850" dirty="0">
              <a:latin typeface="Arial"/>
              <a:cs typeface="Arial"/>
            </a:endParaRPr>
          </a:p>
          <a:p>
            <a:pPr marL="515620" indent="-503555">
              <a:lnSpc>
                <a:spcPct val="100000"/>
              </a:lnSpc>
              <a:spcBef>
                <a:spcPts val="885"/>
              </a:spcBef>
              <a:buSzPct val="71929"/>
              <a:buChar char="■"/>
              <a:tabLst>
                <a:tab pos="515620" algn="l"/>
                <a:tab pos="516255" algn="l"/>
              </a:tabLst>
            </a:pPr>
            <a:r>
              <a:rPr sz="2850" spc="45" dirty="0">
                <a:solidFill>
                  <a:srgbClr val="242424"/>
                </a:solidFill>
                <a:latin typeface="Arial"/>
                <a:cs typeface="Arial"/>
              </a:rPr>
              <a:t>Benchmarking</a:t>
            </a:r>
            <a:endParaRPr sz="2850" dirty="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915"/>
              </a:spcBef>
            </a:pPr>
            <a:r>
              <a:rPr sz="2900" b="1" u="sng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Qualitative</a:t>
            </a:r>
            <a:r>
              <a:rPr sz="2900" b="1" u="sng" spc="484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900" b="1" u="sng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validation</a:t>
            </a:r>
            <a:endParaRPr sz="2900" dirty="0">
              <a:latin typeface="Arial"/>
              <a:cs typeface="Arial"/>
            </a:endParaRPr>
          </a:p>
          <a:p>
            <a:pPr marL="524510" indent="-495934">
              <a:lnSpc>
                <a:spcPct val="100000"/>
              </a:lnSpc>
              <a:spcBef>
                <a:spcPts val="875"/>
              </a:spcBef>
              <a:buSzPct val="68421"/>
              <a:buChar char="■"/>
              <a:tabLst>
                <a:tab pos="524510" algn="l"/>
                <a:tab pos="525145" algn="l"/>
              </a:tabLst>
            </a:pPr>
            <a:r>
              <a:rPr sz="2850" spc="55" dirty="0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r>
              <a:rPr sz="2850" spc="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50" spc="40" dirty="0">
                <a:solidFill>
                  <a:srgbClr val="242424"/>
                </a:solidFill>
                <a:latin typeface="Arial"/>
                <a:cs typeface="Arial"/>
              </a:rPr>
              <a:t>quality</a:t>
            </a:r>
            <a:endParaRPr sz="2850" dirty="0">
              <a:latin typeface="Arial"/>
              <a:cs typeface="Arial"/>
            </a:endParaRPr>
          </a:p>
          <a:p>
            <a:pPr marL="525145" indent="-513080">
              <a:lnSpc>
                <a:spcPct val="100000"/>
              </a:lnSpc>
              <a:spcBef>
                <a:spcPts val="880"/>
              </a:spcBef>
              <a:buSzPct val="71929"/>
              <a:buChar char="■"/>
              <a:tabLst>
                <a:tab pos="525145" algn="l"/>
                <a:tab pos="525780" algn="l"/>
              </a:tabLst>
            </a:pPr>
            <a:r>
              <a:rPr sz="2850" spc="75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2850" spc="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50" spc="55" dirty="0">
                <a:solidFill>
                  <a:srgbClr val="242424"/>
                </a:solidFill>
                <a:latin typeface="Arial"/>
                <a:cs typeface="Arial"/>
              </a:rPr>
              <a:t>design</a:t>
            </a:r>
            <a:endParaRPr sz="2850" dirty="0">
              <a:latin typeface="Arial"/>
              <a:cs typeface="Arial"/>
            </a:endParaRPr>
          </a:p>
          <a:p>
            <a:pPr marL="524510" indent="-506730">
              <a:lnSpc>
                <a:spcPct val="100000"/>
              </a:lnSpc>
              <a:spcBef>
                <a:spcPts val="970"/>
              </a:spcBef>
              <a:buSzPct val="68421"/>
              <a:buChar char="■"/>
              <a:tabLst>
                <a:tab pos="524510" algn="l"/>
                <a:tab pos="525145" algn="l"/>
              </a:tabLst>
            </a:pPr>
            <a:r>
              <a:rPr sz="2850" spc="40" dirty="0">
                <a:solidFill>
                  <a:srgbClr val="242424"/>
                </a:solidFill>
                <a:latin typeface="Arial"/>
                <a:cs typeface="Arial"/>
              </a:rPr>
              <a:t>Documentation</a:t>
            </a:r>
            <a:endParaRPr sz="2850" dirty="0">
              <a:latin typeface="Arial"/>
              <a:cs typeface="Arial"/>
            </a:endParaRPr>
          </a:p>
          <a:p>
            <a:pPr marL="523875" indent="-506095">
              <a:lnSpc>
                <a:spcPct val="100000"/>
              </a:lnSpc>
              <a:spcBef>
                <a:spcPts val="880"/>
              </a:spcBef>
              <a:buSzPct val="68421"/>
              <a:buChar char="■"/>
              <a:tabLst>
                <a:tab pos="523875" algn="l"/>
                <a:tab pos="524510" algn="l"/>
              </a:tabLst>
            </a:pPr>
            <a:r>
              <a:rPr sz="2850" spc="50" dirty="0">
                <a:solidFill>
                  <a:srgbClr val="242424"/>
                </a:solidFill>
                <a:latin typeface="Arial"/>
                <a:cs typeface="Arial"/>
              </a:rPr>
              <a:t>Corporate</a:t>
            </a:r>
            <a:r>
              <a:rPr sz="2850" spc="2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50" spc="55" dirty="0">
                <a:solidFill>
                  <a:srgbClr val="242424"/>
                </a:solidFill>
                <a:latin typeface="Arial"/>
                <a:cs typeface="Arial"/>
              </a:rPr>
              <a:t>governance</a:t>
            </a:r>
            <a:r>
              <a:rPr sz="2850" spc="2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50" spc="90" dirty="0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sz="2850" spc="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242424"/>
                </a:solidFill>
                <a:latin typeface="Arial"/>
                <a:cs typeface="Arial"/>
              </a:rPr>
              <a:t>management</a:t>
            </a:r>
            <a:r>
              <a:rPr sz="2850" spc="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850" spc="-10" dirty="0">
                <a:solidFill>
                  <a:srgbClr val="242424"/>
                </a:solidFill>
                <a:latin typeface="Arial"/>
                <a:cs typeface="Arial"/>
              </a:rPr>
              <a:t>oversight</a:t>
            </a:r>
            <a:endParaRPr lang="en-US" sz="2850" spc="-10" dirty="0">
              <a:solidFill>
                <a:srgbClr val="242424"/>
              </a:solidFill>
              <a:latin typeface="Arial"/>
              <a:cs typeface="Arial"/>
            </a:endParaRPr>
          </a:p>
          <a:p>
            <a:pPr marL="523875" indent="-506095">
              <a:lnSpc>
                <a:spcPct val="100000"/>
              </a:lnSpc>
              <a:spcBef>
                <a:spcPts val="880"/>
              </a:spcBef>
              <a:buSzPct val="68421"/>
              <a:buChar char="■"/>
              <a:tabLst>
                <a:tab pos="523875" algn="l"/>
                <a:tab pos="524510" algn="l"/>
              </a:tabLst>
            </a:pPr>
            <a:endParaRPr lang="en-AU" sz="2850" spc="-10" dirty="0">
              <a:solidFill>
                <a:srgbClr val="242424"/>
              </a:solidFill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880"/>
              </a:spcBef>
              <a:buSzPct val="68421"/>
              <a:tabLst>
                <a:tab pos="523875" algn="l"/>
                <a:tab pos="524510" algn="l"/>
              </a:tabLst>
            </a:pPr>
            <a:r>
              <a:rPr lang="en-AU" sz="2850" b="1" u="sng" spc="-10" dirty="0">
                <a:solidFill>
                  <a:srgbClr val="242424"/>
                </a:solidFill>
                <a:latin typeface="Arial"/>
                <a:cs typeface="Arial"/>
              </a:rPr>
              <a:t> In the Long Run</a:t>
            </a:r>
          </a:p>
          <a:p>
            <a:pPr marL="523875" indent="-506095">
              <a:spcBef>
                <a:spcPts val="880"/>
              </a:spcBef>
              <a:buSzPct val="68421"/>
              <a:buFontTx/>
              <a:buChar char="■"/>
              <a:tabLst>
                <a:tab pos="523875" algn="l"/>
                <a:tab pos="524510" algn="l"/>
              </a:tabLst>
            </a:pPr>
            <a:r>
              <a:rPr lang="en-AU" sz="3200" dirty="0">
                <a:effectLst/>
                <a:latin typeface="Helvetica" pitchFamily="2" charset="0"/>
              </a:rPr>
              <a:t>Validation should be independent of development</a:t>
            </a:r>
          </a:p>
          <a:p>
            <a:pPr marL="523875" indent="-506095">
              <a:spcBef>
                <a:spcPts val="880"/>
              </a:spcBef>
              <a:buSzPct val="68421"/>
              <a:buFontTx/>
              <a:buChar char="■"/>
              <a:tabLst>
                <a:tab pos="523875" algn="l"/>
                <a:tab pos="524510" algn="l"/>
              </a:tabLst>
            </a:pPr>
            <a:r>
              <a:rPr lang="en-AU" sz="3200" dirty="0">
                <a:effectLst/>
                <a:latin typeface="Helvetica" pitchFamily="2" charset="0"/>
              </a:rPr>
              <a:t>Model validation should incorporate changes in products,</a:t>
            </a:r>
          </a:p>
          <a:p>
            <a:pPr marL="523875" indent="-506095">
              <a:spcBef>
                <a:spcPts val="880"/>
              </a:spcBef>
              <a:buSzPct val="68421"/>
              <a:buFontTx/>
              <a:buChar char="■"/>
              <a:tabLst>
                <a:tab pos="523875" algn="l"/>
                <a:tab pos="524510" algn="l"/>
              </a:tabLst>
            </a:pPr>
            <a:r>
              <a:rPr lang="en-AU" sz="3200" dirty="0">
                <a:effectLst/>
                <a:latin typeface="Helvetica" pitchFamily="2" charset="0"/>
              </a:rPr>
              <a:t>﻿Validation should be periodic - annually, half yearly etc</a:t>
            </a:r>
          </a:p>
          <a:p>
            <a:pPr marL="523875" indent="-506095">
              <a:spcBef>
                <a:spcPts val="880"/>
              </a:spcBef>
              <a:buSzPct val="68421"/>
              <a:buFontTx/>
              <a:buChar char="■"/>
              <a:tabLst>
                <a:tab pos="523875" algn="l"/>
                <a:tab pos="524510" algn="l"/>
              </a:tabLst>
            </a:pPr>
            <a:r>
              <a:rPr lang="en-AU" sz="3200" dirty="0">
                <a:effectLst/>
                <a:latin typeface="Helvetica" pitchFamily="2" charset="0"/>
              </a:rPr>
              <a:t>Model performance threshold or benchmark analysis should be part of the validation</a:t>
            </a:r>
          </a:p>
          <a:p>
            <a:pPr marL="523875" indent="-506095">
              <a:spcBef>
                <a:spcPts val="880"/>
              </a:spcBef>
              <a:buSzPct val="68421"/>
              <a:buFontTx/>
              <a:buChar char="■"/>
              <a:tabLst>
                <a:tab pos="523875" algn="l"/>
                <a:tab pos="524510" algn="l"/>
              </a:tabLst>
            </a:pPr>
            <a:r>
              <a:rPr lang="en-AU" sz="3200" dirty="0">
                <a:effectLst/>
                <a:latin typeface="Helvetica" pitchFamily="2" charset="0"/>
              </a:rPr>
              <a:t>Sensitivity analysis , Stress Test</a:t>
            </a:r>
          </a:p>
          <a:p>
            <a:pPr marL="523875" indent="-506095">
              <a:spcBef>
                <a:spcPts val="880"/>
              </a:spcBef>
              <a:buSzPct val="68421"/>
              <a:buFontTx/>
              <a:buChar char="■"/>
              <a:tabLst>
                <a:tab pos="523875" algn="l"/>
                <a:tab pos="524510" algn="l"/>
              </a:tabLst>
            </a:pPr>
            <a:r>
              <a:rPr lang="en-AU" sz="3200" dirty="0">
                <a:latin typeface="Helvetica" pitchFamily="2" charset="0"/>
              </a:rPr>
              <a:t>Judgement Expert Override</a:t>
            </a:r>
            <a:endParaRPr lang="en-AU" sz="3200" dirty="0">
              <a:effectLst/>
              <a:latin typeface="Helvetica" pitchFamily="2" charset="0"/>
            </a:endParaRPr>
          </a:p>
          <a:p>
            <a:pPr marL="523875" indent="-506095">
              <a:lnSpc>
                <a:spcPct val="100000"/>
              </a:lnSpc>
              <a:spcBef>
                <a:spcPts val="880"/>
              </a:spcBef>
              <a:buSzPct val="68421"/>
              <a:buChar char="■"/>
              <a:tabLst>
                <a:tab pos="523875" algn="l"/>
                <a:tab pos="524510" algn="l"/>
              </a:tabLst>
            </a:pPr>
            <a:endParaRPr sz="285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301F169-D01D-8AD2-938A-7E454E259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376312"/>
            <a:ext cx="1417320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Model </a:t>
            </a:r>
            <a:r>
              <a:rPr lang="en-AU" sz="6000" spc="-10" dirty="0"/>
              <a:t>Validation in Real Business World</a:t>
            </a:r>
            <a:endParaRPr lang="en-US" sz="6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87567"/>
              </p:ext>
            </p:extLst>
          </p:nvPr>
        </p:nvGraphicFramePr>
        <p:xfrm>
          <a:off x="4184650" y="4181484"/>
          <a:ext cx="9945396" cy="1806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5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spc="-25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2%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spc="-2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spc="-2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95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50" spc="4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3%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spc="-25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500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300" spc="-25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95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950" spc="8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spc="-25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spc="-25" dirty="0">
                          <a:solidFill>
                            <a:srgbClr val="232323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95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300" spc="8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20%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300" spc="-25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300" spc="-25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51413" y="476153"/>
            <a:ext cx="3923029" cy="915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solidFill>
                  <a:srgbClr val="232323"/>
                </a:solidFill>
              </a:rPr>
              <a:t>Backtesting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196" y="1746069"/>
            <a:ext cx="16088253" cy="6644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17525" marR="5080" indent="-505459">
              <a:lnSpc>
                <a:spcPts val="5460"/>
              </a:lnSpc>
              <a:spcBef>
                <a:spcPts val="55"/>
              </a:spcBef>
            </a:pPr>
            <a:r>
              <a:rPr sz="4400" dirty="0">
                <a:solidFill>
                  <a:srgbClr val="232323"/>
                </a:solidFill>
                <a:latin typeface="Arial"/>
                <a:cs typeface="Arial"/>
              </a:rPr>
              <a:t>Contrasting</a:t>
            </a:r>
            <a:r>
              <a:rPr sz="4400" spc="5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232323"/>
                </a:solidFill>
                <a:latin typeface="Arial"/>
                <a:cs typeface="Arial"/>
              </a:rPr>
              <a:t>ex-post</a:t>
            </a:r>
            <a:r>
              <a:rPr sz="4400" spc="459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232323"/>
                </a:solidFill>
                <a:latin typeface="Arial"/>
                <a:cs typeface="Arial"/>
              </a:rPr>
              <a:t>realised</a:t>
            </a:r>
            <a:r>
              <a:rPr sz="4400" spc="32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232323"/>
                </a:solidFill>
                <a:latin typeface="Arial"/>
                <a:cs typeface="Arial"/>
              </a:rPr>
              <a:t>numbers</a:t>
            </a:r>
            <a:r>
              <a:rPr sz="4400" spc="45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232323"/>
                </a:solidFill>
                <a:latin typeface="Arial"/>
                <a:cs typeface="Arial"/>
              </a:rPr>
              <a:t>with</a:t>
            </a:r>
            <a:r>
              <a:rPr sz="4400" spc="17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232323"/>
                </a:solidFill>
                <a:latin typeface="Arial"/>
                <a:cs typeface="Arial"/>
              </a:rPr>
              <a:t>ex-</a:t>
            </a:r>
            <a:r>
              <a:rPr sz="4400" spc="-20" dirty="0">
                <a:solidFill>
                  <a:srgbClr val="232323"/>
                </a:solidFill>
                <a:latin typeface="Arial"/>
                <a:cs typeface="Arial"/>
              </a:rPr>
              <a:t>ante </a:t>
            </a:r>
            <a:r>
              <a:rPr sz="4400" spc="-10" dirty="0">
                <a:solidFill>
                  <a:srgbClr val="232323"/>
                </a:solidFill>
                <a:latin typeface="Arial"/>
                <a:cs typeface="Arial"/>
              </a:rPr>
              <a:t>predictions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1527" y="3468258"/>
            <a:ext cx="1249045" cy="368935"/>
          </a:xfrm>
          <a:custGeom>
            <a:avLst/>
            <a:gdLst/>
            <a:ahLst/>
            <a:cxnLst/>
            <a:rect l="l" t="t" r="r" b="b"/>
            <a:pathLst>
              <a:path w="1249045" h="368935">
                <a:moveTo>
                  <a:pt x="1248630" y="368754"/>
                </a:moveTo>
                <a:lnTo>
                  <a:pt x="0" y="368754"/>
                </a:lnTo>
                <a:lnTo>
                  <a:pt x="0" y="0"/>
                </a:lnTo>
                <a:lnTo>
                  <a:pt x="1248630" y="0"/>
                </a:lnTo>
                <a:lnTo>
                  <a:pt x="1248630" y="368754"/>
                </a:lnTo>
                <a:close/>
              </a:path>
            </a:pathLst>
          </a:custGeom>
          <a:solidFill>
            <a:srgbClr val="C32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8830" y="3469886"/>
            <a:ext cx="13030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solidFill>
                  <a:srgbClr val="FDF2F2"/>
                </a:solidFill>
                <a:latin typeface="Arial"/>
                <a:cs typeface="Arial"/>
              </a:rPr>
              <a:t>Estimated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8911" y="3468258"/>
            <a:ext cx="1678939" cy="673735"/>
          </a:xfrm>
          <a:prstGeom prst="rect">
            <a:avLst/>
          </a:prstGeom>
          <a:solidFill>
            <a:srgbClr val="C3283F"/>
          </a:solidFill>
        </p:spPr>
        <p:txBody>
          <a:bodyPr vert="horz" wrap="square" lIns="0" tIns="17780" rIns="0" bIns="0" rtlCol="0">
            <a:spAutoFit/>
          </a:bodyPr>
          <a:lstStyle/>
          <a:p>
            <a:pPr indent="170180">
              <a:lnSpc>
                <a:spcPct val="100000"/>
              </a:lnSpc>
              <a:spcBef>
                <a:spcPts val="140"/>
              </a:spcBef>
            </a:pPr>
            <a:r>
              <a:rPr sz="2000" b="1" spc="70" dirty="0">
                <a:solidFill>
                  <a:srgbClr val="FDF2F2"/>
                </a:solidFill>
                <a:latin typeface="Arial"/>
                <a:cs typeface="Arial"/>
              </a:rPr>
              <a:t>Number</a:t>
            </a:r>
            <a:r>
              <a:rPr sz="2000" b="1" dirty="0">
                <a:solidFill>
                  <a:srgbClr val="FDF2F2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DF2F2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FDF2F2"/>
                </a:solidFill>
                <a:latin typeface="Arial"/>
                <a:cs typeface="Arial"/>
              </a:rPr>
              <a:t>Observations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5245" y="3773038"/>
            <a:ext cx="2348289" cy="325730"/>
          </a:xfrm>
          <a:prstGeom prst="rect">
            <a:avLst/>
          </a:prstGeom>
          <a:solidFill>
            <a:srgbClr val="C3283F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000" b="1" spc="55" dirty="0">
                <a:solidFill>
                  <a:srgbClr val="FDF2F2"/>
                </a:solidFill>
                <a:latin typeface="Arial"/>
                <a:cs typeface="Arial"/>
              </a:rPr>
              <a:t>Rating</a:t>
            </a:r>
            <a:r>
              <a:rPr sz="2000" b="1" spc="10" dirty="0">
                <a:solidFill>
                  <a:srgbClr val="FDF2F2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DF2F2"/>
                </a:solidFill>
                <a:latin typeface="Arial"/>
                <a:cs typeface="Arial"/>
              </a:rPr>
              <a:t>Category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2713" y="3773038"/>
            <a:ext cx="394149" cy="368935"/>
          </a:xfrm>
          <a:custGeom>
            <a:avLst/>
            <a:gdLst/>
            <a:ahLst/>
            <a:cxnLst/>
            <a:rect l="l" t="t" r="r" b="b"/>
            <a:pathLst>
              <a:path w="346709" h="368935">
                <a:moveTo>
                  <a:pt x="346258" y="368754"/>
                </a:moveTo>
                <a:lnTo>
                  <a:pt x="0" y="368754"/>
                </a:lnTo>
                <a:lnTo>
                  <a:pt x="0" y="0"/>
                </a:lnTo>
                <a:lnTo>
                  <a:pt x="346258" y="0"/>
                </a:lnTo>
                <a:lnTo>
                  <a:pt x="346258" y="368754"/>
                </a:lnTo>
                <a:close/>
              </a:path>
            </a:pathLst>
          </a:custGeom>
          <a:solidFill>
            <a:srgbClr val="C32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00017" y="3774666"/>
            <a:ext cx="46705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95" dirty="0">
                <a:solidFill>
                  <a:srgbClr val="FDF2F2"/>
                </a:solidFill>
                <a:latin typeface="Arial"/>
                <a:cs typeface="Arial"/>
              </a:rPr>
              <a:t>PD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14170" y="3468258"/>
            <a:ext cx="1341120" cy="368935"/>
          </a:xfrm>
          <a:custGeom>
            <a:avLst/>
            <a:gdLst/>
            <a:ahLst/>
            <a:cxnLst/>
            <a:rect l="l" t="t" r="r" b="b"/>
            <a:pathLst>
              <a:path w="1341119" h="368935">
                <a:moveTo>
                  <a:pt x="1341055" y="368754"/>
                </a:moveTo>
                <a:lnTo>
                  <a:pt x="0" y="368754"/>
                </a:lnTo>
                <a:lnTo>
                  <a:pt x="0" y="0"/>
                </a:lnTo>
                <a:lnTo>
                  <a:pt x="1341055" y="0"/>
                </a:lnTo>
                <a:lnTo>
                  <a:pt x="1341055" y="368754"/>
                </a:lnTo>
                <a:close/>
              </a:path>
            </a:pathLst>
          </a:custGeom>
          <a:solidFill>
            <a:srgbClr val="C32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701476" y="3469886"/>
            <a:ext cx="13741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70" dirty="0">
                <a:solidFill>
                  <a:srgbClr val="FDF2F2"/>
                </a:solidFill>
                <a:latin typeface="Arial"/>
                <a:cs typeface="Arial"/>
              </a:rPr>
              <a:t>Number</a:t>
            </a:r>
            <a:r>
              <a:rPr sz="2000" b="1" dirty="0">
                <a:solidFill>
                  <a:srgbClr val="FDF2F2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DF2F2"/>
                </a:solidFill>
                <a:latin typeface="Arial"/>
                <a:cs typeface="Arial"/>
              </a:rPr>
              <a:t>of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64955" y="3772454"/>
            <a:ext cx="2651480" cy="368935"/>
          </a:xfrm>
          <a:custGeom>
            <a:avLst/>
            <a:gdLst/>
            <a:ahLst/>
            <a:cxnLst/>
            <a:rect l="l" t="t" r="r" b="b"/>
            <a:pathLst>
              <a:path w="2332355" h="368935">
                <a:moveTo>
                  <a:pt x="2332159" y="368754"/>
                </a:moveTo>
                <a:lnTo>
                  <a:pt x="0" y="368754"/>
                </a:lnTo>
                <a:lnTo>
                  <a:pt x="0" y="0"/>
                </a:lnTo>
                <a:lnTo>
                  <a:pt x="2332159" y="0"/>
                </a:lnTo>
                <a:lnTo>
                  <a:pt x="2332159" y="368754"/>
                </a:lnTo>
                <a:close/>
              </a:path>
            </a:pathLst>
          </a:custGeom>
          <a:solidFill>
            <a:srgbClr val="C32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95050" y="3774666"/>
            <a:ext cx="2709953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FDF2F2"/>
                </a:solidFill>
                <a:latin typeface="Arial"/>
                <a:cs typeface="Arial"/>
              </a:rPr>
              <a:t>Observed</a:t>
            </a:r>
            <a:r>
              <a:rPr sz="2000" b="1" spc="425" dirty="0">
                <a:solidFill>
                  <a:srgbClr val="FDF2F2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DF2F2"/>
                </a:solidFill>
                <a:latin typeface="Arial"/>
                <a:cs typeface="Arial"/>
              </a:rPr>
              <a:t>Defaults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307" y="7026275"/>
            <a:ext cx="18935486" cy="33547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280"/>
              </a:spcBef>
            </a:pPr>
            <a:r>
              <a:rPr sz="4350" b="1" spc="-10" dirty="0">
                <a:solidFill>
                  <a:srgbClr val="232323"/>
                </a:solidFill>
                <a:latin typeface="Arial"/>
                <a:cs typeface="Arial"/>
              </a:rPr>
              <a:t>Challenges</a:t>
            </a:r>
            <a:endParaRPr sz="4350" dirty="0">
              <a:latin typeface="Arial"/>
              <a:cs typeface="Arial"/>
            </a:endParaRPr>
          </a:p>
          <a:p>
            <a:pPr marL="541020" indent="-365760">
              <a:lnSpc>
                <a:spcPct val="100000"/>
              </a:lnSpc>
              <a:spcBef>
                <a:spcPts val="1010"/>
              </a:spcBef>
              <a:buSzPct val="72000"/>
              <a:buChar char="■"/>
              <a:tabLst>
                <a:tab pos="541020" algn="l"/>
                <a:tab pos="541655" algn="l"/>
              </a:tabLst>
            </a:pPr>
            <a:r>
              <a:rPr sz="3200" spc="55" dirty="0">
                <a:solidFill>
                  <a:srgbClr val="232323"/>
                </a:solidFill>
                <a:latin typeface="Arial"/>
                <a:cs typeface="Arial"/>
              </a:rPr>
              <a:t>Which</a:t>
            </a:r>
            <a:r>
              <a:rPr sz="3200" spc="1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232323"/>
                </a:solidFill>
                <a:latin typeface="Arial"/>
                <a:cs typeface="Arial"/>
              </a:rPr>
              <a:t>test</a:t>
            </a:r>
            <a:r>
              <a:rPr sz="3200" spc="1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2323"/>
                </a:solidFill>
                <a:latin typeface="Arial"/>
                <a:cs typeface="Arial"/>
              </a:rPr>
              <a:t>statistics</a:t>
            </a:r>
            <a:r>
              <a:rPr sz="3200" spc="229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75" dirty="0">
                <a:solidFill>
                  <a:srgbClr val="232323"/>
                </a:solidFill>
                <a:latin typeface="Arial"/>
                <a:cs typeface="Arial"/>
              </a:rPr>
              <a:t>to</a:t>
            </a:r>
            <a:r>
              <a:rPr sz="3200" spc="13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232323"/>
                </a:solidFill>
                <a:latin typeface="Arial"/>
                <a:cs typeface="Arial"/>
              </a:rPr>
              <a:t>use?</a:t>
            </a:r>
            <a:r>
              <a:rPr lang="en-US" sz="3200" spc="35" dirty="0">
                <a:solidFill>
                  <a:srgbClr val="232323"/>
                </a:solidFill>
                <a:latin typeface="Arial"/>
                <a:cs typeface="Arial"/>
              </a:rPr>
              <a:t> chi2, binominal</a:t>
            </a:r>
            <a:endParaRPr sz="3200" dirty="0">
              <a:latin typeface="Arial"/>
              <a:cs typeface="Arial"/>
            </a:endParaRPr>
          </a:p>
          <a:p>
            <a:pPr marL="541020" indent="-528955">
              <a:lnSpc>
                <a:spcPct val="100000"/>
              </a:lnSpc>
              <a:spcBef>
                <a:spcPts val="1125"/>
              </a:spcBef>
              <a:buSzPct val="68000"/>
              <a:buChar char="■"/>
              <a:tabLst>
                <a:tab pos="541020" algn="l"/>
                <a:tab pos="541655" algn="l"/>
              </a:tabLst>
            </a:pPr>
            <a:r>
              <a:rPr sz="3200" spc="55" dirty="0">
                <a:solidFill>
                  <a:srgbClr val="232323"/>
                </a:solidFill>
                <a:latin typeface="Arial"/>
                <a:cs typeface="Arial"/>
              </a:rPr>
              <a:t>Which</a:t>
            </a:r>
            <a:r>
              <a:rPr sz="3200" spc="15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232323"/>
                </a:solidFill>
                <a:latin typeface="Arial"/>
                <a:cs typeface="Arial"/>
              </a:rPr>
              <a:t>confidence</a:t>
            </a:r>
            <a:r>
              <a:rPr sz="3200" spc="30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2323"/>
                </a:solidFill>
                <a:latin typeface="Arial"/>
                <a:cs typeface="Arial"/>
              </a:rPr>
              <a:t>levels</a:t>
            </a:r>
            <a:r>
              <a:rPr sz="3200" spc="13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75" dirty="0">
                <a:solidFill>
                  <a:srgbClr val="232323"/>
                </a:solidFill>
                <a:latin typeface="Arial"/>
                <a:cs typeface="Arial"/>
              </a:rPr>
              <a:t>to</a:t>
            </a:r>
            <a:r>
              <a:rPr sz="3200" spc="1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32323"/>
                </a:solidFill>
                <a:latin typeface="Arial"/>
                <a:cs typeface="Arial"/>
              </a:rPr>
              <a:t>adopt?</a:t>
            </a:r>
            <a:r>
              <a:rPr lang="en-US" sz="3200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AU" sz="3200" b="0" i="0" dirty="0">
                <a:solidFill>
                  <a:schemeClr val="tx1"/>
                </a:solidFill>
                <a:effectLst/>
                <a:latin typeface="Söhne"/>
              </a:rPr>
              <a:t>depends on the organization's risk appetite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39750" lvl="1" indent="-364490">
              <a:lnSpc>
                <a:spcPct val="100000"/>
              </a:lnSpc>
              <a:spcBef>
                <a:spcPts val="1130"/>
              </a:spcBef>
              <a:buSzPct val="72000"/>
              <a:buChar char="■"/>
              <a:tabLst>
                <a:tab pos="539750" algn="l"/>
                <a:tab pos="540385" algn="l"/>
              </a:tabLst>
            </a:pPr>
            <a:r>
              <a:rPr sz="3200" spc="70" dirty="0">
                <a:solidFill>
                  <a:srgbClr val="232323"/>
                </a:solidFill>
                <a:latin typeface="Arial"/>
                <a:cs typeface="Arial"/>
              </a:rPr>
              <a:t>How</a:t>
            </a:r>
            <a:r>
              <a:rPr sz="3200" spc="30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75" dirty="0">
                <a:solidFill>
                  <a:srgbClr val="232323"/>
                </a:solidFill>
                <a:latin typeface="Arial"/>
                <a:cs typeface="Arial"/>
              </a:rPr>
              <a:t>to</a:t>
            </a:r>
            <a:r>
              <a:rPr sz="3200" spc="13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232323"/>
                </a:solidFill>
                <a:latin typeface="Arial"/>
                <a:cs typeface="Arial"/>
              </a:rPr>
              <a:t>deal</a:t>
            </a:r>
            <a:r>
              <a:rPr sz="3200" spc="18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232323"/>
                </a:solidFill>
                <a:latin typeface="Arial"/>
                <a:cs typeface="Arial"/>
              </a:rPr>
              <a:t>with</a:t>
            </a:r>
            <a:r>
              <a:rPr sz="3200" spc="204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2323"/>
                </a:solidFill>
                <a:latin typeface="Arial"/>
                <a:cs typeface="Arial"/>
              </a:rPr>
              <a:t>correlated</a:t>
            </a:r>
            <a:r>
              <a:rPr sz="3200" spc="229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2323"/>
                </a:solidFill>
                <a:latin typeface="Arial"/>
                <a:cs typeface="Arial"/>
              </a:rPr>
              <a:t>behavior</a:t>
            </a:r>
            <a:r>
              <a:rPr sz="3200" spc="3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2323"/>
                </a:solidFill>
                <a:latin typeface="Arial"/>
                <a:cs typeface="Arial"/>
              </a:rPr>
              <a:t>(portfolio</a:t>
            </a:r>
            <a:r>
              <a:rPr sz="3200" spc="44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32323"/>
                </a:solidFill>
                <a:latin typeface="Arial"/>
                <a:cs typeface="Arial"/>
              </a:rPr>
              <a:t>effects)?</a:t>
            </a:r>
            <a:r>
              <a:rPr lang="en-US" sz="3200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AU" sz="3200" b="0" i="0" dirty="0">
                <a:solidFill>
                  <a:schemeClr val="tx1"/>
                </a:solidFill>
                <a:effectLst/>
                <a:latin typeface="Söhne"/>
              </a:rPr>
              <a:t>Stress Testing, Portfolio Diversification etc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41020" lvl="1" indent="-365760">
              <a:lnSpc>
                <a:spcPct val="100000"/>
              </a:lnSpc>
              <a:spcBef>
                <a:spcPts val="1125"/>
              </a:spcBef>
              <a:buSzPct val="72000"/>
              <a:buChar char="■"/>
              <a:tabLst>
                <a:tab pos="541020" algn="l"/>
                <a:tab pos="541655" algn="l"/>
              </a:tabLst>
            </a:pPr>
            <a:r>
              <a:rPr sz="3200" spc="65" dirty="0">
                <a:solidFill>
                  <a:srgbClr val="232323"/>
                </a:solidFill>
                <a:latin typeface="Arial"/>
                <a:cs typeface="Arial"/>
              </a:rPr>
              <a:t>When</a:t>
            </a:r>
            <a:r>
              <a:rPr sz="3200" spc="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232323"/>
                </a:solidFill>
                <a:latin typeface="Arial"/>
                <a:cs typeface="Arial"/>
              </a:rPr>
              <a:t>to</a:t>
            </a:r>
            <a:r>
              <a:rPr sz="3200" spc="-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2323"/>
                </a:solidFill>
                <a:latin typeface="Arial"/>
                <a:cs typeface="Arial"/>
              </a:rPr>
              <a:t>take</a:t>
            </a:r>
            <a:r>
              <a:rPr sz="3200" spc="1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232323"/>
                </a:solidFill>
                <a:latin typeface="Arial"/>
                <a:cs typeface="Arial"/>
              </a:rPr>
              <a:t>action</a:t>
            </a:r>
            <a:r>
              <a:rPr sz="3200" spc="4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80" dirty="0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sz="3200" spc="2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232323"/>
                </a:solidFill>
                <a:latin typeface="Arial"/>
                <a:cs typeface="Arial"/>
              </a:rPr>
              <a:t>what</a:t>
            </a:r>
            <a:r>
              <a:rPr sz="3200" spc="19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32323"/>
                </a:solidFill>
                <a:latin typeface="Arial"/>
                <a:cs typeface="Arial"/>
              </a:rPr>
              <a:t>action?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51413" y="476153"/>
            <a:ext cx="12182037" cy="18024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dirty="0"/>
              <a:t>Principle of back testing</a:t>
            </a:r>
            <a:br>
              <a:rPr lang="en-US" dirty="0"/>
            </a:br>
            <a:endParaRPr spc="-10" dirty="0">
              <a:solidFill>
                <a:srgbClr val="23232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1398-4197-7395-3F9F-0E7C481E9371}"/>
              </a:ext>
            </a:extLst>
          </p:cNvPr>
          <p:cNvSpPr txBox="1"/>
          <p:nvPr/>
        </p:nvSpPr>
        <p:spPr>
          <a:xfrm>
            <a:off x="1451412" y="1997075"/>
            <a:ext cx="15839637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﻿﻿Data stability - whether population has changed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﻿﻿How well the PD rating system provides an ordinal ranking of the risk measure considered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﻿﻿Mapping of the risk rating to PD - calibration is good if there is only marginal deviation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﻿﻿Back testing = </a:t>
            </a:r>
            <a:r>
              <a:rPr lang="en-US" sz="4000" b="1" dirty="0"/>
              <a:t>Calibration, Discrimination, Stability</a:t>
            </a:r>
          </a:p>
        </p:txBody>
      </p:sp>
    </p:spTree>
    <p:extLst>
      <p:ext uri="{BB962C8B-B14F-4D97-AF65-F5344CB8AC3E}">
        <p14:creationId xmlns:p14="http://schemas.microsoft.com/office/powerpoint/2010/main" val="190529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991" y="4119944"/>
            <a:ext cx="4847627" cy="18917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6593" y="6221877"/>
            <a:ext cx="3829835" cy="2017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2450" y="8512985"/>
            <a:ext cx="2812043" cy="13662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5114" y="2165146"/>
            <a:ext cx="2455291" cy="17235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8507" y="3930451"/>
            <a:ext cx="2140510" cy="6936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56391" y="6284935"/>
            <a:ext cx="2833028" cy="14503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85041" y="8512985"/>
            <a:ext cx="2077554" cy="140829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15577" y="224763"/>
            <a:ext cx="12283440" cy="1771572"/>
          </a:xfrm>
          <a:prstGeom prst="rect">
            <a:avLst/>
          </a:prstGeom>
        </p:spPr>
        <p:txBody>
          <a:bodyPr vert="horz" wrap="square" lIns="0" tIns="38117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05"/>
              </a:spcBef>
            </a:pPr>
            <a:r>
              <a:rPr sz="4050" dirty="0">
                <a:solidFill>
                  <a:srgbClr val="1A1A1A"/>
                </a:solidFill>
              </a:rPr>
              <a:t>Action</a:t>
            </a:r>
            <a:r>
              <a:rPr sz="4050" spc="280" dirty="0">
                <a:solidFill>
                  <a:srgbClr val="1A1A1A"/>
                </a:solidFill>
              </a:rPr>
              <a:t> </a:t>
            </a:r>
            <a:r>
              <a:rPr sz="4050" spc="40" dirty="0">
                <a:solidFill>
                  <a:srgbClr val="1A1A1A"/>
                </a:solidFill>
              </a:rPr>
              <a:t>plans</a:t>
            </a:r>
            <a:endParaRPr sz="4050" dirty="0"/>
          </a:p>
        </p:txBody>
      </p:sp>
      <p:sp>
        <p:nvSpPr>
          <p:cNvPr id="18" name="object 18"/>
          <p:cNvSpPr txBox="1"/>
          <p:nvPr/>
        </p:nvSpPr>
        <p:spPr>
          <a:xfrm>
            <a:off x="6412311" y="3487174"/>
            <a:ext cx="134112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20" dirty="0">
                <a:solidFill>
                  <a:srgbClr val="1A1A1A"/>
                </a:solidFill>
                <a:latin typeface="Arial"/>
                <a:cs typeface="Arial"/>
              </a:rPr>
              <a:t>NOT</a:t>
            </a:r>
            <a:r>
              <a:rPr sz="2550" spc="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1A1A1A"/>
                </a:solidFill>
                <a:latin typeface="Arial"/>
                <a:cs typeface="Arial"/>
              </a:rPr>
              <a:t>OK</a:t>
            </a:r>
            <a:endParaRPr sz="2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62096" y="4170664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278" y="0"/>
                </a:lnTo>
              </a:path>
            </a:pathLst>
          </a:custGeom>
          <a:ln w="55905">
            <a:solidFill>
              <a:srgbClr val="C5C9C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72805" y="3340039"/>
            <a:ext cx="1104900" cy="933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950" spc="-915" dirty="0">
                <a:solidFill>
                  <a:srgbClr val="C6CACC"/>
                </a:solidFill>
                <a:latin typeface="Times New Roman"/>
                <a:cs typeface="Times New Roman"/>
              </a:rPr>
              <a:t>---</a:t>
            </a:r>
            <a:r>
              <a:rPr sz="5950" spc="-495" dirty="0">
                <a:solidFill>
                  <a:srgbClr val="C6CACC"/>
                </a:solidFill>
                <a:latin typeface="Times New Roman"/>
                <a:cs typeface="Times New Roman"/>
              </a:rPr>
              <a:t> </a:t>
            </a:r>
            <a:r>
              <a:rPr sz="3825" spc="60" baseline="65359" dirty="0">
                <a:solidFill>
                  <a:srgbClr val="1A1A1A"/>
                </a:solidFill>
                <a:latin typeface="Arial"/>
                <a:cs typeface="Arial"/>
              </a:rPr>
              <a:t>OK</a:t>
            </a:r>
            <a:endParaRPr sz="3825" baseline="65359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0046" y="82815"/>
            <a:ext cx="12283440" cy="1530684"/>
          </a:xfrm>
          <a:prstGeom prst="rect">
            <a:avLst/>
          </a:prstGeom>
        </p:spPr>
        <p:txBody>
          <a:bodyPr vert="horz" wrap="square" lIns="0" tIns="63196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35"/>
              </a:spcBef>
            </a:pPr>
            <a:r>
              <a:rPr spc="90" dirty="0">
                <a:solidFill>
                  <a:srgbClr val="262626"/>
                </a:solidFill>
              </a:rPr>
              <a:t>Model</a:t>
            </a:r>
            <a:r>
              <a:rPr spc="114" dirty="0">
                <a:solidFill>
                  <a:srgbClr val="262626"/>
                </a:solidFill>
              </a:rPr>
              <a:t> </a:t>
            </a:r>
            <a:r>
              <a:rPr lang="en-US" spc="114" dirty="0">
                <a:solidFill>
                  <a:srgbClr val="262626"/>
                </a:solidFill>
              </a:rPr>
              <a:t>Ongoing </a:t>
            </a:r>
            <a:r>
              <a:rPr spc="40" dirty="0">
                <a:solidFill>
                  <a:srgbClr val="262626"/>
                </a:solidFill>
              </a:rPr>
              <a:t>monitoring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935" y="1898016"/>
            <a:ext cx="18522315" cy="9240991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3500" spc="65" dirty="0">
                <a:solidFill>
                  <a:srgbClr val="262626"/>
                </a:solidFill>
                <a:latin typeface="Arial"/>
                <a:cs typeface="Arial"/>
              </a:rPr>
              <a:t>Why</a:t>
            </a:r>
            <a:r>
              <a:rPr sz="3500" spc="15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PD</a:t>
            </a:r>
            <a:r>
              <a:rPr lang="en-US" sz="35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models</a:t>
            </a:r>
            <a:r>
              <a:rPr sz="3500" spc="3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degrade</a:t>
            </a:r>
            <a:r>
              <a:rPr sz="3500" spc="3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105" dirty="0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sz="3500" spc="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262626"/>
                </a:solidFill>
                <a:latin typeface="Arial"/>
                <a:cs typeface="Arial"/>
              </a:rPr>
              <a:t>performance?</a:t>
            </a:r>
            <a:endParaRPr sz="3500" dirty="0">
              <a:latin typeface="Arial"/>
              <a:cs typeface="Arial"/>
            </a:endParaRPr>
          </a:p>
          <a:p>
            <a:pPr marL="913765" indent="-516890">
              <a:lnSpc>
                <a:spcPct val="100000"/>
              </a:lnSpc>
              <a:spcBef>
                <a:spcPts val="1000"/>
              </a:spcBef>
              <a:buChar char="•"/>
              <a:tabLst>
                <a:tab pos="913765" algn="l"/>
                <a:tab pos="914400" algn="l"/>
              </a:tabLst>
            </a:pPr>
            <a:r>
              <a:rPr sz="2850" spc="75" dirty="0">
                <a:solidFill>
                  <a:srgbClr val="262626"/>
                </a:solidFill>
                <a:latin typeface="Arial"/>
                <a:cs typeface="Arial"/>
              </a:rPr>
              <a:t>Sample</a:t>
            </a:r>
            <a:r>
              <a:rPr sz="2850" spc="1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effects</a:t>
            </a:r>
            <a:r>
              <a:rPr sz="2850" spc="2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5" dirty="0">
                <a:solidFill>
                  <a:srgbClr val="383838"/>
                </a:solidFill>
                <a:latin typeface="Arial"/>
                <a:cs typeface="Arial"/>
              </a:rPr>
              <a:t>(models</a:t>
            </a:r>
            <a:r>
              <a:rPr sz="2850" spc="24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estimated</a:t>
            </a:r>
            <a:r>
              <a:rPr sz="2850" spc="3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105" dirty="0">
                <a:solidFill>
                  <a:srgbClr val="262626"/>
                </a:solidFill>
                <a:latin typeface="Arial"/>
                <a:cs typeface="Arial"/>
              </a:rPr>
              <a:t>on</a:t>
            </a:r>
            <a:r>
              <a:rPr sz="2850" spc="114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limited</a:t>
            </a:r>
            <a:r>
              <a:rPr sz="2850" spc="2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262626"/>
                </a:solidFill>
                <a:latin typeface="Arial"/>
                <a:cs typeface="Arial"/>
              </a:rPr>
              <a:t>samples)</a:t>
            </a:r>
            <a:r>
              <a:rPr lang="en-US" sz="2850" spc="45" dirty="0">
                <a:solidFill>
                  <a:srgbClr val="262626"/>
                </a:solidFill>
                <a:latin typeface="Arial"/>
                <a:cs typeface="Arial"/>
              </a:rPr>
              <a:t> PSI report</a:t>
            </a:r>
            <a:endParaRPr sz="2850" dirty="0">
              <a:latin typeface="Arial"/>
              <a:cs typeface="Arial"/>
            </a:endParaRPr>
          </a:p>
          <a:p>
            <a:pPr marL="913765" indent="-516890">
              <a:lnSpc>
                <a:spcPct val="100000"/>
              </a:lnSpc>
              <a:spcBef>
                <a:spcPts val="885"/>
              </a:spcBef>
              <a:buChar char="•"/>
              <a:tabLst>
                <a:tab pos="913765" algn="l"/>
                <a:tab pos="914400" algn="l"/>
              </a:tabLst>
            </a:pPr>
            <a:r>
              <a:rPr sz="2850" spc="55" dirty="0">
                <a:solidFill>
                  <a:srgbClr val="262626"/>
                </a:solidFill>
                <a:latin typeface="Arial"/>
                <a:cs typeface="Arial"/>
              </a:rPr>
              <a:t>Macro-</a:t>
            </a:r>
            <a:r>
              <a:rPr sz="2850" spc="65" dirty="0">
                <a:solidFill>
                  <a:srgbClr val="262626"/>
                </a:solidFill>
                <a:latin typeface="Arial"/>
                <a:cs typeface="Arial"/>
              </a:rPr>
              <a:t>economy</a:t>
            </a:r>
            <a:r>
              <a:rPr sz="2850" spc="3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383838"/>
                </a:solidFill>
                <a:latin typeface="Arial"/>
                <a:cs typeface="Arial"/>
              </a:rPr>
              <a:t>(downturn</a:t>
            </a:r>
            <a:r>
              <a:rPr sz="2850" spc="23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2850" spc="70" dirty="0">
                <a:solidFill>
                  <a:srgbClr val="262626"/>
                </a:solidFill>
                <a:latin typeface="Arial"/>
                <a:cs typeface="Arial"/>
              </a:rPr>
              <a:t>versus</a:t>
            </a:r>
            <a:r>
              <a:rPr sz="2850" spc="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upturn)</a:t>
            </a:r>
            <a:endParaRPr sz="2850" dirty="0">
              <a:latin typeface="Arial"/>
              <a:cs typeface="Arial"/>
            </a:endParaRPr>
          </a:p>
          <a:p>
            <a:pPr marL="907415" indent="-510540">
              <a:lnSpc>
                <a:spcPct val="100000"/>
              </a:lnSpc>
              <a:spcBef>
                <a:spcPts val="880"/>
              </a:spcBef>
              <a:buChar char="•"/>
              <a:tabLst>
                <a:tab pos="907415" algn="l"/>
                <a:tab pos="908050" algn="l"/>
              </a:tabLst>
            </a:pPr>
            <a:r>
              <a:rPr sz="2850" spc="55" dirty="0">
                <a:solidFill>
                  <a:srgbClr val="262626"/>
                </a:solidFill>
                <a:latin typeface="Arial"/>
                <a:cs typeface="Arial"/>
              </a:rPr>
              <a:t>Internal</a:t>
            </a:r>
            <a:r>
              <a:rPr sz="2850" spc="1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effects</a:t>
            </a:r>
            <a:r>
              <a:rPr sz="2850" spc="1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383838"/>
                </a:solidFill>
                <a:latin typeface="Arial"/>
                <a:cs typeface="Arial"/>
              </a:rPr>
              <a:t>(e.g.</a:t>
            </a:r>
            <a:r>
              <a:rPr sz="2850" spc="7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262626"/>
                </a:solidFill>
                <a:latin typeface="Arial"/>
                <a:cs typeface="Arial"/>
              </a:rPr>
              <a:t>strategy</a:t>
            </a:r>
            <a:r>
              <a:rPr sz="2850" spc="1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70" dirty="0">
                <a:solidFill>
                  <a:srgbClr val="262626"/>
                </a:solidFill>
                <a:latin typeface="Arial"/>
                <a:cs typeface="Arial"/>
              </a:rPr>
              <a:t>change,</a:t>
            </a:r>
            <a:r>
              <a:rPr sz="2850" spc="1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262626"/>
                </a:solidFill>
                <a:latin typeface="Arial"/>
                <a:cs typeface="Arial"/>
              </a:rPr>
              <a:t>population</a:t>
            </a:r>
            <a:r>
              <a:rPr sz="2850" spc="2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drift,</a:t>
            </a:r>
            <a:r>
              <a:rPr sz="2850" spc="1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262626"/>
                </a:solidFill>
                <a:latin typeface="Arial"/>
                <a:cs typeface="Arial"/>
              </a:rPr>
              <a:t>M&amp;A)</a:t>
            </a:r>
            <a:endParaRPr sz="2850" dirty="0">
              <a:latin typeface="Arial"/>
              <a:cs typeface="Arial"/>
            </a:endParaRPr>
          </a:p>
          <a:p>
            <a:pPr marL="907415" indent="-510540">
              <a:lnSpc>
                <a:spcPct val="100000"/>
              </a:lnSpc>
              <a:spcBef>
                <a:spcPts val="970"/>
              </a:spcBef>
              <a:buChar char="•"/>
              <a:tabLst>
                <a:tab pos="907415" algn="l"/>
                <a:tab pos="908050" algn="l"/>
              </a:tabLst>
            </a:pPr>
            <a:r>
              <a:rPr sz="2850" spc="114" dirty="0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sz="285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reality:</a:t>
            </a:r>
            <a:r>
              <a:rPr sz="2850" spc="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110" dirty="0">
                <a:solidFill>
                  <a:srgbClr val="262626"/>
                </a:solidFill>
                <a:latin typeface="Arial"/>
                <a:cs typeface="Arial"/>
              </a:rPr>
              <a:t>a</a:t>
            </a:r>
            <a:r>
              <a:rPr sz="285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262626"/>
                </a:solidFill>
                <a:latin typeface="Arial"/>
                <a:cs typeface="Arial"/>
              </a:rPr>
              <a:t>very</a:t>
            </a:r>
            <a:r>
              <a:rPr sz="2850" spc="1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262626"/>
                </a:solidFill>
                <a:latin typeface="Arial"/>
                <a:cs typeface="Arial"/>
              </a:rPr>
              <a:t>nice</a:t>
            </a:r>
            <a:r>
              <a:rPr lang="en-US" sz="2850" spc="1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262626"/>
                </a:solidFill>
                <a:latin typeface="Arial"/>
                <a:cs typeface="Arial"/>
              </a:rPr>
              <a:t>mixture</a:t>
            </a:r>
            <a:r>
              <a:rPr sz="2850" spc="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100" dirty="0">
                <a:solidFill>
                  <a:srgbClr val="262626"/>
                </a:solidFill>
                <a:latin typeface="Arial"/>
                <a:cs typeface="Arial"/>
              </a:rPr>
              <a:t>of</a:t>
            </a:r>
            <a:r>
              <a:rPr sz="2850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these!</a:t>
            </a:r>
            <a:endParaRPr sz="2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 dirty="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3500" spc="55" dirty="0">
                <a:solidFill>
                  <a:srgbClr val="262626"/>
                </a:solidFill>
                <a:latin typeface="Arial"/>
                <a:cs typeface="Arial"/>
              </a:rPr>
              <a:t>Need</a:t>
            </a:r>
            <a:r>
              <a:rPr sz="3500" spc="1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95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35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constantly</a:t>
            </a:r>
            <a:r>
              <a:rPr sz="3500" spc="3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monitor</a:t>
            </a:r>
            <a:r>
              <a:rPr sz="3500" spc="3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outcomes</a:t>
            </a:r>
            <a:r>
              <a:rPr sz="3500" spc="26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70" dirty="0">
                <a:solidFill>
                  <a:srgbClr val="262626"/>
                </a:solidFill>
                <a:latin typeface="Arial"/>
                <a:cs typeface="Arial"/>
              </a:rPr>
              <a:t>of</a:t>
            </a:r>
            <a:r>
              <a:rPr sz="3500" spc="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262626"/>
                </a:solidFill>
                <a:latin typeface="Arial"/>
                <a:cs typeface="Arial"/>
              </a:rPr>
              <a:t>models</a:t>
            </a:r>
            <a:r>
              <a:rPr lang="en-US" sz="3500" spc="-10" dirty="0">
                <a:solidFill>
                  <a:srgbClr val="262626"/>
                </a:solidFill>
                <a:latin typeface="Arial"/>
                <a:cs typeface="Arial"/>
              </a:rPr>
              <a:t>:</a:t>
            </a:r>
          </a:p>
          <a:p>
            <a:pPr marL="529590" lvl="1" indent="-514350">
              <a:buFont typeface="Arial" panose="020B0604020202020204" pitchFamily="34" charset="0"/>
              <a:buChar char="•"/>
            </a:pPr>
            <a:r>
              <a:rPr lang="en-US" sz="3500" spc="-10" dirty="0">
                <a:solidFill>
                  <a:srgbClr val="262626"/>
                </a:solidFill>
                <a:latin typeface="Arial"/>
                <a:cs typeface="Arial"/>
              </a:rPr>
              <a:t>ROC/AUC</a:t>
            </a:r>
          </a:p>
          <a:p>
            <a:pPr marL="52959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spc="-10" dirty="0">
                <a:solidFill>
                  <a:srgbClr val="262626"/>
                </a:solidFill>
                <a:latin typeface="Arial"/>
                <a:cs typeface="Arial"/>
              </a:rPr>
              <a:t>GINI</a:t>
            </a:r>
          </a:p>
          <a:p>
            <a:pPr marL="52959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spc="-10" dirty="0">
                <a:solidFill>
                  <a:srgbClr val="262626"/>
                </a:solidFill>
                <a:latin typeface="Arial"/>
                <a:cs typeface="Arial"/>
              </a:rPr>
              <a:t>KS</a:t>
            </a:r>
          </a:p>
          <a:p>
            <a:pPr marL="52959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spc="-10" dirty="0">
                <a:solidFill>
                  <a:srgbClr val="262626"/>
                </a:solidFill>
                <a:latin typeface="Arial"/>
                <a:cs typeface="Arial"/>
              </a:rPr>
              <a:t>RMSE/Accuracy</a:t>
            </a:r>
          </a:p>
          <a:p>
            <a:pPr marL="52959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spc="-10" dirty="0">
                <a:solidFill>
                  <a:srgbClr val="262626"/>
                </a:solidFill>
                <a:latin typeface="Arial"/>
                <a:cs typeface="Arial"/>
              </a:rPr>
              <a:t>Sensitivity and Specificity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 dirty="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</a:pP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Crucial</a:t>
            </a:r>
            <a:r>
              <a:rPr sz="3500" spc="229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since</a:t>
            </a:r>
            <a:r>
              <a:rPr sz="3500" spc="2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models</a:t>
            </a:r>
            <a:r>
              <a:rPr sz="3500" spc="2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55" dirty="0">
                <a:solidFill>
                  <a:srgbClr val="262626"/>
                </a:solidFill>
                <a:latin typeface="Arial"/>
                <a:cs typeface="Arial"/>
              </a:rPr>
              <a:t>more</a:t>
            </a:r>
            <a:r>
              <a:rPr sz="3500" spc="2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and</a:t>
            </a:r>
            <a:r>
              <a:rPr sz="3500" spc="2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more</a:t>
            </a:r>
            <a:r>
              <a:rPr sz="3500" spc="2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steer</a:t>
            </a:r>
            <a:r>
              <a:rPr sz="3500" spc="14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strategic</a:t>
            </a:r>
            <a:r>
              <a:rPr sz="3500" spc="2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decisions</a:t>
            </a:r>
            <a:r>
              <a:rPr sz="3500" spc="3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70" dirty="0">
                <a:solidFill>
                  <a:srgbClr val="262626"/>
                </a:solidFill>
                <a:latin typeface="Arial"/>
                <a:cs typeface="Arial"/>
              </a:rPr>
              <a:t>of</a:t>
            </a:r>
            <a:r>
              <a:rPr sz="3500" spc="1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the</a:t>
            </a:r>
            <a:r>
              <a:rPr sz="3500" spc="1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262626"/>
                </a:solidFill>
                <a:latin typeface="Arial"/>
                <a:cs typeface="Arial"/>
              </a:rPr>
              <a:t>firm</a:t>
            </a:r>
            <a:endParaRPr sz="3500" dirty="0">
              <a:latin typeface="Arial"/>
              <a:cs typeface="Arial"/>
            </a:endParaRPr>
          </a:p>
          <a:p>
            <a:pPr marL="534670">
              <a:lnSpc>
                <a:spcPct val="100000"/>
              </a:lnSpc>
              <a:spcBef>
                <a:spcPts val="1665"/>
              </a:spcBef>
            </a:pPr>
            <a:r>
              <a:rPr sz="2850" spc="70" dirty="0">
                <a:solidFill>
                  <a:srgbClr val="262626"/>
                </a:solidFill>
                <a:latin typeface="Arial"/>
                <a:cs typeface="Arial"/>
              </a:rPr>
              <a:t>E.g.</a:t>
            </a:r>
            <a:r>
              <a:rPr sz="2850" spc="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equity</a:t>
            </a:r>
            <a:r>
              <a:rPr sz="2850" spc="27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calculation</a:t>
            </a:r>
            <a:r>
              <a:rPr sz="2850" spc="3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sz="2850" spc="2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110" dirty="0">
                <a:solidFill>
                  <a:srgbClr val="262626"/>
                </a:solidFill>
                <a:latin typeface="Arial"/>
                <a:cs typeface="Arial"/>
              </a:rPr>
              <a:t>a</a:t>
            </a:r>
            <a:r>
              <a:rPr sz="2850" spc="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80" dirty="0">
                <a:solidFill>
                  <a:srgbClr val="262626"/>
                </a:solidFill>
                <a:latin typeface="Arial"/>
                <a:cs typeface="Arial"/>
              </a:rPr>
              <a:t>Basel</a:t>
            </a:r>
            <a:r>
              <a:rPr sz="2850" spc="1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262626"/>
                </a:solidFill>
                <a:latin typeface="Arial"/>
                <a:cs typeface="Arial"/>
              </a:rPr>
              <a:t>II/Solvency</a:t>
            </a:r>
            <a:r>
              <a:rPr sz="2850" spc="40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II</a:t>
            </a:r>
            <a:r>
              <a:rPr sz="2850" spc="1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262626"/>
                </a:solidFill>
                <a:latin typeface="Arial"/>
                <a:cs typeface="Arial"/>
              </a:rPr>
              <a:t>environment;</a:t>
            </a:r>
            <a:r>
              <a:rPr sz="2850" spc="3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262626"/>
                </a:solidFill>
                <a:latin typeface="Arial"/>
                <a:cs typeface="Arial"/>
              </a:rPr>
              <a:t>Risk</a:t>
            </a:r>
            <a:r>
              <a:rPr sz="2850" spc="1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85" dirty="0">
                <a:solidFill>
                  <a:srgbClr val="262626"/>
                </a:solidFill>
                <a:latin typeface="Arial"/>
                <a:cs typeface="Arial"/>
              </a:rPr>
              <a:t>based</a:t>
            </a:r>
            <a:r>
              <a:rPr sz="2850" spc="1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262626"/>
                </a:solidFill>
                <a:latin typeface="Arial"/>
                <a:cs typeface="Arial"/>
              </a:rPr>
              <a:t>pricing</a:t>
            </a:r>
            <a:endParaRPr sz="4050" dirty="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</a:pP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Quantitative</a:t>
            </a:r>
            <a:r>
              <a:rPr sz="3500" spc="4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versus</a:t>
            </a:r>
            <a:r>
              <a:rPr sz="3500" spc="4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262626"/>
                </a:solidFill>
                <a:latin typeface="Arial"/>
                <a:cs typeface="Arial"/>
              </a:rPr>
              <a:t>Qualitative</a:t>
            </a:r>
            <a:r>
              <a:rPr sz="3500" spc="3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262626"/>
                </a:solidFill>
                <a:latin typeface="Arial"/>
                <a:cs typeface="Arial"/>
              </a:rPr>
              <a:t>validation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4250" y="701675"/>
            <a:ext cx="14665408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spcBef>
                <a:spcPts val="135"/>
              </a:spcBef>
            </a:pPr>
            <a:r>
              <a:rPr lang="en-AU" sz="4600" spc="-10" dirty="0"/>
              <a:t>Limitation to use </a:t>
            </a:r>
            <a:r>
              <a:rPr lang="en-AU" sz="4600" spc="-10" dirty="0" err="1"/>
              <a:t>XGBClassifier</a:t>
            </a:r>
            <a:r>
              <a:rPr lang="en-AU" sz="4600" spc="-10" dirty="0"/>
              <a:t> for a PD model:</a:t>
            </a:r>
            <a:br>
              <a:rPr lang="en-AU" sz="4600" spc="-10" dirty="0"/>
            </a:br>
            <a:endParaRPr lang="en-AU" sz="4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80862-BF7B-E333-29E2-D4CACC63FFE5}"/>
              </a:ext>
            </a:extLst>
          </p:cNvPr>
          <p:cNvSpPr txBox="1"/>
          <p:nvPr/>
        </p:nvSpPr>
        <p:spPr>
          <a:xfrm>
            <a:off x="1670050" y="2038384"/>
            <a:ext cx="16459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Interpretability</a:t>
            </a:r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Imbalanced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Feature Engineering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Sensitivity to outliers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Computational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Hyperparameter Tuning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92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8050" y="4525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spc="-10" dirty="0">
                <a:solidFill>
                  <a:srgbClr val="242424"/>
                </a:solidFill>
                <a:latin typeface="Arial"/>
                <a:cs typeface="Arial"/>
              </a:rPr>
              <a:t>Project Introduction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54E72-57AE-C56D-A8E1-3D6F62EF3127}"/>
              </a:ext>
            </a:extLst>
          </p:cNvPr>
          <p:cNvSpPr txBox="1"/>
          <p:nvPr/>
        </p:nvSpPr>
        <p:spPr>
          <a:xfrm>
            <a:off x="908050" y="1844675"/>
            <a:ext cx="17983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AU" sz="3200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 fontAlgn="base"/>
            <a:r>
              <a:rPr lang="en-AU" sz="3200" b="0" i="0" dirty="0">
                <a:solidFill>
                  <a:srgbClr val="3C4043"/>
                </a:solidFill>
                <a:effectLst/>
                <a:latin typeface="+mj-lt"/>
              </a:rPr>
              <a:t>The goal of this project is to build a model that borrowers can use to help make the best financial decisions, by utilizing prediction at the probability of default. (</a:t>
            </a:r>
            <a:r>
              <a:rPr lang="en-AU" sz="3200" b="1" i="0" dirty="0">
                <a:solidFill>
                  <a:srgbClr val="3C4043"/>
                </a:solidFill>
                <a:effectLst/>
                <a:latin typeface="+mj-lt"/>
              </a:rPr>
              <a:t>PD Model</a:t>
            </a:r>
            <a:r>
              <a:rPr lang="en-AU" sz="3200" b="0" i="0" dirty="0">
                <a:solidFill>
                  <a:srgbClr val="3C4043"/>
                </a:solidFill>
                <a:effectLst/>
                <a:latin typeface="+mj-lt"/>
              </a:rPr>
              <a:t>)</a:t>
            </a:r>
          </a:p>
        </p:txBody>
      </p:sp>
      <p:pic>
        <p:nvPicPr>
          <p:cNvPr id="2050" name="Picture 2" descr="Credit Risk Analysis Models">
            <a:extLst>
              <a:ext uri="{FF2B5EF4-FFF2-40B4-BE49-F238E27FC236}">
                <a16:creationId xmlns:a16="http://schemas.microsoft.com/office/drawing/2014/main" id="{BA6808BD-63F4-9E16-8D2E-42E38B72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0" y="6106245"/>
            <a:ext cx="7112000" cy="47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65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4250" y="701675"/>
            <a:ext cx="14665408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spcBef>
                <a:spcPts val="135"/>
              </a:spcBef>
            </a:pPr>
            <a:r>
              <a:rPr lang="en-AU" sz="4600" spc="-10" dirty="0"/>
              <a:t>Limitation to use Random Forest for a PD model:</a:t>
            </a:r>
            <a:br>
              <a:rPr lang="en-AU" sz="4600" spc="-10" dirty="0"/>
            </a:br>
            <a:endParaRPr lang="en-AU" sz="4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80862-BF7B-E333-29E2-D4CACC63FFE5}"/>
              </a:ext>
            </a:extLst>
          </p:cNvPr>
          <p:cNvSpPr txBox="1"/>
          <p:nvPr/>
        </p:nvSpPr>
        <p:spPr>
          <a:xfrm>
            <a:off x="1670050" y="2038384"/>
            <a:ext cx="16459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Interpretability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Overfitting</a:t>
            </a:r>
            <a:endParaRPr lang="en-AU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/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Imbalanced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Missing data</a:t>
            </a: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Training time</a:t>
            </a:r>
            <a:endParaRPr lang="en-AU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</a:rPr>
              <a:t>Model complexity</a:t>
            </a:r>
          </a:p>
          <a:p>
            <a:pPr algn="l"/>
            <a:b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0080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452512"/>
            <a:ext cx="19050000" cy="194502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AU" dirty="0"/>
              <a:t>Before devising a strategy on top of this model</a:t>
            </a:r>
            <a:br>
              <a:rPr lang="en-US" sz="6000" dirty="0">
                <a:latin typeface="Arial"/>
                <a:cs typeface="Arial"/>
              </a:rPr>
            </a:b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050" name="Picture 2" descr="Credit Risk Analysis Models">
            <a:extLst>
              <a:ext uri="{FF2B5EF4-FFF2-40B4-BE49-F238E27FC236}">
                <a16:creationId xmlns:a16="http://schemas.microsoft.com/office/drawing/2014/main" id="{BA6808BD-63F4-9E16-8D2E-42E38B72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0" y="6106245"/>
            <a:ext cx="7112000" cy="47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2329D-1E95-6C41-B3EC-5926F2B57D1F}"/>
              </a:ext>
            </a:extLst>
          </p:cNvPr>
          <p:cNvSpPr txBox="1"/>
          <p:nvPr/>
        </p:nvSpPr>
        <p:spPr>
          <a:xfrm>
            <a:off x="1152144" y="3614704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Business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B8A39-9394-1F4F-DB5A-1807EB166B58}"/>
              </a:ext>
            </a:extLst>
          </p:cNvPr>
          <p:cNvSpPr txBox="1"/>
          <p:nvPr/>
        </p:nvSpPr>
        <p:spPr>
          <a:xfrm>
            <a:off x="1152144" y="4472290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Regulatory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D6A05-AEC8-14F5-0C12-6D1B0CC6F139}"/>
              </a:ext>
            </a:extLst>
          </p:cNvPr>
          <p:cNvSpPr txBox="1"/>
          <p:nvPr/>
        </p:nvSpPr>
        <p:spPr>
          <a:xfrm>
            <a:off x="1152144" y="5403551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Available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2ED6-85F4-1A8C-9DA5-4B27251CF7F8}"/>
              </a:ext>
            </a:extLst>
          </p:cNvPr>
          <p:cNvSpPr txBox="1"/>
          <p:nvPr/>
        </p:nvSpPr>
        <p:spPr>
          <a:xfrm>
            <a:off x="1152144" y="6236029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Risk Tolerance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72AD-F958-69D4-9585-C08466590333}"/>
              </a:ext>
            </a:extLst>
          </p:cNvPr>
          <p:cNvSpPr txBox="1"/>
          <p:nvPr/>
        </p:nvSpPr>
        <p:spPr>
          <a:xfrm>
            <a:off x="1152144" y="6995984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Customer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7A2A1-CF55-5090-033B-1A3032D69751}"/>
              </a:ext>
            </a:extLst>
          </p:cNvPr>
          <p:cNvSpPr txBox="1"/>
          <p:nvPr/>
        </p:nvSpPr>
        <p:spPr>
          <a:xfrm>
            <a:off x="1152144" y="2804434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noProof="0" dirty="0">
                <a:solidFill>
                  <a:prstClr val="black"/>
                </a:solidFill>
                <a:latin typeface="Calibri"/>
              </a:rPr>
              <a:t>Data Availability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2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  <p:bldP spid="8" grpId="0"/>
      <p:bldP spid="1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452512"/>
            <a:ext cx="19050000" cy="1883467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AU" dirty="0"/>
              <a:t>Apply the results of the PD model to various business scenarios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050" name="Picture 2" descr="Credit Risk Analysis Models">
            <a:extLst>
              <a:ext uri="{FF2B5EF4-FFF2-40B4-BE49-F238E27FC236}">
                <a16:creationId xmlns:a16="http://schemas.microsoft.com/office/drawing/2014/main" id="{BA6808BD-63F4-9E16-8D2E-42E38B72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0" y="6106245"/>
            <a:ext cx="7112000" cy="47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2329D-1E95-6C41-B3EC-5926F2B57D1F}"/>
              </a:ext>
            </a:extLst>
          </p:cNvPr>
          <p:cNvSpPr txBox="1"/>
          <p:nvPr/>
        </p:nvSpPr>
        <p:spPr>
          <a:xfrm>
            <a:off x="1155700" y="3285329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Identify the Business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B8A39-9394-1F4F-DB5A-1807EB166B58}"/>
              </a:ext>
            </a:extLst>
          </p:cNvPr>
          <p:cNvSpPr txBox="1"/>
          <p:nvPr/>
        </p:nvSpPr>
        <p:spPr>
          <a:xfrm>
            <a:off x="1136650" y="4253685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Define Economic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D6A05-AEC8-14F5-0C12-6D1B0CC6F139}"/>
              </a:ext>
            </a:extLst>
          </p:cNvPr>
          <p:cNvSpPr txBox="1"/>
          <p:nvPr/>
        </p:nvSpPr>
        <p:spPr>
          <a:xfrm>
            <a:off x="1152144" y="5184811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Set Decision 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2ED6-85F4-1A8C-9DA5-4B27251CF7F8}"/>
              </a:ext>
            </a:extLst>
          </p:cNvPr>
          <p:cNvSpPr txBox="1"/>
          <p:nvPr/>
        </p:nvSpPr>
        <p:spPr>
          <a:xfrm>
            <a:off x="1136650" y="6134552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Incorporate Business Context: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AC7B5-BF93-DA78-7793-B75B877FE602}"/>
              </a:ext>
            </a:extLst>
          </p:cNvPr>
          <p:cNvSpPr txBox="1"/>
          <p:nvPr/>
        </p:nvSpPr>
        <p:spPr>
          <a:xfrm>
            <a:off x="1152144" y="7084293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Optimize Decisions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72AD-F958-69D4-9585-C08466590333}"/>
              </a:ext>
            </a:extLst>
          </p:cNvPr>
          <p:cNvSpPr txBox="1"/>
          <p:nvPr/>
        </p:nvSpPr>
        <p:spPr>
          <a:xfrm>
            <a:off x="1152144" y="8117900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Monitor and Refine</a:t>
            </a:r>
          </a:p>
        </p:txBody>
      </p:sp>
    </p:spTree>
    <p:extLst>
      <p:ext uri="{BB962C8B-B14F-4D97-AF65-F5344CB8AC3E}">
        <p14:creationId xmlns:p14="http://schemas.microsoft.com/office/powerpoint/2010/main" val="33259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452512"/>
            <a:ext cx="1905000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AU" dirty="0"/>
              <a:t>Advisable Business Strategy for BNPL Platform 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050" name="Picture 2" descr="Credit Risk Analysis Models">
            <a:extLst>
              <a:ext uri="{FF2B5EF4-FFF2-40B4-BE49-F238E27FC236}">
                <a16:creationId xmlns:a16="http://schemas.microsoft.com/office/drawing/2014/main" id="{BA6808BD-63F4-9E16-8D2E-42E38B72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0" y="6106245"/>
            <a:ext cx="7112000" cy="47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2329D-1E95-6C41-B3EC-5926F2B57D1F}"/>
              </a:ext>
            </a:extLst>
          </p:cNvPr>
          <p:cNvSpPr txBox="1"/>
          <p:nvPr/>
        </p:nvSpPr>
        <p:spPr>
          <a:xfrm>
            <a:off x="868934" y="3292475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B8A39-9394-1F4F-DB5A-1807EB166B58}"/>
              </a:ext>
            </a:extLst>
          </p:cNvPr>
          <p:cNvSpPr txBox="1"/>
          <p:nvPr/>
        </p:nvSpPr>
        <p:spPr>
          <a:xfrm>
            <a:off x="865378" y="4318312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Credit Limit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D6A05-AEC8-14F5-0C12-6D1B0CC6F139}"/>
              </a:ext>
            </a:extLst>
          </p:cNvPr>
          <p:cNvSpPr txBox="1"/>
          <p:nvPr/>
        </p:nvSpPr>
        <p:spPr>
          <a:xfrm>
            <a:off x="865378" y="5191957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Risk-Based Pricing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2ED6-85F4-1A8C-9DA5-4B27251CF7F8}"/>
              </a:ext>
            </a:extLst>
          </p:cNvPr>
          <p:cNvSpPr txBox="1"/>
          <p:nvPr/>
        </p:nvSpPr>
        <p:spPr>
          <a:xfrm>
            <a:off x="849884" y="6141698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Early 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AC7B5-BF93-DA78-7793-B75B877FE602}"/>
              </a:ext>
            </a:extLst>
          </p:cNvPr>
          <p:cNvSpPr txBox="1"/>
          <p:nvPr/>
        </p:nvSpPr>
        <p:spPr>
          <a:xfrm>
            <a:off x="865378" y="7091439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Portfolio Monitoring and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72AD-F958-69D4-9585-C08466590333}"/>
              </a:ext>
            </a:extLst>
          </p:cNvPr>
          <p:cNvSpPr txBox="1"/>
          <p:nvPr/>
        </p:nvSpPr>
        <p:spPr>
          <a:xfrm>
            <a:off x="865378" y="8125046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Collaboration with Credit Bureaus</a:t>
            </a:r>
          </a:p>
        </p:txBody>
      </p:sp>
    </p:spTree>
    <p:extLst>
      <p:ext uri="{BB962C8B-B14F-4D97-AF65-F5344CB8AC3E}">
        <p14:creationId xmlns:p14="http://schemas.microsoft.com/office/powerpoint/2010/main" val="6660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452512"/>
            <a:ext cx="19050000" cy="1698801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4400" dirty="0">
                <a:latin typeface="Arial"/>
                <a:cs typeface="Arial"/>
              </a:rPr>
              <a:t>Simple recommendations to manage these potential default applicants </a:t>
            </a:r>
            <a:br>
              <a:rPr lang="en-US" sz="6000" dirty="0">
                <a:latin typeface="Arial"/>
                <a:cs typeface="Arial"/>
              </a:rPr>
            </a:b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050" name="Picture 2" descr="Credit Risk Analysis Models">
            <a:extLst>
              <a:ext uri="{FF2B5EF4-FFF2-40B4-BE49-F238E27FC236}">
                <a16:creationId xmlns:a16="http://schemas.microsoft.com/office/drawing/2014/main" id="{BA6808BD-63F4-9E16-8D2E-42E38B72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0" y="6106245"/>
            <a:ext cx="7112000" cy="47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2329D-1E95-6C41-B3EC-5926F2B57D1F}"/>
              </a:ext>
            </a:extLst>
          </p:cNvPr>
          <p:cNvSpPr txBox="1"/>
          <p:nvPr/>
        </p:nvSpPr>
        <p:spPr>
          <a:xfrm>
            <a:off x="1212850" y="2301875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Additional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B8A39-9394-1F4F-DB5A-1807EB166B58}"/>
              </a:ext>
            </a:extLst>
          </p:cNvPr>
          <p:cNvSpPr txBox="1"/>
          <p:nvPr/>
        </p:nvSpPr>
        <p:spPr>
          <a:xfrm>
            <a:off x="1209548" y="3251616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Enhanced Underwriting Process: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D6A05-AEC8-14F5-0C12-6D1B0CC6F139}"/>
              </a:ext>
            </a:extLst>
          </p:cNvPr>
          <p:cNvSpPr txBox="1"/>
          <p:nvPr/>
        </p:nvSpPr>
        <p:spPr>
          <a:xfrm>
            <a:off x="1209294" y="4201357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Adjust Loan 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2ED6-85F4-1A8C-9DA5-4B27251CF7F8}"/>
              </a:ext>
            </a:extLst>
          </p:cNvPr>
          <p:cNvSpPr txBox="1"/>
          <p:nvPr/>
        </p:nvSpPr>
        <p:spPr>
          <a:xfrm>
            <a:off x="1193800" y="5151098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Strengthen Collateral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AC7B5-BF93-DA78-7793-B75B877FE602}"/>
              </a:ext>
            </a:extLst>
          </p:cNvPr>
          <p:cNvSpPr txBox="1"/>
          <p:nvPr/>
        </p:nvSpPr>
        <p:spPr>
          <a:xfrm>
            <a:off x="1209294" y="6100839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Implement Risk-Based Pricing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72AD-F958-69D4-9585-C08466590333}"/>
              </a:ext>
            </a:extLst>
          </p:cNvPr>
          <p:cNvSpPr txBox="1"/>
          <p:nvPr/>
        </p:nvSpPr>
        <p:spPr>
          <a:xfrm>
            <a:off x="1209294" y="7134446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Monitor and 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96187-5621-958E-2A75-D60789DAA185}"/>
              </a:ext>
            </a:extLst>
          </p:cNvPr>
          <p:cNvSpPr txBox="1"/>
          <p:nvPr/>
        </p:nvSpPr>
        <p:spPr>
          <a:xfrm>
            <a:off x="1209294" y="8189153"/>
            <a:ext cx="10049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Review and Update the Model</a:t>
            </a:r>
          </a:p>
        </p:txBody>
      </p:sp>
    </p:spTree>
    <p:extLst>
      <p:ext uri="{BB962C8B-B14F-4D97-AF65-F5344CB8AC3E}">
        <p14:creationId xmlns:p14="http://schemas.microsoft.com/office/powerpoint/2010/main" val="25269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  <p:bldP spid="8" grpId="0"/>
      <p:bldP spid="10" grpId="0"/>
      <p:bldP spid="11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2227" y="7293870"/>
            <a:ext cx="0" cy="1198245"/>
          </a:xfrm>
          <a:custGeom>
            <a:avLst/>
            <a:gdLst/>
            <a:ahLst/>
            <a:cxnLst/>
            <a:rect l="l" t="t" r="r" b="b"/>
            <a:pathLst>
              <a:path h="1198245">
                <a:moveTo>
                  <a:pt x="0" y="1198102"/>
                </a:moveTo>
                <a:lnTo>
                  <a:pt x="0" y="0"/>
                </a:lnTo>
              </a:path>
            </a:pathLst>
          </a:custGeom>
          <a:ln w="31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2227" y="4372181"/>
            <a:ext cx="0" cy="1198245"/>
          </a:xfrm>
          <a:custGeom>
            <a:avLst/>
            <a:gdLst/>
            <a:ahLst/>
            <a:cxnLst/>
            <a:rect l="l" t="t" r="r" b="b"/>
            <a:pathLst>
              <a:path h="1198245">
                <a:moveTo>
                  <a:pt x="0" y="1198102"/>
                </a:moveTo>
                <a:lnTo>
                  <a:pt x="0" y="0"/>
                </a:lnTo>
              </a:path>
            </a:pathLst>
          </a:custGeom>
          <a:ln w="31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003" y="2459422"/>
            <a:ext cx="0" cy="7578090"/>
          </a:xfrm>
          <a:custGeom>
            <a:avLst/>
            <a:gdLst/>
            <a:ahLst/>
            <a:cxnLst/>
            <a:rect l="l" t="t" r="r" b="b"/>
            <a:pathLst>
              <a:path h="7578090">
                <a:moveTo>
                  <a:pt x="0" y="7577472"/>
                </a:moveTo>
                <a:lnTo>
                  <a:pt x="0" y="0"/>
                </a:lnTo>
              </a:path>
            </a:pathLst>
          </a:custGeom>
          <a:ln w="31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8352" y="2438402"/>
            <a:ext cx="0" cy="7588250"/>
          </a:xfrm>
          <a:custGeom>
            <a:avLst/>
            <a:gdLst/>
            <a:ahLst/>
            <a:cxnLst/>
            <a:rect l="l" t="t" r="r" b="b"/>
            <a:pathLst>
              <a:path h="7588250">
                <a:moveTo>
                  <a:pt x="0" y="7587981"/>
                </a:moveTo>
                <a:lnTo>
                  <a:pt x="0" y="0"/>
                </a:lnTo>
              </a:path>
            </a:pathLst>
          </a:custGeom>
          <a:ln w="31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5510" y="2480441"/>
            <a:ext cx="10314940" cy="0"/>
          </a:xfrm>
          <a:custGeom>
            <a:avLst/>
            <a:gdLst/>
            <a:ahLst/>
            <a:cxnLst/>
            <a:rect l="l" t="t" r="r" b="b"/>
            <a:pathLst>
              <a:path w="10314940">
                <a:moveTo>
                  <a:pt x="0" y="0"/>
                </a:moveTo>
                <a:lnTo>
                  <a:pt x="10314320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5126" y="3322433"/>
            <a:ext cx="2938145" cy="81613"/>
          </a:xfrm>
          <a:custGeom>
            <a:avLst/>
            <a:gdLst/>
            <a:ahLst/>
            <a:cxnLst/>
            <a:rect l="l" t="t" r="r" b="b"/>
            <a:pathLst>
              <a:path w="2938145">
                <a:moveTo>
                  <a:pt x="0" y="0"/>
                </a:moveTo>
                <a:lnTo>
                  <a:pt x="2937954" y="0"/>
                </a:lnTo>
              </a:path>
            </a:pathLst>
          </a:custGeom>
          <a:ln w="21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0749" y="4414220"/>
            <a:ext cx="3568065" cy="0"/>
          </a:xfrm>
          <a:custGeom>
            <a:avLst/>
            <a:gdLst/>
            <a:ahLst/>
            <a:cxnLst/>
            <a:rect l="l" t="t" r="r" b="b"/>
            <a:pathLst>
              <a:path w="3568065">
                <a:moveTo>
                  <a:pt x="0" y="0"/>
                </a:moveTo>
                <a:lnTo>
                  <a:pt x="3567516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0749" y="5559774"/>
            <a:ext cx="3589020" cy="0"/>
          </a:xfrm>
          <a:custGeom>
            <a:avLst/>
            <a:gdLst/>
            <a:ahLst/>
            <a:cxnLst/>
            <a:rect l="l" t="t" r="r" b="b"/>
            <a:pathLst>
              <a:path w="3589020">
                <a:moveTo>
                  <a:pt x="0" y="0"/>
                </a:moveTo>
                <a:lnTo>
                  <a:pt x="3588502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1242" y="5843535"/>
            <a:ext cx="3578225" cy="0"/>
          </a:xfrm>
          <a:custGeom>
            <a:avLst/>
            <a:gdLst/>
            <a:ahLst/>
            <a:cxnLst/>
            <a:rect l="l" t="t" r="r" b="b"/>
            <a:pathLst>
              <a:path w="3578225">
                <a:moveTo>
                  <a:pt x="0" y="0"/>
                </a:moveTo>
                <a:lnTo>
                  <a:pt x="3578009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0749" y="6989089"/>
            <a:ext cx="3589020" cy="0"/>
          </a:xfrm>
          <a:custGeom>
            <a:avLst/>
            <a:gdLst/>
            <a:ahLst/>
            <a:cxnLst/>
            <a:rect l="l" t="t" r="r" b="b"/>
            <a:pathLst>
              <a:path w="3589020">
                <a:moveTo>
                  <a:pt x="0" y="0"/>
                </a:moveTo>
                <a:lnTo>
                  <a:pt x="3588502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1242" y="7335908"/>
            <a:ext cx="3578225" cy="0"/>
          </a:xfrm>
          <a:custGeom>
            <a:avLst/>
            <a:gdLst/>
            <a:ahLst/>
            <a:cxnLst/>
            <a:rect l="l" t="t" r="r" b="b"/>
            <a:pathLst>
              <a:path w="3578225">
                <a:moveTo>
                  <a:pt x="0" y="0"/>
                </a:moveTo>
                <a:lnTo>
                  <a:pt x="3578009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0749" y="8481462"/>
            <a:ext cx="3578225" cy="0"/>
          </a:xfrm>
          <a:custGeom>
            <a:avLst/>
            <a:gdLst/>
            <a:ahLst/>
            <a:cxnLst/>
            <a:rect l="l" t="t" r="r" b="b"/>
            <a:pathLst>
              <a:path w="3578225">
                <a:moveTo>
                  <a:pt x="0" y="0"/>
                </a:moveTo>
                <a:lnTo>
                  <a:pt x="3578009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75017" y="10015874"/>
            <a:ext cx="10314940" cy="0"/>
          </a:xfrm>
          <a:custGeom>
            <a:avLst/>
            <a:gdLst/>
            <a:ahLst/>
            <a:cxnLst/>
            <a:rect l="l" t="t" r="r" b="b"/>
            <a:pathLst>
              <a:path w="10314940">
                <a:moveTo>
                  <a:pt x="0" y="0"/>
                </a:moveTo>
                <a:lnTo>
                  <a:pt x="10314320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31586" y="3426311"/>
            <a:ext cx="0" cy="1419225"/>
          </a:xfrm>
          <a:custGeom>
            <a:avLst/>
            <a:gdLst/>
            <a:ahLst/>
            <a:cxnLst/>
            <a:rect l="l" t="t" r="r" b="b"/>
            <a:pathLst>
              <a:path h="1419225">
                <a:moveTo>
                  <a:pt x="0" y="1418805"/>
                </a:moveTo>
                <a:lnTo>
                  <a:pt x="0" y="0"/>
                </a:lnTo>
              </a:path>
            </a:pathLst>
          </a:custGeom>
          <a:ln w="10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17078" y="3426311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1439824"/>
                </a:moveTo>
                <a:lnTo>
                  <a:pt x="0" y="0"/>
                </a:lnTo>
              </a:path>
            </a:pathLst>
          </a:custGeom>
          <a:ln w="10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flipH="1">
            <a:off x="5576294" y="4372180"/>
            <a:ext cx="45719" cy="1187985"/>
          </a:xfrm>
          <a:custGeom>
            <a:avLst/>
            <a:gdLst/>
            <a:ahLst/>
            <a:cxnLst/>
            <a:rect l="l" t="t" r="r" b="b"/>
            <a:pathLst>
              <a:path h="1324610">
                <a:moveTo>
                  <a:pt x="0" y="1324218"/>
                </a:moveTo>
                <a:lnTo>
                  <a:pt x="0" y="0"/>
                </a:lnTo>
              </a:path>
            </a:pathLst>
          </a:custGeom>
          <a:ln w="10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31586" y="4845117"/>
            <a:ext cx="2896235" cy="0"/>
          </a:xfrm>
          <a:custGeom>
            <a:avLst/>
            <a:gdLst/>
            <a:ahLst/>
            <a:cxnLst/>
            <a:rect l="l" t="t" r="r" b="b"/>
            <a:pathLst>
              <a:path w="2896234">
                <a:moveTo>
                  <a:pt x="0" y="0"/>
                </a:moveTo>
                <a:lnTo>
                  <a:pt x="2895984" y="0"/>
                </a:lnTo>
              </a:path>
            </a:pathLst>
          </a:custGeom>
          <a:ln w="3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026340" y="5544010"/>
            <a:ext cx="2896235" cy="1371600"/>
            <a:chOff x="8577779" y="5544010"/>
            <a:chExt cx="2896235" cy="1371600"/>
          </a:xfrm>
        </p:grpSpPr>
        <p:sp>
          <p:nvSpPr>
            <p:cNvPr id="24" name="object 24"/>
            <p:cNvSpPr/>
            <p:nvPr/>
          </p:nvSpPr>
          <p:spPr>
            <a:xfrm>
              <a:off x="8583025" y="5559774"/>
              <a:ext cx="2886075" cy="0"/>
            </a:xfrm>
            <a:custGeom>
              <a:avLst/>
              <a:gdLst/>
              <a:ahLst/>
              <a:cxnLst/>
              <a:rect l="l" t="t" r="r" b="b"/>
              <a:pathLst>
                <a:path w="2886075">
                  <a:moveTo>
                    <a:pt x="0" y="0"/>
                  </a:moveTo>
                  <a:lnTo>
                    <a:pt x="2885491" y="0"/>
                  </a:lnTo>
                </a:path>
              </a:pathLst>
            </a:custGeom>
            <a:ln w="31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3025" y="5549265"/>
              <a:ext cx="2886075" cy="1366520"/>
            </a:xfrm>
            <a:custGeom>
              <a:avLst/>
              <a:gdLst/>
              <a:ahLst/>
              <a:cxnLst/>
              <a:rect l="l" t="t" r="r" b="b"/>
              <a:pathLst>
                <a:path w="2886075" h="1366520">
                  <a:moveTo>
                    <a:pt x="0" y="1366257"/>
                  </a:moveTo>
                  <a:lnTo>
                    <a:pt x="0" y="10509"/>
                  </a:lnTo>
                </a:path>
                <a:path w="2886075" h="1366520">
                  <a:moveTo>
                    <a:pt x="2885491" y="798734"/>
                  </a:moveTo>
                  <a:lnTo>
                    <a:pt x="2885491" y="0"/>
                  </a:lnTo>
                </a:path>
              </a:pathLst>
            </a:custGeom>
            <a:ln w="10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576295" y="5706910"/>
            <a:ext cx="0" cy="841375"/>
          </a:xfrm>
          <a:custGeom>
            <a:avLst/>
            <a:gdLst/>
            <a:ahLst/>
            <a:cxnLst/>
            <a:rect l="l" t="t" r="r" b="b"/>
            <a:pathLst>
              <a:path h="841375">
                <a:moveTo>
                  <a:pt x="0" y="840773"/>
                </a:moveTo>
                <a:lnTo>
                  <a:pt x="0" y="0"/>
                </a:lnTo>
              </a:path>
            </a:pathLst>
          </a:custGeom>
          <a:ln w="10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17078" y="6348000"/>
            <a:ext cx="0" cy="809625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809244"/>
                </a:moveTo>
                <a:lnTo>
                  <a:pt x="0" y="0"/>
                </a:lnTo>
              </a:path>
            </a:pathLst>
          </a:custGeom>
          <a:ln w="31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1093" y="6915522"/>
            <a:ext cx="2917190" cy="220979"/>
          </a:xfrm>
          <a:custGeom>
            <a:avLst/>
            <a:gdLst/>
            <a:ahLst/>
            <a:cxnLst/>
            <a:rect l="l" t="t" r="r" b="b"/>
            <a:pathLst>
              <a:path w="2917190" h="220979">
                <a:moveTo>
                  <a:pt x="10492" y="220703"/>
                </a:moveTo>
                <a:lnTo>
                  <a:pt x="10492" y="0"/>
                </a:lnTo>
              </a:path>
              <a:path w="2917190" h="220979">
                <a:moveTo>
                  <a:pt x="0" y="220703"/>
                </a:moveTo>
                <a:lnTo>
                  <a:pt x="2916969" y="220703"/>
                </a:lnTo>
              </a:path>
            </a:pathLst>
          </a:custGeom>
          <a:ln w="31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8974" y="7335908"/>
            <a:ext cx="0" cy="1103630"/>
          </a:xfrm>
          <a:custGeom>
            <a:avLst/>
            <a:gdLst/>
            <a:ahLst/>
            <a:cxnLst/>
            <a:rect l="l" t="t" r="r" b="b"/>
            <a:pathLst>
              <a:path h="1103629">
                <a:moveTo>
                  <a:pt x="0" y="1103515"/>
                </a:moveTo>
                <a:lnTo>
                  <a:pt x="0" y="0"/>
                </a:lnTo>
              </a:path>
            </a:pathLst>
          </a:custGeom>
          <a:ln w="31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021093" y="7598559"/>
            <a:ext cx="2917190" cy="1818390"/>
            <a:chOff x="8572532" y="7598559"/>
            <a:chExt cx="2917190" cy="1818390"/>
          </a:xfrm>
        </p:grpSpPr>
        <p:sp>
          <p:nvSpPr>
            <p:cNvPr id="32" name="object 32"/>
            <p:cNvSpPr/>
            <p:nvPr/>
          </p:nvSpPr>
          <p:spPr>
            <a:xfrm>
              <a:off x="8599380" y="7598559"/>
              <a:ext cx="1479550" cy="231775"/>
            </a:xfrm>
            <a:custGeom>
              <a:avLst/>
              <a:gdLst/>
              <a:ahLst/>
              <a:cxnLst/>
              <a:rect l="l" t="t" r="r" b="b"/>
              <a:pathLst>
                <a:path w="1479550" h="231775">
                  <a:moveTo>
                    <a:pt x="0" y="210193"/>
                  </a:moveTo>
                  <a:lnTo>
                    <a:pt x="1479470" y="210193"/>
                  </a:lnTo>
                </a:path>
                <a:path w="1479550" h="231775">
                  <a:moveTo>
                    <a:pt x="1080747" y="231212"/>
                  </a:moveTo>
                  <a:lnTo>
                    <a:pt x="1080747" y="0"/>
                  </a:lnTo>
                </a:path>
              </a:pathLst>
            </a:custGeom>
            <a:ln w="31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2002" y="7808844"/>
              <a:ext cx="1416685" cy="0"/>
            </a:xfrm>
            <a:custGeom>
              <a:avLst/>
              <a:gdLst/>
              <a:ahLst/>
              <a:cxnLst/>
              <a:rect l="l" t="t" r="r" b="b"/>
              <a:pathLst>
                <a:path w="1416684">
                  <a:moveTo>
                    <a:pt x="0" y="0"/>
                  </a:moveTo>
                  <a:lnTo>
                    <a:pt x="1416513" y="0"/>
                  </a:lnTo>
                </a:path>
              </a:pathLst>
            </a:custGeom>
            <a:ln w="210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32" y="7798334"/>
              <a:ext cx="2917190" cy="1618615"/>
            </a:xfrm>
            <a:custGeom>
              <a:avLst/>
              <a:gdLst/>
              <a:ahLst/>
              <a:cxnLst/>
              <a:rect l="l" t="t" r="r" b="b"/>
              <a:pathLst>
                <a:path w="2917190" h="1618615">
                  <a:moveTo>
                    <a:pt x="10492" y="1597469"/>
                  </a:moveTo>
                  <a:lnTo>
                    <a:pt x="10492" y="10509"/>
                  </a:lnTo>
                </a:path>
                <a:path w="2917190" h="1618615">
                  <a:moveTo>
                    <a:pt x="2895984" y="1618489"/>
                  </a:moveTo>
                  <a:lnTo>
                    <a:pt x="2895984" y="0"/>
                  </a:lnTo>
                </a:path>
                <a:path w="2917190" h="1618615">
                  <a:moveTo>
                    <a:pt x="0" y="1597469"/>
                  </a:moveTo>
                  <a:lnTo>
                    <a:pt x="2916969" y="1597469"/>
                  </a:lnTo>
                </a:path>
              </a:pathLst>
            </a:custGeom>
            <a:ln w="31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49768" y="744151"/>
            <a:ext cx="7230109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dirty="0">
                <a:solidFill>
                  <a:srgbClr val="1C1C1C"/>
                </a:solidFill>
                <a:latin typeface="Arial"/>
                <a:cs typeface="Arial"/>
              </a:rPr>
              <a:t>Credit</a:t>
            </a:r>
            <a:r>
              <a:rPr sz="4050" spc="2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1C1C1C"/>
                </a:solidFill>
                <a:latin typeface="Arial"/>
                <a:cs typeface="Arial"/>
              </a:rPr>
              <a:t>Risk</a:t>
            </a:r>
            <a:r>
              <a:rPr sz="4050" spc="3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4050" dirty="0">
                <a:solidFill>
                  <a:srgbClr val="1C1C1C"/>
                </a:solidFill>
                <a:latin typeface="Arial"/>
                <a:cs typeface="Arial"/>
              </a:rPr>
              <a:t>Model</a:t>
            </a:r>
            <a:r>
              <a:rPr sz="4050" spc="4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1C1C1C"/>
                </a:solidFill>
                <a:latin typeface="Arial"/>
                <a:cs typeface="Arial"/>
              </a:rPr>
              <a:t>Architecture</a:t>
            </a:r>
            <a:endParaRPr sz="4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22819" y="3329528"/>
            <a:ext cx="23177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50" b="1" spc="305" dirty="0">
                <a:solidFill>
                  <a:srgbClr val="A1821F"/>
                </a:solidFill>
                <a:latin typeface="Arial"/>
                <a:cs typeface="Arial"/>
              </a:rPr>
              <a:t>2</a:t>
            </a:r>
            <a:endParaRPr sz="2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88569" y="3424116"/>
            <a:ext cx="2102485" cy="2041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40" marR="5080" indent="-3175">
              <a:lnSpc>
                <a:spcPts val="3229"/>
              </a:lnSpc>
              <a:spcBef>
                <a:spcPts val="80"/>
              </a:spcBef>
            </a:pPr>
            <a:r>
              <a:rPr sz="2550" dirty="0">
                <a:solidFill>
                  <a:srgbClr val="2A0C01"/>
                </a:solidFill>
                <a:latin typeface="Arial"/>
                <a:cs typeface="Arial"/>
              </a:rPr>
              <a:t>Define</a:t>
            </a:r>
            <a:r>
              <a:rPr sz="2550" spc="405" dirty="0">
                <a:solidFill>
                  <a:srgbClr val="2A0C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A0C01"/>
                </a:solidFill>
                <a:latin typeface="Arial"/>
                <a:cs typeface="Arial"/>
              </a:rPr>
              <a:t>ratings </a:t>
            </a:r>
            <a:r>
              <a:rPr sz="2550" spc="50" dirty="0">
                <a:solidFill>
                  <a:srgbClr val="2A0C01"/>
                </a:solidFill>
                <a:latin typeface="Arial"/>
                <a:cs typeface="Arial"/>
              </a:rPr>
              <a:t>and</a:t>
            </a:r>
            <a:r>
              <a:rPr sz="2550" spc="135" dirty="0">
                <a:solidFill>
                  <a:srgbClr val="2A0C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A0C01"/>
                </a:solidFill>
                <a:latin typeface="Arial"/>
                <a:cs typeface="Arial"/>
              </a:rPr>
              <a:t>calibrate</a:t>
            </a:r>
            <a:endParaRPr sz="2550" dirty="0">
              <a:latin typeface="Arial"/>
              <a:cs typeface="Arial"/>
            </a:endParaRPr>
          </a:p>
          <a:p>
            <a:pPr marL="8890">
              <a:lnSpc>
                <a:spcPct val="100000"/>
              </a:lnSpc>
              <a:spcBef>
                <a:spcPts val="110"/>
              </a:spcBef>
            </a:pPr>
            <a:r>
              <a:rPr sz="2550" dirty="0">
                <a:solidFill>
                  <a:srgbClr val="2A0C01"/>
                </a:solidFill>
                <a:latin typeface="Arial"/>
                <a:cs typeface="Arial"/>
              </a:rPr>
              <a:t>the</a:t>
            </a:r>
            <a:r>
              <a:rPr sz="2550" spc="55" dirty="0">
                <a:solidFill>
                  <a:srgbClr val="2A0C01"/>
                </a:solidFill>
                <a:latin typeface="Arial"/>
                <a:cs typeface="Arial"/>
              </a:rPr>
              <a:t> model</a:t>
            </a:r>
            <a:endParaRPr sz="2550" dirty="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  <a:spcBef>
                <a:spcPts val="915"/>
              </a:spcBef>
              <a:tabLst>
                <a:tab pos="835025" algn="l"/>
              </a:tabLst>
            </a:pP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977530" y="3395739"/>
            <a:ext cx="153670" cy="12026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30"/>
              </a:spcBef>
            </a:pPr>
            <a:r>
              <a:rPr sz="3000" spc="35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r>
              <a:rPr sz="3000" spc="55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81999" y="3363160"/>
            <a:ext cx="3072765" cy="120269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70"/>
              </a:spcBef>
            </a:pPr>
            <a:r>
              <a:rPr sz="2550" spc="100" dirty="0">
                <a:solidFill>
                  <a:srgbClr val="010101"/>
                </a:solidFill>
                <a:latin typeface="Arial"/>
                <a:cs typeface="Arial"/>
              </a:rPr>
              <a:t>PD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C1C1C"/>
                </a:solidFill>
                <a:latin typeface="Arial"/>
                <a:cs typeface="Arial"/>
              </a:rPr>
              <a:t>calibration</a:t>
            </a:r>
            <a:endParaRPr sz="2550">
              <a:latin typeface="Arial"/>
              <a:cs typeface="Arial"/>
            </a:endParaRPr>
          </a:p>
          <a:p>
            <a:pPr marL="3810">
              <a:lnSpc>
                <a:spcPct val="100000"/>
              </a:lnSpc>
              <a:spcBef>
                <a:spcPts val="1575"/>
              </a:spcBef>
            </a:pPr>
            <a:r>
              <a:rPr sz="2550" dirty="0">
                <a:solidFill>
                  <a:srgbClr val="1C1C1C"/>
                </a:solidFill>
                <a:latin typeface="Arial"/>
                <a:cs typeface="Arial"/>
              </a:rPr>
              <a:t>risk</a:t>
            </a:r>
            <a:r>
              <a:rPr sz="2550" spc="3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ratings</a:t>
            </a:r>
            <a:r>
              <a:rPr sz="2550" spc="2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010101"/>
                </a:solidFill>
                <a:latin typeface="Arial"/>
                <a:cs typeface="Arial"/>
              </a:rPr>
              <a:t>definition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97966" y="4758843"/>
            <a:ext cx="347345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88035">
              <a:lnSpc>
                <a:spcPct val="100000"/>
              </a:lnSpc>
              <a:spcBef>
                <a:spcPts val="114"/>
              </a:spcBef>
            </a:pPr>
            <a:r>
              <a:rPr sz="2550" spc="100" dirty="0">
                <a:solidFill>
                  <a:srgbClr val="010101"/>
                </a:solidFill>
                <a:latin typeface="Arial"/>
                <a:cs typeface="Arial"/>
              </a:rPr>
              <a:t>PD</a:t>
            </a:r>
            <a:r>
              <a:rPr sz="25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010101"/>
                </a:solidFill>
                <a:latin typeface="Arial"/>
                <a:cs typeface="Arial"/>
              </a:rPr>
              <a:t>Modeling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26032" y="5552323"/>
            <a:ext cx="3937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-160" dirty="0">
                <a:solidFill>
                  <a:srgbClr val="FDE49A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18590" y="5641655"/>
            <a:ext cx="10985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700" b="1" spc="-590" dirty="0">
                <a:solidFill>
                  <a:srgbClr val="A1821F"/>
                </a:solidFill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97351" y="5956944"/>
            <a:ext cx="1494155" cy="82676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5080" indent="-635">
              <a:lnSpc>
                <a:spcPts val="3229"/>
              </a:lnSpc>
              <a:spcBef>
                <a:spcPts val="45"/>
              </a:spcBef>
            </a:pPr>
            <a:r>
              <a:rPr sz="2550" spc="-10" dirty="0">
                <a:solidFill>
                  <a:srgbClr val="2A0C01"/>
                </a:solidFill>
                <a:latin typeface="Arial"/>
                <a:cs typeface="Arial"/>
              </a:rPr>
              <a:t>Create</a:t>
            </a:r>
            <a:r>
              <a:rPr sz="2550" spc="635" dirty="0">
                <a:solidFill>
                  <a:srgbClr val="2A0C01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A0C01"/>
                </a:solidFill>
                <a:latin typeface="Arial"/>
                <a:cs typeface="Arial"/>
              </a:rPr>
              <a:t>the</a:t>
            </a:r>
            <a:r>
              <a:rPr sz="2550" spc="55" dirty="0">
                <a:solidFill>
                  <a:srgbClr val="2A0C01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2A0C01"/>
                </a:solidFill>
                <a:latin typeface="Arial"/>
                <a:cs typeface="Arial"/>
              </a:rPr>
              <a:t>model</a:t>
            </a:r>
            <a:endParaRPr sz="2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76420" y="5744964"/>
            <a:ext cx="161290" cy="118046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19"/>
              </a:spcBef>
            </a:pPr>
            <a:r>
              <a:rPr sz="3000" spc="45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r>
              <a:rPr sz="3150" spc="65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384848" y="5685796"/>
            <a:ext cx="3260090" cy="12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marR="5080" indent="-1270">
              <a:lnSpc>
                <a:spcPct val="151400"/>
              </a:lnSpc>
              <a:spcBef>
                <a:spcPts val="95"/>
              </a:spcBef>
              <a:tabLst>
                <a:tab pos="1659255" algn="l"/>
              </a:tabLst>
            </a:pP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ap</a:t>
            </a:r>
            <a:r>
              <a:rPr sz="2550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50" dirty="0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sz="255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at</a:t>
            </a:r>
            <a:r>
              <a:rPr sz="255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2550" spc="-25" dirty="0">
                <a:solidFill>
                  <a:srgbClr val="010101"/>
                </a:solidFill>
                <a:latin typeface="Arial"/>
                <a:cs typeface="Arial"/>
              </a:rPr>
              <a:t>  </a:t>
            </a:r>
            <a:r>
              <a:rPr sz="2550" spc="60" dirty="0">
                <a:solidFill>
                  <a:srgbClr val="010101"/>
                </a:solidFill>
                <a:latin typeface="Arial"/>
                <a:cs typeface="Arial"/>
              </a:rPr>
              <a:t>scorecard </a:t>
            </a:r>
            <a:r>
              <a:rPr sz="2550" spc="-10" dirty="0">
                <a:solidFill>
                  <a:srgbClr val="010101"/>
                </a:solidFill>
                <a:latin typeface="Arial"/>
                <a:cs typeface="Arial"/>
              </a:rPr>
              <a:t>behavioral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50" spc="60" dirty="0">
                <a:solidFill>
                  <a:srgbClr val="010101"/>
                </a:solidFill>
                <a:latin typeface="Arial"/>
                <a:cs typeface="Arial"/>
              </a:rPr>
              <a:t>scorecard</a:t>
            </a:r>
            <a:endParaRPr sz="2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82227" y="5843535"/>
            <a:ext cx="3494404" cy="1146175"/>
          </a:xfrm>
          <a:prstGeom prst="rect">
            <a:avLst/>
          </a:prstGeom>
          <a:ln w="314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689610">
              <a:lnSpc>
                <a:spcPct val="100000"/>
              </a:lnSpc>
              <a:spcBef>
                <a:spcPts val="5"/>
              </a:spcBef>
            </a:pPr>
            <a:r>
              <a:rPr sz="2550" spc="114" dirty="0">
                <a:solidFill>
                  <a:srgbClr val="1C1C1C"/>
                </a:solidFill>
                <a:latin typeface="Arial"/>
                <a:cs typeface="Arial"/>
              </a:rPr>
              <a:t>LGD</a:t>
            </a:r>
            <a:r>
              <a:rPr sz="255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C1C1C"/>
                </a:solidFill>
                <a:latin typeface="Arial"/>
                <a:cs typeface="Arial"/>
              </a:rPr>
              <a:t>Modeling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31566" y="6976382"/>
            <a:ext cx="6476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spc="25" dirty="0">
                <a:solidFill>
                  <a:srgbClr val="FDE49A"/>
                </a:solidFill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57335" y="7691041"/>
            <a:ext cx="218122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65" dirty="0">
                <a:solidFill>
                  <a:srgbClr val="010101"/>
                </a:solidFill>
                <a:latin typeface="Arial"/>
                <a:cs typeface="Arial"/>
              </a:rPr>
              <a:t>EAD</a:t>
            </a:r>
            <a:r>
              <a:rPr sz="2550" spc="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C1C1C"/>
                </a:solidFill>
                <a:latin typeface="Arial"/>
                <a:cs typeface="Arial"/>
              </a:rPr>
              <a:t>Modeling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510838" y="7874959"/>
            <a:ext cx="4445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50" spc="5" dirty="0">
                <a:solidFill>
                  <a:srgbClr val="FDE49A"/>
                </a:solidFill>
                <a:latin typeface="Times New Roman"/>
                <a:cs typeface="Times New Roman"/>
              </a:rPr>
              <a:t>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375089" y="7661613"/>
            <a:ext cx="2418080" cy="1770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" marR="5080" indent="-9525">
              <a:lnSpc>
                <a:spcPct val="150100"/>
              </a:lnSpc>
              <a:spcBef>
                <a:spcPts val="55"/>
              </a:spcBef>
            </a:pP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internal</a:t>
            </a:r>
            <a:r>
              <a:rPr sz="2550" spc="5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010101"/>
                </a:solidFill>
                <a:latin typeface="Arial"/>
                <a:cs typeface="Arial"/>
              </a:rPr>
              <a:t>data 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external</a:t>
            </a:r>
            <a:r>
              <a:rPr sz="2550" spc="4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C1C1C"/>
                </a:solidFill>
                <a:latin typeface="Arial"/>
                <a:cs typeface="Arial"/>
              </a:rPr>
              <a:t>data 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expert</a:t>
            </a:r>
            <a:r>
              <a:rPr sz="2550" spc="3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C1C1C"/>
                </a:solidFill>
                <a:latin typeface="Arial"/>
                <a:cs typeface="Arial"/>
              </a:rPr>
              <a:t>judgment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977258" y="7694193"/>
            <a:ext cx="154305" cy="17716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r>
              <a:rPr sz="3000" spc="55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r>
              <a:rPr sz="3000" spc="55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3050" spc="20" dirty="0">
                <a:solidFill>
                  <a:srgbClr val="0E2D6E"/>
                </a:solidFill>
                <a:latin typeface="Arial"/>
                <a:cs typeface="Arial"/>
              </a:rPr>
              <a:t>•</a:t>
            </a:r>
            <a:endParaRPr sz="30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688569" y="8208115"/>
            <a:ext cx="1260475" cy="86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5080" indent="-9525">
              <a:lnSpc>
                <a:spcPct val="108200"/>
              </a:lnSpc>
              <a:spcBef>
                <a:spcPts val="95"/>
              </a:spcBef>
            </a:pPr>
            <a:r>
              <a:rPr sz="2550" spc="50" dirty="0">
                <a:solidFill>
                  <a:srgbClr val="2A0C01"/>
                </a:solidFill>
                <a:latin typeface="Arial"/>
                <a:cs typeface="Arial"/>
              </a:rPr>
              <a:t>Prepare </a:t>
            </a:r>
            <a:r>
              <a:rPr sz="2550" dirty="0">
                <a:solidFill>
                  <a:srgbClr val="2A0C01"/>
                </a:solidFill>
                <a:latin typeface="Arial"/>
                <a:cs typeface="Arial"/>
              </a:rPr>
              <a:t>the</a:t>
            </a:r>
            <a:r>
              <a:rPr sz="2550" spc="140" dirty="0">
                <a:solidFill>
                  <a:srgbClr val="2A0C01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2A0C01"/>
                </a:solidFill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30779" y="9235961"/>
            <a:ext cx="736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FDE49A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1850" y="-136525"/>
            <a:ext cx="12283440" cy="1771572"/>
          </a:xfrm>
          <a:prstGeom prst="rect">
            <a:avLst/>
          </a:prstGeom>
        </p:spPr>
        <p:txBody>
          <a:bodyPr vert="horz" wrap="square" lIns="0" tIns="842153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Improving</a:t>
            </a:r>
            <a:r>
              <a:rPr spc="409" dirty="0"/>
              <a:t> </a:t>
            </a:r>
            <a:r>
              <a:rPr spc="40" dirty="0"/>
              <a:t>Performance</a:t>
            </a:r>
          </a:p>
        </p:txBody>
      </p:sp>
      <p:sp>
        <p:nvSpPr>
          <p:cNvPr id="12" name="object 12"/>
          <p:cNvSpPr/>
          <p:nvPr/>
        </p:nvSpPr>
        <p:spPr>
          <a:xfrm>
            <a:off x="1278552" y="2661242"/>
            <a:ext cx="2277110" cy="0"/>
          </a:xfrm>
          <a:custGeom>
            <a:avLst/>
            <a:gdLst/>
            <a:ahLst/>
            <a:cxnLst/>
            <a:rect l="l" t="t" r="r" b="b"/>
            <a:pathLst>
              <a:path w="2277110">
                <a:moveTo>
                  <a:pt x="0" y="0"/>
                </a:moveTo>
                <a:lnTo>
                  <a:pt x="2276915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9011" y="266124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22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602" y="4111577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8922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2716" y="4826234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313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8552" y="6234530"/>
            <a:ext cx="2912110" cy="0"/>
          </a:xfrm>
          <a:custGeom>
            <a:avLst/>
            <a:gdLst/>
            <a:ahLst/>
            <a:cxnLst/>
            <a:rect l="l" t="t" r="r" b="b"/>
            <a:pathLst>
              <a:path w="2912110">
                <a:moveTo>
                  <a:pt x="0" y="0"/>
                </a:moveTo>
                <a:lnTo>
                  <a:pt x="2911985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0602" y="8389012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401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2716" y="9103670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3403" y="0"/>
                </a:lnTo>
              </a:path>
            </a:pathLst>
          </a:custGeom>
          <a:ln w="10509">
            <a:solidFill>
              <a:srgbClr val="B5B5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7912" y="1882160"/>
            <a:ext cx="15006319" cy="732790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585"/>
              </a:spcBef>
            </a:pPr>
            <a:r>
              <a:rPr sz="4350" b="1" dirty="0">
                <a:solidFill>
                  <a:srgbClr val="242424"/>
                </a:solidFill>
                <a:latin typeface="Arial"/>
                <a:cs typeface="Arial"/>
              </a:rPr>
              <a:t>Strategy</a:t>
            </a:r>
            <a:r>
              <a:rPr sz="4350" b="1" spc="4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550" b="1" dirty="0">
                <a:solidFill>
                  <a:srgbClr val="242424"/>
                </a:solidFill>
                <a:latin typeface="Arial"/>
                <a:cs typeface="Arial"/>
              </a:rPr>
              <a:t>1:</a:t>
            </a:r>
            <a:r>
              <a:rPr sz="4550" b="1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spc="70" dirty="0">
                <a:solidFill>
                  <a:srgbClr val="242424"/>
                </a:solidFill>
                <a:latin typeface="Arial"/>
                <a:cs typeface="Arial"/>
              </a:rPr>
              <a:t>Use</a:t>
            </a:r>
            <a:r>
              <a:rPr sz="4350" spc="1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dirty="0">
                <a:solidFill>
                  <a:srgbClr val="242424"/>
                </a:solidFill>
                <a:latin typeface="Arial"/>
                <a:cs typeface="Arial"/>
              </a:rPr>
              <a:t>complex</a:t>
            </a:r>
            <a:r>
              <a:rPr sz="4350" spc="4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dirty="0">
                <a:solidFill>
                  <a:srgbClr val="242424"/>
                </a:solidFill>
                <a:latin typeface="Arial"/>
                <a:cs typeface="Arial"/>
              </a:rPr>
              <a:t>modeling</a:t>
            </a:r>
            <a:r>
              <a:rPr sz="4350" spc="48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spc="45" dirty="0">
                <a:solidFill>
                  <a:srgbClr val="242424"/>
                </a:solidFill>
                <a:latin typeface="Arial"/>
                <a:cs typeface="Arial"/>
              </a:rPr>
              <a:t>techniques</a:t>
            </a:r>
            <a:endParaRPr sz="4350">
              <a:latin typeface="Arial"/>
              <a:cs typeface="Arial"/>
            </a:endParaRPr>
          </a:p>
          <a:p>
            <a:pPr marL="541655" indent="-366395">
              <a:lnSpc>
                <a:spcPct val="100000"/>
              </a:lnSpc>
              <a:spcBef>
                <a:spcPts val="1230"/>
              </a:spcBef>
              <a:buChar char="•"/>
              <a:tabLst>
                <a:tab pos="541655" algn="l"/>
                <a:tab pos="542290" algn="l"/>
              </a:tabLst>
            </a:pPr>
            <a:r>
              <a:rPr sz="3650" spc="105" dirty="0">
                <a:solidFill>
                  <a:srgbClr val="242424"/>
                </a:solidFill>
                <a:latin typeface="Arial"/>
                <a:cs typeface="Arial"/>
              </a:rPr>
              <a:t>E.g.</a:t>
            </a:r>
            <a:r>
              <a:rPr sz="3650" spc="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neural</a:t>
            </a:r>
            <a:r>
              <a:rPr sz="3650" spc="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networks,</a:t>
            </a:r>
            <a:r>
              <a:rPr sz="3650" spc="2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242424"/>
                </a:solidFill>
                <a:latin typeface="Arial"/>
                <a:cs typeface="Arial"/>
              </a:rPr>
              <a:t>support</a:t>
            </a:r>
            <a:r>
              <a:rPr sz="3650" spc="2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242424"/>
                </a:solidFill>
                <a:latin typeface="Arial"/>
                <a:cs typeface="Arial"/>
              </a:rPr>
              <a:t>vector</a:t>
            </a:r>
            <a:r>
              <a:rPr sz="3650" spc="2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242424"/>
                </a:solidFill>
                <a:latin typeface="Arial"/>
                <a:cs typeface="Arial"/>
              </a:rPr>
              <a:t>machines,</a:t>
            </a:r>
            <a:r>
              <a:rPr sz="3650" spc="2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100" dirty="0">
                <a:solidFill>
                  <a:srgbClr val="242424"/>
                </a:solidFill>
                <a:latin typeface="Arial"/>
                <a:cs typeface="Arial"/>
              </a:rPr>
              <a:t>random</a:t>
            </a:r>
            <a:r>
              <a:rPr sz="3650" spc="1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242424"/>
                </a:solidFill>
                <a:latin typeface="Arial"/>
                <a:cs typeface="Arial"/>
              </a:rPr>
              <a:t>forests,</a:t>
            </a:r>
            <a:r>
              <a:rPr sz="3650" spc="3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-25" dirty="0">
                <a:solidFill>
                  <a:srgbClr val="242424"/>
                </a:solidFill>
                <a:latin typeface="Arial"/>
                <a:cs typeface="Arial"/>
              </a:rPr>
              <a:t>...</a:t>
            </a:r>
            <a:endParaRPr sz="3650">
              <a:latin typeface="Arial"/>
              <a:cs typeface="Arial"/>
            </a:endParaRPr>
          </a:p>
          <a:p>
            <a:pPr marL="542290" indent="-367030">
              <a:lnSpc>
                <a:spcPct val="100000"/>
              </a:lnSpc>
              <a:spcBef>
                <a:spcPts val="1250"/>
              </a:spcBef>
              <a:buChar char="•"/>
              <a:tabLst>
                <a:tab pos="542290" algn="l"/>
                <a:tab pos="542925" algn="l"/>
              </a:tabLst>
            </a:pPr>
            <a:r>
              <a:rPr sz="3650" spc="95" dirty="0">
                <a:solidFill>
                  <a:srgbClr val="242424"/>
                </a:solidFill>
                <a:latin typeface="Arial"/>
                <a:cs typeface="Arial"/>
              </a:rPr>
              <a:t>Pro:</a:t>
            </a:r>
            <a:r>
              <a:rPr sz="365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powerful</a:t>
            </a:r>
            <a:r>
              <a:rPr sz="3650" spc="2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242424"/>
                </a:solidFill>
                <a:latin typeface="Arial"/>
                <a:cs typeface="Arial"/>
              </a:rPr>
              <a:t>models</a:t>
            </a:r>
            <a:r>
              <a:rPr sz="3650" spc="20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(e.g.</a:t>
            </a:r>
            <a:r>
              <a:rPr sz="3650" spc="1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242424"/>
                </a:solidFill>
                <a:latin typeface="Arial"/>
                <a:cs typeface="Arial"/>
              </a:rPr>
              <a:t>universal</a:t>
            </a:r>
            <a:r>
              <a:rPr sz="3650" spc="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242424"/>
                </a:solidFill>
                <a:latin typeface="Arial"/>
                <a:cs typeface="Arial"/>
              </a:rPr>
              <a:t>approximation)</a:t>
            </a:r>
            <a:endParaRPr sz="3650">
              <a:latin typeface="Arial"/>
              <a:cs typeface="Arial"/>
            </a:endParaRPr>
          </a:p>
          <a:p>
            <a:pPr marL="544195" indent="-368935">
              <a:lnSpc>
                <a:spcPct val="100000"/>
              </a:lnSpc>
              <a:spcBef>
                <a:spcPts val="1245"/>
              </a:spcBef>
              <a:buSzPct val="73972"/>
              <a:buChar char="■"/>
              <a:tabLst>
                <a:tab pos="544195" algn="l"/>
                <a:tab pos="544830" algn="l"/>
              </a:tabLst>
            </a:pPr>
            <a:r>
              <a:rPr sz="3650" spc="110" dirty="0">
                <a:solidFill>
                  <a:srgbClr val="242424"/>
                </a:solidFill>
                <a:latin typeface="Arial"/>
                <a:cs typeface="Arial"/>
              </a:rPr>
              <a:t>Con:</a:t>
            </a:r>
            <a:r>
              <a:rPr sz="3650" spc="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242424"/>
                </a:solidFill>
                <a:latin typeface="Arial"/>
                <a:cs typeface="Arial"/>
              </a:rPr>
              <a:t>loss</a:t>
            </a:r>
            <a:r>
              <a:rPr sz="3650" spc="1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114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3650" spc="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242424"/>
                </a:solidFill>
                <a:latin typeface="Arial"/>
                <a:cs typeface="Arial"/>
              </a:rPr>
              <a:t>interpretability,</a:t>
            </a:r>
            <a:r>
              <a:rPr sz="3650" spc="-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242424"/>
                </a:solidFill>
                <a:latin typeface="Arial"/>
                <a:cs typeface="Arial"/>
              </a:rPr>
              <a:t>marginal</a:t>
            </a:r>
            <a:r>
              <a:rPr sz="3650" spc="1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242424"/>
                </a:solidFill>
                <a:latin typeface="Arial"/>
                <a:cs typeface="Arial"/>
              </a:rPr>
              <a:t>performance</a:t>
            </a:r>
            <a:r>
              <a:rPr sz="3650" spc="3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242424"/>
                </a:solidFill>
                <a:latin typeface="Arial"/>
                <a:cs typeface="Arial"/>
              </a:rPr>
              <a:t>gains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42424"/>
              </a:buClr>
              <a:buFont typeface="Arial"/>
              <a:buChar char="■"/>
            </a:pPr>
            <a:endParaRPr sz="52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tabLst>
                <a:tab pos="3462020" algn="l"/>
              </a:tabLst>
            </a:pPr>
            <a:r>
              <a:rPr sz="4350" b="1" dirty="0">
                <a:solidFill>
                  <a:srgbClr val="242424"/>
                </a:solidFill>
                <a:latin typeface="Arial"/>
                <a:cs typeface="Arial"/>
              </a:rPr>
              <a:t>Strategy</a:t>
            </a:r>
            <a:r>
              <a:rPr sz="4350" b="1" spc="7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b="1" spc="45" dirty="0">
                <a:solidFill>
                  <a:srgbClr val="242424"/>
                </a:solidFill>
                <a:latin typeface="Arial"/>
                <a:cs typeface="Arial"/>
              </a:rPr>
              <a:t>2:</a:t>
            </a:r>
            <a:r>
              <a:rPr sz="4350" b="1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4350" spc="55" dirty="0">
                <a:solidFill>
                  <a:srgbClr val="242424"/>
                </a:solidFill>
                <a:latin typeface="Arial"/>
                <a:cs typeface="Arial"/>
              </a:rPr>
              <a:t>Enrich</a:t>
            </a:r>
            <a:r>
              <a:rPr sz="4350" spc="2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dirty="0">
                <a:solidFill>
                  <a:srgbClr val="242424"/>
                </a:solidFill>
                <a:latin typeface="Arial"/>
                <a:cs typeface="Arial"/>
              </a:rPr>
              <a:t>your</a:t>
            </a:r>
            <a:r>
              <a:rPr sz="4350" spc="2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350" spc="-20" dirty="0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endParaRPr sz="4350">
              <a:latin typeface="Arial"/>
              <a:cs typeface="Arial"/>
            </a:endParaRPr>
          </a:p>
          <a:p>
            <a:pPr marL="541655" indent="-366395">
              <a:lnSpc>
                <a:spcPct val="100000"/>
              </a:lnSpc>
              <a:spcBef>
                <a:spcPts val="1270"/>
              </a:spcBef>
              <a:buSzPct val="73972"/>
              <a:buChar char="■"/>
              <a:tabLst>
                <a:tab pos="541655" algn="l"/>
                <a:tab pos="542290" algn="l"/>
              </a:tabLst>
            </a:pPr>
            <a:r>
              <a:rPr sz="3650" spc="75" dirty="0">
                <a:solidFill>
                  <a:srgbClr val="242424"/>
                </a:solidFill>
                <a:latin typeface="Arial"/>
                <a:cs typeface="Arial"/>
              </a:rPr>
              <a:t>External</a:t>
            </a:r>
            <a:r>
              <a:rPr sz="3650" spc="2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100" dirty="0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r>
              <a:rPr sz="3650" spc="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242424"/>
                </a:solidFill>
                <a:latin typeface="Arial"/>
                <a:cs typeface="Arial"/>
              </a:rPr>
              <a:t>(FICO</a:t>
            </a:r>
            <a:r>
              <a:rPr sz="3650" spc="1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242424"/>
                </a:solidFill>
                <a:latin typeface="Arial"/>
                <a:cs typeface="Arial"/>
              </a:rPr>
              <a:t>score,</a:t>
            </a:r>
            <a:r>
              <a:rPr sz="3650" spc="1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242424"/>
                </a:solidFill>
                <a:latin typeface="Arial"/>
                <a:cs typeface="Arial"/>
              </a:rPr>
              <a:t>bureau</a:t>
            </a:r>
            <a:r>
              <a:rPr sz="3650" spc="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242424"/>
                </a:solidFill>
                <a:latin typeface="Arial"/>
                <a:cs typeface="Arial"/>
              </a:rPr>
              <a:t>data,</a:t>
            </a:r>
            <a:r>
              <a:rPr sz="3650" spc="20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55" dirty="0">
                <a:solidFill>
                  <a:srgbClr val="242424"/>
                </a:solidFill>
                <a:latin typeface="Arial"/>
                <a:cs typeface="Arial"/>
              </a:rPr>
              <a:t>...</a:t>
            </a:r>
            <a:r>
              <a:rPr sz="3650" spc="-509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242424"/>
                </a:solidFill>
                <a:latin typeface="Arial"/>
                <a:cs typeface="Arial"/>
              </a:rPr>
              <a:t>)</a:t>
            </a:r>
            <a:endParaRPr sz="3650">
              <a:latin typeface="Arial"/>
              <a:cs typeface="Arial"/>
            </a:endParaRPr>
          </a:p>
          <a:p>
            <a:pPr marL="542290" indent="-530225">
              <a:lnSpc>
                <a:spcPct val="100000"/>
              </a:lnSpc>
              <a:spcBef>
                <a:spcPts val="1165"/>
              </a:spcBef>
              <a:buSzPct val="69863"/>
              <a:buChar char="■"/>
              <a:tabLst>
                <a:tab pos="542290" algn="l"/>
                <a:tab pos="542925" algn="l"/>
              </a:tabLst>
            </a:pPr>
            <a:r>
              <a:rPr sz="3650" spc="90" dirty="0">
                <a:solidFill>
                  <a:srgbClr val="DA2A1D"/>
                </a:solidFill>
                <a:latin typeface="Arial"/>
                <a:cs typeface="Arial"/>
              </a:rPr>
              <a:t>Data</a:t>
            </a:r>
            <a:r>
              <a:rPr sz="3650" spc="165" dirty="0">
                <a:solidFill>
                  <a:srgbClr val="DA2A1D"/>
                </a:solidFill>
                <a:latin typeface="Arial"/>
                <a:cs typeface="Arial"/>
              </a:rPr>
              <a:t> </a:t>
            </a:r>
            <a:r>
              <a:rPr sz="3650" spc="55" dirty="0">
                <a:solidFill>
                  <a:srgbClr val="DA2A1D"/>
                </a:solidFill>
                <a:latin typeface="Arial"/>
                <a:cs typeface="Arial"/>
              </a:rPr>
              <a:t>quality!</a:t>
            </a:r>
            <a:endParaRPr sz="3650">
              <a:latin typeface="Arial"/>
              <a:cs typeface="Arial"/>
            </a:endParaRPr>
          </a:p>
          <a:p>
            <a:pPr marL="542290" lvl="1" indent="-367030">
              <a:lnSpc>
                <a:spcPct val="100000"/>
              </a:lnSpc>
              <a:spcBef>
                <a:spcPts val="1250"/>
              </a:spcBef>
              <a:buChar char="•"/>
              <a:tabLst>
                <a:tab pos="542290" algn="l"/>
                <a:tab pos="542925" algn="l"/>
                <a:tab pos="1743710" algn="l"/>
              </a:tabLst>
            </a:pPr>
            <a:r>
              <a:rPr sz="3650" spc="145" dirty="0">
                <a:solidFill>
                  <a:srgbClr val="242424"/>
                </a:solidFill>
                <a:latin typeface="Arial"/>
                <a:cs typeface="Arial"/>
              </a:rPr>
              <a:t>Pro:</a:t>
            </a:r>
            <a:r>
              <a:rPr sz="365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3650" spc="135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3650" spc="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242424"/>
                </a:solidFill>
                <a:latin typeface="Arial"/>
                <a:cs typeface="Arial"/>
              </a:rPr>
              <a:t>still</a:t>
            </a:r>
            <a:r>
              <a:rPr sz="3650" spc="45" dirty="0">
                <a:solidFill>
                  <a:srgbClr val="242424"/>
                </a:solidFill>
                <a:latin typeface="Arial"/>
                <a:cs typeface="Arial"/>
              </a:rPr>
              <a:t> interpretable</a:t>
            </a:r>
            <a:endParaRPr sz="3650">
              <a:latin typeface="Arial"/>
              <a:cs typeface="Arial"/>
            </a:endParaRPr>
          </a:p>
          <a:p>
            <a:pPr marL="544195" indent="-532130">
              <a:lnSpc>
                <a:spcPct val="100000"/>
              </a:lnSpc>
              <a:spcBef>
                <a:spcPts val="1245"/>
              </a:spcBef>
              <a:buSzPct val="69863"/>
              <a:buChar char="■"/>
              <a:tabLst>
                <a:tab pos="544195" algn="l"/>
                <a:tab pos="544830" algn="l"/>
              </a:tabLst>
            </a:pP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Con:</a:t>
            </a:r>
            <a:r>
              <a:rPr sz="3650" spc="80" dirty="0">
                <a:solidFill>
                  <a:srgbClr val="B5B5B1"/>
                </a:solidFill>
                <a:latin typeface="Arial"/>
                <a:cs typeface="Arial"/>
              </a:rPr>
              <a:t>.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additional</a:t>
            </a:r>
            <a:r>
              <a:rPr sz="3650" spc="2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242424"/>
                </a:solidFill>
                <a:latin typeface="Arial"/>
                <a:cs typeface="Arial"/>
              </a:rPr>
              <a:t>resources</a:t>
            </a:r>
            <a:r>
              <a:rPr sz="3650" spc="3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242424"/>
                </a:solidFill>
                <a:latin typeface="Arial"/>
                <a:cs typeface="Arial"/>
              </a:rPr>
              <a:t>needed</a:t>
            </a:r>
            <a:r>
              <a:rPr sz="3650" spc="1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242424"/>
                </a:solidFill>
                <a:latin typeface="Arial"/>
                <a:cs typeface="Arial"/>
              </a:rPr>
              <a:t>(ICT)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3624" y="117281"/>
            <a:ext cx="12283440" cy="1771572"/>
          </a:xfrm>
          <a:prstGeom prst="rect">
            <a:avLst/>
          </a:prstGeom>
        </p:spPr>
        <p:txBody>
          <a:bodyPr vert="horz" wrap="square" lIns="0" tIns="63196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Model</a:t>
            </a:r>
            <a:r>
              <a:rPr spc="120" dirty="0"/>
              <a:t> </a:t>
            </a:r>
            <a:r>
              <a:rPr spc="30" dirty="0"/>
              <a:t>Risk</a:t>
            </a:r>
          </a:p>
        </p:txBody>
      </p:sp>
      <p:sp>
        <p:nvSpPr>
          <p:cNvPr id="8" name="object 8"/>
          <p:cNvSpPr/>
          <p:nvPr/>
        </p:nvSpPr>
        <p:spPr>
          <a:xfrm>
            <a:off x="8846319" y="3734803"/>
            <a:ext cx="2227580" cy="0"/>
          </a:xfrm>
          <a:custGeom>
            <a:avLst/>
            <a:gdLst/>
            <a:ahLst/>
            <a:cxnLst/>
            <a:rect l="l" t="t" r="r" b="b"/>
            <a:pathLst>
              <a:path w="2227579">
                <a:moveTo>
                  <a:pt x="0" y="0"/>
                </a:moveTo>
                <a:lnTo>
                  <a:pt x="2227211" y="0"/>
                </a:lnTo>
              </a:path>
            </a:pathLst>
          </a:custGeom>
          <a:ln w="1050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2025" y="2203450"/>
            <a:ext cx="18996025" cy="58119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503535" algn="l"/>
              </a:tabLst>
            </a:pPr>
            <a:r>
              <a:rPr sz="3150" i="1" spc="60" dirty="0">
                <a:solidFill>
                  <a:srgbClr val="343434"/>
                </a:solidFill>
                <a:latin typeface="Arial"/>
                <a:cs typeface="Arial"/>
              </a:rPr>
              <a:t>"Essentially,</a:t>
            </a:r>
            <a:r>
              <a:rPr sz="3150" i="1" spc="29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3150" i="1" spc="80" dirty="0">
                <a:solidFill>
                  <a:srgbClr val="242424"/>
                </a:solidFill>
                <a:latin typeface="Arial"/>
                <a:cs typeface="Arial"/>
              </a:rPr>
              <a:t>all</a:t>
            </a:r>
            <a:r>
              <a:rPr sz="3150" i="1" spc="-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i="1" spc="65" dirty="0">
                <a:solidFill>
                  <a:srgbClr val="242424"/>
                </a:solidFill>
                <a:latin typeface="Arial"/>
                <a:cs typeface="Arial"/>
              </a:rPr>
              <a:t>models</a:t>
            </a:r>
            <a:r>
              <a:rPr sz="3150" i="1" spc="1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i="1" spc="85" dirty="0">
                <a:solidFill>
                  <a:srgbClr val="242424"/>
                </a:solidFill>
                <a:latin typeface="Arial"/>
                <a:cs typeface="Arial"/>
              </a:rPr>
              <a:t>are</a:t>
            </a:r>
            <a:r>
              <a:rPr sz="3150" i="1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i="1" spc="70" dirty="0">
                <a:solidFill>
                  <a:srgbClr val="242424"/>
                </a:solidFill>
                <a:latin typeface="Arial"/>
                <a:cs typeface="Arial"/>
              </a:rPr>
              <a:t>wrong,</a:t>
            </a:r>
            <a:r>
              <a:rPr sz="3150" i="1" spc="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i="1" spc="95" dirty="0">
                <a:solidFill>
                  <a:srgbClr val="242424"/>
                </a:solidFill>
                <a:latin typeface="Arial"/>
                <a:cs typeface="Arial"/>
              </a:rPr>
              <a:t>but</a:t>
            </a:r>
            <a:r>
              <a:rPr sz="3150" i="1" spc="-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95" dirty="0">
                <a:solidFill>
                  <a:srgbClr val="242424"/>
                </a:solidFill>
                <a:latin typeface="Arial"/>
                <a:cs typeface="Arial"/>
              </a:rPr>
              <a:t>some</a:t>
            </a:r>
            <a:r>
              <a:rPr sz="3150" spc="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i="1" spc="85" dirty="0">
                <a:solidFill>
                  <a:srgbClr val="242424"/>
                </a:solidFill>
                <a:latin typeface="Arial"/>
                <a:cs typeface="Arial"/>
              </a:rPr>
              <a:t>are</a:t>
            </a:r>
            <a:r>
              <a:rPr sz="3150" i="1" spc="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i="1" spc="-10" dirty="0">
                <a:solidFill>
                  <a:srgbClr val="242424"/>
                </a:solidFill>
                <a:latin typeface="Arial"/>
                <a:cs typeface="Arial"/>
              </a:rPr>
              <a:t>useful"</a:t>
            </a:r>
            <a:r>
              <a:rPr sz="3150" i="1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3150" spc="60" dirty="0">
                <a:solidFill>
                  <a:srgbClr val="343434"/>
                </a:solidFill>
                <a:latin typeface="Arial"/>
                <a:cs typeface="Arial"/>
              </a:rPr>
              <a:t>(George</a:t>
            </a:r>
            <a:r>
              <a:rPr sz="3150" spc="1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3150" spc="90" dirty="0">
                <a:solidFill>
                  <a:srgbClr val="242424"/>
                </a:solidFill>
                <a:latin typeface="Arial"/>
                <a:cs typeface="Arial"/>
              </a:rPr>
              <a:t>Box,</a:t>
            </a:r>
            <a:r>
              <a:rPr sz="3150" spc="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1987)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 dirty="0">
              <a:latin typeface="Arial"/>
              <a:cs typeface="Arial"/>
            </a:endParaRPr>
          </a:p>
          <a:p>
            <a:pPr marL="566420" marR="1303020" indent="-519430">
              <a:lnSpc>
                <a:spcPct val="107300"/>
              </a:lnSpc>
            </a:pPr>
            <a:r>
              <a:rPr sz="3150" spc="80" dirty="0">
                <a:solidFill>
                  <a:srgbClr val="242424"/>
                </a:solidFill>
                <a:latin typeface="Arial"/>
                <a:cs typeface="Arial"/>
              </a:rPr>
              <a:t>Models</a:t>
            </a:r>
            <a:r>
              <a:rPr sz="3150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70" dirty="0">
                <a:solidFill>
                  <a:srgbClr val="242424"/>
                </a:solidFill>
                <a:latin typeface="Arial"/>
                <a:cs typeface="Arial"/>
              </a:rPr>
              <a:t>are</a:t>
            </a:r>
            <a:r>
              <a:rPr sz="3150" spc="1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80" dirty="0">
                <a:solidFill>
                  <a:srgbClr val="242424"/>
                </a:solidFill>
                <a:latin typeface="Arial"/>
                <a:cs typeface="Arial"/>
              </a:rPr>
              <a:t>not</a:t>
            </a:r>
            <a:r>
              <a:rPr sz="3150" spc="-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60" dirty="0">
                <a:solidFill>
                  <a:srgbClr val="242424"/>
                </a:solidFill>
                <a:latin typeface="Arial"/>
                <a:cs typeface="Arial"/>
              </a:rPr>
              <a:t>perfect,</a:t>
            </a:r>
            <a:r>
              <a:rPr sz="3150" spc="1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95" dirty="0">
                <a:solidFill>
                  <a:srgbClr val="242424"/>
                </a:solidFill>
                <a:latin typeface="Arial"/>
                <a:cs typeface="Arial"/>
              </a:rPr>
              <a:t>some</a:t>
            </a:r>
            <a:r>
              <a:rPr sz="315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70" dirty="0">
                <a:solidFill>
                  <a:srgbClr val="242424"/>
                </a:solidFill>
                <a:latin typeface="Arial"/>
                <a:cs typeface="Arial"/>
              </a:rPr>
              <a:t>are</a:t>
            </a:r>
            <a:r>
              <a:rPr sz="3150" spc="1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242424"/>
                </a:solidFill>
                <a:latin typeface="Arial"/>
                <a:cs typeface="Arial"/>
              </a:rPr>
              <a:t>actually</a:t>
            </a:r>
            <a:r>
              <a:rPr sz="3150" spc="1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00" b="1" spc="100" dirty="0">
                <a:solidFill>
                  <a:srgbClr val="242424"/>
                </a:solidFill>
                <a:latin typeface="Arial"/>
                <a:cs typeface="Arial"/>
              </a:rPr>
              <a:t>VERY</a:t>
            </a:r>
            <a:r>
              <a:rPr sz="3100" b="1" spc="1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00" b="1" spc="90" dirty="0">
                <a:solidFill>
                  <a:srgbClr val="242424"/>
                </a:solidFill>
                <a:latin typeface="Arial"/>
                <a:cs typeface="Arial"/>
              </a:rPr>
              <a:t>BAD,</a:t>
            </a:r>
            <a:r>
              <a:rPr sz="3100" b="1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80" dirty="0">
                <a:solidFill>
                  <a:srgbClr val="242424"/>
                </a:solidFill>
                <a:latin typeface="Arial"/>
                <a:cs typeface="Arial"/>
              </a:rPr>
              <a:t>but</a:t>
            </a:r>
            <a:r>
              <a:rPr sz="3150" spc="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65" dirty="0">
                <a:solidFill>
                  <a:srgbClr val="242424"/>
                </a:solidFill>
                <a:latin typeface="Arial"/>
                <a:cs typeface="Arial"/>
              </a:rPr>
              <a:t>what's</a:t>
            </a:r>
            <a:r>
              <a:rPr sz="3150" spc="1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the </a:t>
            </a:r>
            <a:r>
              <a:rPr sz="3150" spc="65" dirty="0">
                <a:solidFill>
                  <a:srgbClr val="242424"/>
                </a:solidFill>
                <a:latin typeface="Arial"/>
                <a:cs typeface="Arial"/>
              </a:rPr>
              <a:t>alternative?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 dirty="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3150" spc="100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3150" spc="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imperfection</a:t>
            </a:r>
            <a:r>
              <a:rPr sz="3150" spc="4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85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3150" spc="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242424"/>
                </a:solidFill>
                <a:latin typeface="Arial"/>
                <a:cs typeface="Arial"/>
              </a:rPr>
              <a:t>typically</a:t>
            </a:r>
            <a:r>
              <a:rPr sz="3150" spc="2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60" dirty="0">
                <a:solidFill>
                  <a:srgbClr val="242424"/>
                </a:solidFill>
                <a:latin typeface="Arial"/>
                <a:cs typeface="Arial"/>
              </a:rPr>
              <a:t>dealt</a:t>
            </a:r>
            <a:r>
              <a:rPr sz="3150" spc="1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8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3150" spc="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by</a:t>
            </a:r>
            <a:endParaRPr sz="3150" dirty="0">
              <a:latin typeface="Arial"/>
              <a:cs typeface="Arial"/>
            </a:endParaRPr>
          </a:p>
          <a:p>
            <a:pPr marL="434975" indent="-379730">
              <a:lnSpc>
                <a:spcPct val="100000"/>
              </a:lnSpc>
              <a:spcBef>
                <a:spcPts val="1105"/>
              </a:spcBef>
              <a:buChar char="•"/>
              <a:tabLst>
                <a:tab pos="434975" algn="l"/>
                <a:tab pos="435609" algn="l"/>
              </a:tabLst>
            </a:pP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Conservative</a:t>
            </a:r>
            <a:r>
              <a:rPr sz="3150" spc="2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parameter</a:t>
            </a:r>
            <a:r>
              <a:rPr sz="3150" spc="25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40" dirty="0">
                <a:solidFill>
                  <a:srgbClr val="242424"/>
                </a:solidFill>
                <a:latin typeface="Arial"/>
                <a:cs typeface="Arial"/>
              </a:rPr>
              <a:t>calibration</a:t>
            </a:r>
            <a:endParaRPr sz="3150" dirty="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385"/>
              </a:spcBef>
              <a:tabLst>
                <a:tab pos="1426845" algn="l"/>
              </a:tabLst>
            </a:pPr>
            <a:r>
              <a:rPr sz="3700" spc="-50" dirty="0">
                <a:solidFill>
                  <a:srgbClr val="242424"/>
                </a:solidFill>
                <a:latin typeface="Times New Roman"/>
                <a:cs typeface="Times New Roman"/>
              </a:rPr>
              <a:t>-</a:t>
            </a:r>
            <a:r>
              <a:rPr sz="37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3150" spc="60" dirty="0">
                <a:solidFill>
                  <a:srgbClr val="242424"/>
                </a:solidFill>
                <a:latin typeface="Arial"/>
                <a:cs typeface="Arial"/>
              </a:rPr>
              <a:t>aka</a:t>
            </a:r>
            <a:r>
              <a:rPr sz="3150" spc="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00" b="1" spc="85" dirty="0">
                <a:solidFill>
                  <a:srgbClr val="242424"/>
                </a:solidFill>
                <a:latin typeface="Arial"/>
                <a:cs typeface="Arial"/>
              </a:rPr>
              <a:t>economic</a:t>
            </a:r>
            <a:r>
              <a:rPr sz="3100" b="1" spc="2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00" b="1" spc="80" dirty="0">
                <a:solidFill>
                  <a:srgbClr val="242424"/>
                </a:solidFill>
                <a:latin typeface="Arial"/>
                <a:cs typeface="Arial"/>
              </a:rPr>
              <a:t>downturn</a:t>
            </a:r>
            <a:r>
              <a:rPr sz="3100" b="1" spc="2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40" dirty="0">
                <a:solidFill>
                  <a:srgbClr val="242424"/>
                </a:solidFill>
                <a:latin typeface="Arial"/>
                <a:cs typeface="Arial"/>
              </a:rPr>
              <a:t>calibration</a:t>
            </a:r>
            <a:endParaRPr sz="3150" dirty="0">
              <a:latin typeface="Arial"/>
              <a:cs typeface="Arial"/>
            </a:endParaRPr>
          </a:p>
          <a:p>
            <a:pPr marL="1419860">
              <a:lnSpc>
                <a:spcPct val="100000"/>
              </a:lnSpc>
              <a:spcBef>
                <a:spcPts val="560"/>
              </a:spcBef>
            </a:pPr>
            <a:r>
              <a:rPr sz="3150" spc="90" dirty="0">
                <a:solidFill>
                  <a:srgbClr val="242424"/>
                </a:solidFill>
                <a:latin typeface="Arial"/>
                <a:cs typeface="Arial"/>
              </a:rPr>
              <a:t>E.g.</a:t>
            </a:r>
            <a:r>
              <a:rPr sz="3150" spc="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65" dirty="0">
                <a:solidFill>
                  <a:srgbClr val="242424"/>
                </a:solidFill>
                <a:latin typeface="Arial"/>
                <a:cs typeface="Arial"/>
              </a:rPr>
              <a:t>assume</a:t>
            </a:r>
            <a:r>
              <a:rPr sz="3150" spc="3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242424"/>
                </a:solidFill>
                <a:latin typeface="Arial"/>
                <a:cs typeface="Arial"/>
              </a:rPr>
              <a:t>statistically</a:t>
            </a:r>
            <a:r>
              <a:rPr sz="3150" spc="3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70" dirty="0">
                <a:solidFill>
                  <a:srgbClr val="242424"/>
                </a:solidFill>
                <a:latin typeface="Arial"/>
                <a:cs typeface="Arial"/>
              </a:rPr>
              <a:t>estimated</a:t>
            </a:r>
            <a:r>
              <a:rPr sz="3150" spc="2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242424"/>
                </a:solidFill>
                <a:latin typeface="Arial"/>
                <a:cs typeface="Arial"/>
              </a:rPr>
              <a:t>probability</a:t>
            </a:r>
            <a:r>
              <a:rPr sz="3150" spc="4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100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3150" spc="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45" dirty="0">
                <a:solidFill>
                  <a:srgbClr val="242424"/>
                </a:solidFill>
                <a:latin typeface="Arial"/>
                <a:cs typeface="Arial"/>
              </a:rPr>
              <a:t>default</a:t>
            </a:r>
            <a:r>
              <a:rPr sz="3150" spc="2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85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3150" spc="20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500" i="1" spc="-390" dirty="0">
                <a:solidFill>
                  <a:srgbClr val="242424"/>
                </a:solidFill>
                <a:latin typeface="Times New Roman"/>
                <a:cs typeface="Times New Roman"/>
              </a:rPr>
              <a:t>3°10.</a:t>
            </a:r>
            <a:endParaRPr sz="3500" dirty="0">
              <a:latin typeface="Times New Roman"/>
              <a:cs typeface="Times New Roman"/>
            </a:endParaRPr>
          </a:p>
          <a:p>
            <a:pPr marL="1430655">
              <a:lnSpc>
                <a:spcPct val="100000"/>
              </a:lnSpc>
              <a:spcBef>
                <a:spcPts val="600"/>
              </a:spcBef>
            </a:pPr>
            <a:r>
              <a:rPr sz="3150" spc="70" dirty="0">
                <a:solidFill>
                  <a:srgbClr val="242424"/>
                </a:solidFill>
                <a:latin typeface="Arial"/>
                <a:cs typeface="Arial"/>
              </a:rPr>
              <a:t>Use</a:t>
            </a:r>
            <a:r>
              <a:rPr sz="3150" spc="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500" i="1" spc="-535" dirty="0">
                <a:solidFill>
                  <a:srgbClr val="242424"/>
                </a:solidFill>
                <a:latin typeface="Times New Roman"/>
                <a:cs typeface="Times New Roman"/>
              </a:rPr>
              <a:t>5°10</a:t>
            </a:r>
            <a:r>
              <a:rPr sz="3500" i="1" spc="3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for</a:t>
            </a:r>
            <a:r>
              <a:rPr sz="3150" spc="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strategic</a:t>
            </a:r>
            <a:r>
              <a:rPr sz="3150" spc="2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decisions</a:t>
            </a:r>
            <a:r>
              <a:rPr sz="3150" spc="1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114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3150" spc="-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capture</a:t>
            </a:r>
            <a:r>
              <a:rPr sz="3150" spc="10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85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3150" spc="1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45" dirty="0">
                <a:solidFill>
                  <a:srgbClr val="242424"/>
                </a:solidFill>
                <a:latin typeface="Arial"/>
                <a:cs typeface="Arial"/>
              </a:rPr>
              <a:t>risk!</a:t>
            </a:r>
            <a:endParaRPr sz="3150" dirty="0">
              <a:latin typeface="Arial"/>
              <a:cs typeface="Arial"/>
            </a:endParaRPr>
          </a:p>
          <a:p>
            <a:pPr marL="434975" marR="5409565" indent="-368300">
              <a:lnSpc>
                <a:spcPct val="124800"/>
              </a:lnSpc>
              <a:spcBef>
                <a:spcPts val="10"/>
              </a:spcBef>
              <a:buChar char="•"/>
              <a:tabLst>
                <a:tab pos="435609" algn="l"/>
                <a:tab pos="1430020" algn="l"/>
              </a:tabLst>
            </a:pP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Create</a:t>
            </a:r>
            <a:r>
              <a:rPr sz="3150" spc="1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equity</a:t>
            </a:r>
            <a:r>
              <a:rPr sz="3150" spc="1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75" dirty="0">
                <a:solidFill>
                  <a:srgbClr val="242424"/>
                </a:solidFill>
                <a:latin typeface="Arial"/>
                <a:cs typeface="Arial"/>
              </a:rPr>
              <a:t>buffer/provisions</a:t>
            </a:r>
            <a:r>
              <a:rPr sz="3150" spc="-1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5" dirty="0">
                <a:solidFill>
                  <a:srgbClr val="242424"/>
                </a:solidFill>
                <a:latin typeface="Arial"/>
                <a:cs typeface="Arial"/>
              </a:rPr>
              <a:t>for </a:t>
            </a:r>
            <a:r>
              <a:rPr sz="3150" spc="85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3150" spc="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-20" dirty="0">
                <a:solidFill>
                  <a:srgbClr val="242424"/>
                </a:solidFill>
                <a:latin typeface="Arial"/>
                <a:cs typeface="Arial"/>
              </a:rPr>
              <a:t>risk 		</a:t>
            </a:r>
            <a:r>
              <a:rPr sz="3150" spc="80" dirty="0">
                <a:solidFill>
                  <a:srgbClr val="242424"/>
                </a:solidFill>
                <a:latin typeface="Arial"/>
                <a:cs typeface="Arial"/>
              </a:rPr>
              <a:t>Hard</a:t>
            </a:r>
            <a:r>
              <a:rPr sz="3150" spc="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114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3150" spc="-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150" spc="50" dirty="0">
                <a:solidFill>
                  <a:srgbClr val="242424"/>
                </a:solidFill>
                <a:latin typeface="Arial"/>
                <a:cs typeface="Arial"/>
              </a:rPr>
              <a:t>quantify!</a:t>
            </a:r>
            <a:endParaRPr sz="3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14399" y="320675"/>
            <a:ext cx="2738755" cy="662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50" b="1" spc="-105" dirty="0">
                <a:solidFill>
                  <a:srgbClr val="2A2A2A"/>
                </a:solidFill>
                <a:latin typeface="Arial"/>
                <a:cs typeface="Arial"/>
              </a:rPr>
              <a:t>References</a:t>
            </a:r>
            <a:endParaRPr sz="4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" y="1108900"/>
            <a:ext cx="15109190" cy="87782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22605" marR="7620" indent="-510540" algn="just">
              <a:lnSpc>
                <a:spcPct val="86000"/>
              </a:lnSpc>
              <a:spcBef>
                <a:spcPts val="540"/>
              </a:spcBef>
              <a:buChar char="•"/>
              <a:tabLst>
                <a:tab pos="526415" algn="l"/>
              </a:tabLst>
            </a:pP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Tobback</a:t>
            </a:r>
            <a:r>
              <a:rPr sz="2600" spc="30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E.,</a:t>
            </a:r>
            <a:r>
              <a:rPr sz="2600" spc="10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Martens</a:t>
            </a:r>
            <a:r>
              <a:rPr sz="2600" spc="4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D.,</a:t>
            </a:r>
            <a:r>
              <a:rPr sz="2600" spc="1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Van</a:t>
            </a:r>
            <a:r>
              <a:rPr sz="2600" spc="1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Gestel</a:t>
            </a:r>
            <a:r>
              <a:rPr sz="2600" spc="2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T.,</a:t>
            </a:r>
            <a:r>
              <a:rPr sz="2600" spc="1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4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1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Forecasting</a:t>
            </a:r>
            <a:r>
              <a:rPr sz="2300" spc="2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loss</a:t>
            </a:r>
            <a:r>
              <a:rPr sz="2300" spc="1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given</a:t>
            </a:r>
            <a:r>
              <a:rPr sz="2300" spc="1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default</a:t>
            </a:r>
            <a:r>
              <a:rPr sz="2300" spc="2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models:</a:t>
            </a:r>
            <a:r>
              <a:rPr sz="2300" spc="2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impact</a:t>
            </a:r>
            <a:r>
              <a:rPr sz="2300" spc="2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account</a:t>
            </a:r>
            <a:r>
              <a:rPr sz="2300" spc="2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3B3B3B"/>
                </a:solidFill>
                <a:latin typeface="Arial"/>
                <a:cs typeface="Arial"/>
              </a:rPr>
              <a:t>characteristics</a:t>
            </a:r>
            <a:r>
              <a:rPr sz="23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2A2A2A"/>
                </a:solidFill>
                <a:latin typeface="Arial"/>
                <a:cs typeface="Arial"/>
              </a:rPr>
              <a:t>and</a:t>
            </a:r>
            <a:r>
              <a:rPr sz="2300" spc="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A2A2A"/>
                </a:solidFill>
                <a:latin typeface="Arial"/>
                <a:cs typeface="Arial"/>
              </a:rPr>
              <a:t>the</a:t>
            </a:r>
            <a:r>
              <a:rPr sz="2300" spc="1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macroeconomic</a:t>
            </a:r>
            <a:r>
              <a:rPr sz="2300" spc="5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state,</a:t>
            </a:r>
            <a:r>
              <a:rPr sz="2300" spc="1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Journal</a:t>
            </a:r>
            <a:r>
              <a:rPr sz="2300" i="1" spc="2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spc="60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300" i="1" spc="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i="1" spc="70" dirty="0">
                <a:solidFill>
                  <a:srgbClr val="2A2A2A"/>
                </a:solidFill>
                <a:latin typeface="Arial"/>
                <a:cs typeface="Arial"/>
              </a:rPr>
              <a:t>the</a:t>
            </a:r>
            <a:r>
              <a:rPr sz="2300" i="1" spc="1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Operational</a:t>
            </a:r>
            <a:r>
              <a:rPr sz="2300" i="1" spc="3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Research</a:t>
            </a:r>
            <a:r>
              <a:rPr sz="2300" i="1" spc="2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3B3B3B"/>
                </a:solidFill>
                <a:latin typeface="Arial"/>
                <a:cs typeface="Arial"/>
              </a:rPr>
              <a:t>Society,</a:t>
            </a:r>
            <a:r>
              <a:rPr sz="2300" i="1" spc="3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3B3B3B"/>
                </a:solidFill>
                <a:latin typeface="Arial"/>
                <a:cs typeface="Arial"/>
              </a:rPr>
              <a:t>Volume </a:t>
            </a:r>
            <a:r>
              <a:rPr sz="2300" spc="50" dirty="0">
                <a:solidFill>
                  <a:srgbClr val="2A2A2A"/>
                </a:solidFill>
                <a:latin typeface="Arial"/>
                <a:cs typeface="Arial"/>
              </a:rPr>
              <a:t>65,</a:t>
            </a:r>
            <a:r>
              <a:rPr sz="2300" spc="11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Number</a:t>
            </a:r>
            <a:r>
              <a:rPr sz="2300" spc="2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3B3B3B"/>
                </a:solidFill>
                <a:latin typeface="Arial"/>
                <a:cs typeface="Arial"/>
              </a:rPr>
              <a:t>3,</a:t>
            </a:r>
            <a:r>
              <a:rPr sz="23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3B3B3B"/>
                </a:solidFill>
                <a:latin typeface="Arial"/>
                <a:cs typeface="Arial"/>
              </a:rPr>
              <a:t>pp.</a:t>
            </a:r>
            <a:r>
              <a:rPr sz="2300" spc="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376-392,</a:t>
            </a:r>
            <a:r>
              <a:rPr sz="2300" spc="1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2014.</a:t>
            </a:r>
            <a:endParaRPr sz="2300">
              <a:latin typeface="Arial"/>
              <a:cs typeface="Arial"/>
            </a:endParaRPr>
          </a:p>
          <a:p>
            <a:pPr marL="524510" marR="66040" indent="-512445" algn="just">
              <a:lnSpc>
                <a:spcPct val="82200"/>
              </a:lnSpc>
              <a:spcBef>
                <a:spcPts val="640"/>
              </a:spcBef>
              <a:buChar char="•"/>
              <a:tabLst>
                <a:tab pos="530860" algn="l"/>
              </a:tabLst>
            </a:pP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Louis</a:t>
            </a:r>
            <a:r>
              <a:rPr sz="2600" spc="1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P.,</a:t>
            </a:r>
            <a:r>
              <a:rPr sz="2600" spc="1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Van</a:t>
            </a:r>
            <a:r>
              <a:rPr sz="2600" spc="1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Laere</a:t>
            </a:r>
            <a:r>
              <a:rPr sz="2600" spc="1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E.,</a:t>
            </a:r>
            <a:r>
              <a:rPr sz="2600" spc="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3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Understanding</a:t>
            </a:r>
            <a:r>
              <a:rPr sz="2300" spc="4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300" spc="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predicting</a:t>
            </a:r>
            <a:r>
              <a:rPr sz="2300" spc="2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bank</a:t>
            </a:r>
            <a:r>
              <a:rPr sz="2300" spc="20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rating</a:t>
            </a:r>
            <a:r>
              <a:rPr sz="2300" spc="1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transitions</a:t>
            </a:r>
            <a:r>
              <a:rPr sz="2300" spc="2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using</a:t>
            </a:r>
            <a:r>
              <a:rPr sz="2300" spc="1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3B3B3B"/>
                </a:solidFill>
                <a:latin typeface="Arial"/>
                <a:cs typeface="Arial"/>
              </a:rPr>
              <a:t>optimal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survival</a:t>
            </a:r>
            <a:r>
              <a:rPr sz="2300" spc="3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analysis</a:t>
            </a:r>
            <a:r>
              <a:rPr sz="2300" spc="20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models,</a:t>
            </a:r>
            <a:r>
              <a:rPr sz="2300" spc="27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Economics</a:t>
            </a:r>
            <a:r>
              <a:rPr sz="2300" i="1" spc="4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Letters,</a:t>
            </a:r>
            <a:r>
              <a:rPr sz="2300" i="1" spc="30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Volume</a:t>
            </a:r>
            <a:r>
              <a:rPr sz="2300" spc="3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119,</a:t>
            </a:r>
            <a:r>
              <a:rPr sz="2300" spc="1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Number</a:t>
            </a:r>
            <a:r>
              <a:rPr sz="2300" spc="3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2A2A2A"/>
                </a:solidFill>
                <a:latin typeface="Arial"/>
                <a:cs typeface="Arial"/>
              </a:rPr>
              <a:t>3,</a:t>
            </a:r>
            <a:r>
              <a:rPr sz="2300" spc="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2A2A2A"/>
                </a:solidFill>
                <a:latin typeface="Arial"/>
                <a:cs typeface="Arial"/>
              </a:rPr>
              <a:t>pp.</a:t>
            </a:r>
            <a:r>
              <a:rPr sz="2300" spc="1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280-283,</a:t>
            </a:r>
            <a:r>
              <a:rPr sz="2300" spc="3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2013.</a:t>
            </a:r>
            <a:endParaRPr sz="2300">
              <a:latin typeface="Arial"/>
              <a:cs typeface="Arial"/>
            </a:endParaRPr>
          </a:p>
          <a:p>
            <a:pPr marL="516890" marR="40005" indent="-504825">
              <a:lnSpc>
                <a:spcPct val="84500"/>
              </a:lnSpc>
              <a:spcBef>
                <a:spcPts val="570"/>
              </a:spcBef>
              <a:buChar char="•"/>
              <a:tabLst>
                <a:tab pos="520065" algn="l"/>
                <a:tab pos="520700" algn="l"/>
              </a:tabLst>
            </a:pP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Berteloot</a:t>
            </a:r>
            <a:r>
              <a:rPr sz="2600" spc="3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K.,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Verbeke</a:t>
            </a:r>
            <a:r>
              <a:rPr sz="2600" spc="229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W.,</a:t>
            </a:r>
            <a:r>
              <a:rPr sz="2600" spc="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Castermans</a:t>
            </a:r>
            <a:r>
              <a:rPr sz="2600" spc="3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2A2A2A"/>
                </a:solidFill>
                <a:latin typeface="Arial"/>
                <a:cs typeface="Arial"/>
              </a:rPr>
              <a:t>G.,</a:t>
            </a:r>
            <a:r>
              <a:rPr sz="2600" spc="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Van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Gestel</a:t>
            </a:r>
            <a:r>
              <a:rPr sz="2600" spc="17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T.,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Martens</a:t>
            </a:r>
            <a:r>
              <a:rPr sz="2600" spc="2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D.,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3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2A2A2A"/>
                </a:solidFill>
                <a:latin typeface="Arial"/>
                <a:cs typeface="Arial"/>
              </a:rPr>
              <a:t>A</a:t>
            </a:r>
            <a:r>
              <a:rPr sz="2300" spc="50" dirty="0">
                <a:solidFill>
                  <a:srgbClr val="2A2A2A"/>
                </a:solidFill>
                <a:latin typeface="Arial"/>
                <a:cs typeface="Arial"/>
              </a:rPr>
              <a:t> Novel</a:t>
            </a:r>
            <a:r>
              <a:rPr sz="2300" spc="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Credit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Rating</a:t>
            </a:r>
            <a:r>
              <a:rPr sz="2300" spc="3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Migration</a:t>
            </a:r>
            <a:r>
              <a:rPr sz="2300" spc="4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Modeling</a:t>
            </a:r>
            <a:r>
              <a:rPr sz="2300" spc="25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Approach</a:t>
            </a:r>
            <a:r>
              <a:rPr sz="2300" spc="3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using</a:t>
            </a:r>
            <a:r>
              <a:rPr sz="2300" spc="27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Macroeconomic</a:t>
            </a:r>
            <a:r>
              <a:rPr sz="2300" spc="4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Indicators,</a:t>
            </a:r>
            <a:r>
              <a:rPr sz="2300" spc="3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Journal</a:t>
            </a:r>
            <a:r>
              <a:rPr sz="2300" i="1" spc="3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spc="60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300" i="1" spc="2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Forecasting,</a:t>
            </a:r>
            <a:r>
              <a:rPr sz="2300" i="1" spc="4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Volume</a:t>
            </a:r>
            <a:r>
              <a:rPr sz="2300" spc="3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2A2A2A"/>
                </a:solidFill>
                <a:latin typeface="Arial"/>
                <a:cs typeface="Arial"/>
              </a:rPr>
              <a:t>32, </a:t>
            </a:r>
            <a:r>
              <a:rPr sz="2300" spc="65" dirty="0">
                <a:solidFill>
                  <a:srgbClr val="2A2A2A"/>
                </a:solidFill>
                <a:latin typeface="Arial"/>
                <a:cs typeface="Arial"/>
              </a:rPr>
              <a:t>Issue</a:t>
            </a:r>
            <a:r>
              <a:rPr sz="2300" spc="-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2A2A2A"/>
                </a:solidFill>
                <a:latin typeface="Arial"/>
                <a:cs typeface="Arial"/>
              </a:rPr>
              <a:t>7,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2A2A2A"/>
                </a:solidFill>
                <a:latin typeface="Arial"/>
                <a:cs typeface="Arial"/>
              </a:rPr>
              <a:t>pp.</a:t>
            </a:r>
            <a:r>
              <a:rPr sz="2300" spc="-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2A2A2A"/>
                </a:solidFill>
                <a:latin typeface="Arial"/>
                <a:cs typeface="Arial"/>
              </a:rPr>
              <a:t>654-672,</a:t>
            </a:r>
            <a:r>
              <a:rPr sz="2300" spc="1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2013.</a:t>
            </a:r>
            <a:endParaRPr sz="2300">
              <a:latin typeface="Arial"/>
              <a:cs typeface="Arial"/>
            </a:endParaRPr>
          </a:p>
          <a:p>
            <a:pPr marL="518795" marR="51435" indent="-506730" algn="just">
              <a:lnSpc>
                <a:spcPct val="83000"/>
              </a:lnSpc>
              <a:spcBef>
                <a:spcPts val="700"/>
              </a:spcBef>
              <a:buChar char="•"/>
              <a:tabLst>
                <a:tab pos="520065" algn="l"/>
              </a:tabLst>
            </a:pPr>
            <a:r>
              <a:rPr sz="2600" spc="75" dirty="0">
                <a:solidFill>
                  <a:srgbClr val="2A2A2A"/>
                </a:solidFill>
                <a:latin typeface="Arial"/>
                <a:cs typeface="Arial"/>
              </a:rPr>
              <a:t>Moges</a:t>
            </a:r>
            <a:r>
              <a:rPr sz="2600" spc="1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H.T.,</a:t>
            </a:r>
            <a:r>
              <a:rPr sz="2600" spc="1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Dejaeger</a:t>
            </a:r>
            <a:r>
              <a:rPr sz="2600" spc="3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K.,</a:t>
            </a:r>
            <a:r>
              <a:rPr sz="2600" spc="11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Lemahieu</a:t>
            </a:r>
            <a:r>
              <a:rPr sz="2600" spc="3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W.,</a:t>
            </a:r>
            <a:r>
              <a:rPr sz="2600" spc="1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3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2A2A2A"/>
                </a:solidFill>
                <a:latin typeface="Arial"/>
                <a:cs typeface="Arial"/>
              </a:rPr>
              <a:t>A</a:t>
            </a:r>
            <a:r>
              <a:rPr sz="2300" spc="2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Multidimensional</a:t>
            </a:r>
            <a:r>
              <a:rPr sz="2300" spc="-1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Analysis</a:t>
            </a:r>
            <a:r>
              <a:rPr sz="2300" spc="3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300" spc="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Data</a:t>
            </a:r>
            <a:r>
              <a:rPr sz="2300" spc="2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Quality</a:t>
            </a:r>
            <a:r>
              <a:rPr sz="2300" spc="3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2A2A2A"/>
                </a:solidFill>
                <a:latin typeface="Arial"/>
                <a:cs typeface="Arial"/>
              </a:rPr>
              <a:t>for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Credit</a:t>
            </a:r>
            <a:r>
              <a:rPr sz="2300" spc="1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Risk</a:t>
            </a:r>
            <a:r>
              <a:rPr sz="2300" spc="1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Management:</a:t>
            </a:r>
            <a:r>
              <a:rPr sz="2300" spc="48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New</a:t>
            </a:r>
            <a:r>
              <a:rPr sz="2300" spc="2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Insights</a:t>
            </a:r>
            <a:r>
              <a:rPr sz="2300" spc="3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and</a:t>
            </a:r>
            <a:r>
              <a:rPr sz="2300" spc="1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Challenges,</a:t>
            </a:r>
            <a:r>
              <a:rPr sz="2300" spc="5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Information</a:t>
            </a:r>
            <a:r>
              <a:rPr sz="2300" i="1" spc="4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spc="60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300" i="1" spc="1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Management,</a:t>
            </a:r>
            <a:r>
              <a:rPr sz="2300" i="1" spc="4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Volume</a:t>
            </a:r>
            <a:r>
              <a:rPr sz="2300" spc="2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2A2A2A"/>
                </a:solidFill>
                <a:latin typeface="Arial"/>
                <a:cs typeface="Arial"/>
              </a:rPr>
              <a:t>50,</a:t>
            </a:r>
            <a:r>
              <a:rPr sz="2300" spc="1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Number </a:t>
            </a:r>
            <a:r>
              <a:rPr sz="2300" spc="90" dirty="0">
                <a:solidFill>
                  <a:srgbClr val="2A2A2A"/>
                </a:solidFill>
                <a:latin typeface="Arial"/>
                <a:cs typeface="Arial"/>
              </a:rPr>
              <a:t>1,</a:t>
            </a:r>
            <a:r>
              <a:rPr sz="2300" spc="-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2A2A2A"/>
                </a:solidFill>
                <a:latin typeface="Arial"/>
                <a:cs typeface="Arial"/>
              </a:rPr>
              <a:t>pp.</a:t>
            </a:r>
            <a:r>
              <a:rPr sz="2300" spc="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43-58,</a:t>
            </a:r>
            <a:r>
              <a:rPr sz="2300" spc="1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2013.</a:t>
            </a:r>
            <a:endParaRPr sz="2300">
              <a:latin typeface="Arial"/>
              <a:cs typeface="Arial"/>
            </a:endParaRPr>
          </a:p>
          <a:p>
            <a:pPr marL="519430" marR="80645" indent="-507365">
              <a:lnSpc>
                <a:spcPct val="84500"/>
              </a:lnSpc>
              <a:spcBef>
                <a:spcPts val="650"/>
              </a:spcBef>
              <a:buChar char="•"/>
              <a:tabLst>
                <a:tab pos="520065" algn="l"/>
              </a:tabLst>
            </a:pPr>
            <a:r>
              <a:rPr sz="2600" spc="75" dirty="0">
                <a:solidFill>
                  <a:srgbClr val="2A2A2A"/>
                </a:solidFill>
                <a:latin typeface="Arial"/>
                <a:cs typeface="Arial"/>
              </a:rPr>
              <a:t>Moges</a:t>
            </a:r>
            <a:r>
              <a:rPr sz="2600" spc="11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H.T.,</a:t>
            </a:r>
            <a:r>
              <a:rPr sz="2600" spc="11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Dejaeger</a:t>
            </a:r>
            <a:r>
              <a:rPr sz="2600" spc="3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K.,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Lemahieu</a:t>
            </a:r>
            <a:r>
              <a:rPr sz="2600" spc="30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W.,</a:t>
            </a:r>
            <a:r>
              <a:rPr sz="2600" spc="11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2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2A2A2A"/>
                </a:solidFill>
                <a:latin typeface="Arial"/>
                <a:cs typeface="Arial"/>
              </a:rPr>
              <a:t>A</a:t>
            </a:r>
            <a:r>
              <a:rPr sz="2300" spc="11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Total</a:t>
            </a:r>
            <a:r>
              <a:rPr sz="2300" spc="1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Data</a:t>
            </a:r>
            <a:r>
              <a:rPr sz="2300" spc="9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Quality</a:t>
            </a:r>
            <a:r>
              <a:rPr sz="2300" spc="2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Management</a:t>
            </a:r>
            <a:r>
              <a:rPr sz="2300" spc="3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3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Credit </a:t>
            </a:r>
            <a:r>
              <a:rPr sz="2300" spc="55" dirty="0">
                <a:solidFill>
                  <a:srgbClr val="2A2A2A"/>
                </a:solidFill>
                <a:latin typeface="Arial"/>
                <a:cs typeface="Arial"/>
              </a:rPr>
              <a:t>Risk:</a:t>
            </a:r>
            <a:r>
              <a:rPr sz="2300" spc="7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2A2A2A"/>
                </a:solidFill>
                <a:latin typeface="Arial"/>
                <a:cs typeface="Arial"/>
              </a:rPr>
              <a:t>New</a:t>
            </a:r>
            <a:r>
              <a:rPr sz="2300" spc="1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insights</a:t>
            </a:r>
            <a:r>
              <a:rPr sz="2300" spc="27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3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challenges,</a:t>
            </a:r>
            <a:r>
              <a:rPr sz="2300" spc="3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International</a:t>
            </a:r>
            <a:r>
              <a:rPr sz="2300" i="1" spc="3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Journal</a:t>
            </a:r>
            <a:r>
              <a:rPr sz="2300" i="1" spc="1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spc="60" dirty="0">
                <a:solidFill>
                  <a:srgbClr val="2A2A2A"/>
                </a:solidFill>
                <a:latin typeface="Arial"/>
                <a:cs typeface="Arial"/>
              </a:rPr>
              <a:t>of</a:t>
            </a:r>
            <a:r>
              <a:rPr sz="2300" i="1" spc="2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Information</a:t>
            </a:r>
            <a:r>
              <a:rPr sz="2300" i="1" spc="2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2A2A2A"/>
                </a:solidFill>
                <a:latin typeface="Arial"/>
                <a:cs typeface="Arial"/>
              </a:rPr>
              <a:t>Quality,</a:t>
            </a:r>
            <a:r>
              <a:rPr sz="2300" i="1" spc="2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B3B3B"/>
                </a:solidFill>
                <a:latin typeface="Arial"/>
                <a:cs typeface="Arial"/>
              </a:rPr>
              <a:t>Volume</a:t>
            </a:r>
            <a:r>
              <a:rPr sz="2300" spc="2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2A2A2A"/>
                </a:solidFill>
                <a:latin typeface="Arial"/>
                <a:cs typeface="Arial"/>
              </a:rPr>
              <a:t>3,</a:t>
            </a:r>
            <a:r>
              <a:rPr sz="2300" spc="-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A2A2A"/>
                </a:solidFill>
                <a:latin typeface="Arial"/>
                <a:cs typeface="Arial"/>
              </a:rPr>
              <a:t>Number</a:t>
            </a:r>
            <a:r>
              <a:rPr sz="2300" spc="3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2A2A2A"/>
                </a:solidFill>
                <a:latin typeface="Arial"/>
                <a:cs typeface="Arial"/>
              </a:rPr>
              <a:t>1,</a:t>
            </a:r>
            <a:r>
              <a:rPr sz="2300" spc="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A2A2A"/>
                </a:solidFill>
                <a:latin typeface="Arial"/>
                <a:cs typeface="Arial"/>
              </a:rPr>
              <a:t>pp.</a:t>
            </a:r>
            <a:r>
              <a:rPr sz="2300" spc="1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A2A2A"/>
                </a:solidFill>
                <a:latin typeface="Arial"/>
                <a:cs typeface="Arial"/>
              </a:rPr>
              <a:t>1- </a:t>
            </a:r>
            <a:r>
              <a:rPr sz="2300" spc="50" dirty="0">
                <a:solidFill>
                  <a:srgbClr val="2A2A2A"/>
                </a:solidFill>
                <a:latin typeface="Arial"/>
                <a:cs typeface="Arial"/>
              </a:rPr>
              <a:t>27,</a:t>
            </a:r>
            <a:r>
              <a:rPr sz="2300" spc="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A2A2A"/>
                </a:solidFill>
                <a:latin typeface="Arial"/>
                <a:cs typeface="Arial"/>
              </a:rPr>
              <a:t>2012.</a:t>
            </a:r>
            <a:endParaRPr sz="2300">
              <a:latin typeface="Arial"/>
              <a:cs typeface="Arial"/>
            </a:endParaRPr>
          </a:p>
          <a:p>
            <a:pPr marL="522605" marR="629920" indent="-510540">
              <a:lnSpc>
                <a:spcPts val="2570"/>
              </a:lnSpc>
              <a:spcBef>
                <a:spcPts val="630"/>
              </a:spcBef>
              <a:buChar char="•"/>
              <a:tabLst>
                <a:tab pos="526415" algn="l"/>
                <a:tab pos="527050" algn="l"/>
              </a:tabLst>
            </a:pP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Glady</a:t>
            </a:r>
            <a:r>
              <a:rPr sz="2600" spc="19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N.,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Croux</a:t>
            </a:r>
            <a:r>
              <a:rPr sz="2600" spc="20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C.,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2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Modeling</a:t>
            </a:r>
            <a:r>
              <a:rPr sz="2600" spc="2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Churn</a:t>
            </a:r>
            <a:r>
              <a:rPr sz="2600" spc="1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Using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Customer</a:t>
            </a:r>
            <a:r>
              <a:rPr sz="2600" spc="3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Lifetime</a:t>
            </a:r>
            <a:r>
              <a:rPr sz="2600" spc="3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Value,</a:t>
            </a:r>
            <a:r>
              <a:rPr sz="2600" spc="229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srgbClr val="2A2A2A"/>
                </a:solidFill>
                <a:latin typeface="Arial"/>
                <a:cs typeface="Arial"/>
              </a:rPr>
              <a:t>European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Journal</a:t>
            </a:r>
            <a:r>
              <a:rPr sz="2600" i="1" spc="25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60" dirty="0">
                <a:solidFill>
                  <a:srgbClr val="2A2A2A"/>
                </a:solidFill>
                <a:latin typeface="Arial"/>
                <a:cs typeface="Arial"/>
              </a:rPr>
              <a:t>of</a:t>
            </a:r>
            <a:r>
              <a:rPr sz="2600" i="1" spc="1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Operational</a:t>
            </a:r>
            <a:r>
              <a:rPr sz="2600" i="1" spc="3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Research,</a:t>
            </a:r>
            <a:r>
              <a:rPr sz="2600" i="1" spc="29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Volume</a:t>
            </a:r>
            <a:r>
              <a:rPr sz="2600" spc="229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197</a:t>
            </a:r>
            <a:r>
              <a:rPr sz="2600" spc="1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Number</a:t>
            </a:r>
            <a:r>
              <a:rPr sz="2600" spc="3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1,</a:t>
            </a:r>
            <a:r>
              <a:rPr sz="2600" spc="2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pp.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2A2A2A"/>
                </a:solidFill>
                <a:latin typeface="Arial"/>
                <a:cs typeface="Arial"/>
              </a:rPr>
              <a:t>402.411,</a:t>
            </a:r>
            <a:r>
              <a:rPr sz="2600" spc="1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2A2A2A"/>
                </a:solidFill>
                <a:latin typeface="Arial"/>
                <a:cs typeface="Arial"/>
              </a:rPr>
              <a:t>2009.</a:t>
            </a:r>
            <a:endParaRPr sz="2600">
              <a:latin typeface="Arial"/>
              <a:cs typeface="Arial"/>
            </a:endParaRPr>
          </a:p>
          <a:p>
            <a:pPr marL="519430" marR="121285" indent="-507365">
              <a:lnSpc>
                <a:spcPct val="83500"/>
              </a:lnSpc>
              <a:spcBef>
                <a:spcPts val="705"/>
              </a:spcBef>
              <a:buChar char="•"/>
              <a:tabLst>
                <a:tab pos="519430" algn="l"/>
                <a:tab pos="520065" algn="l"/>
              </a:tabLst>
            </a:pP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Martens</a:t>
            </a:r>
            <a:r>
              <a:rPr sz="2600" spc="20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D.,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2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2A2A2A"/>
                </a:solidFill>
                <a:latin typeface="Arial"/>
                <a:cs typeface="Arial"/>
              </a:rPr>
              <a:t>B.,</a:t>
            </a:r>
            <a:r>
              <a:rPr sz="2600" spc="-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Van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Gestel</a:t>
            </a:r>
            <a:r>
              <a:rPr sz="2600" spc="1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T.,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 Decompositional</a:t>
            </a:r>
            <a:r>
              <a:rPr sz="2600" spc="-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Rule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Extraction</a:t>
            </a:r>
            <a:r>
              <a:rPr sz="2600" spc="2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from</a:t>
            </a:r>
            <a:r>
              <a:rPr sz="2600" spc="2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Support</a:t>
            </a:r>
            <a:r>
              <a:rPr sz="2600" spc="2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2A2A2A"/>
                </a:solidFill>
                <a:latin typeface="Arial"/>
                <a:cs typeface="Arial"/>
              </a:rPr>
              <a:t>Vector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Machines</a:t>
            </a:r>
            <a:r>
              <a:rPr sz="2600" spc="31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2A2A2A"/>
                </a:solidFill>
                <a:latin typeface="Arial"/>
                <a:cs typeface="Arial"/>
              </a:rPr>
              <a:t>by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Active</a:t>
            </a:r>
            <a:r>
              <a:rPr sz="2600" spc="1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Learning,</a:t>
            </a:r>
            <a:r>
              <a:rPr sz="2600" spc="2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IEEE</a:t>
            </a:r>
            <a:r>
              <a:rPr sz="2600" i="1" spc="2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Transactions</a:t>
            </a:r>
            <a:r>
              <a:rPr sz="2600" i="1" spc="5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2A2A2A"/>
                </a:solidFill>
                <a:latin typeface="Arial"/>
                <a:cs typeface="Arial"/>
              </a:rPr>
              <a:t>on</a:t>
            </a:r>
            <a:r>
              <a:rPr sz="2600" i="1" spc="10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Knowledge</a:t>
            </a:r>
            <a:r>
              <a:rPr sz="2600" i="1" spc="3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2A2A2A"/>
                </a:solidFill>
                <a:latin typeface="Arial"/>
                <a:cs typeface="Arial"/>
              </a:rPr>
              <a:t>and</a:t>
            </a:r>
            <a:r>
              <a:rPr sz="2600" i="1" spc="1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50" dirty="0">
                <a:solidFill>
                  <a:srgbClr val="2A2A2A"/>
                </a:solidFill>
                <a:latin typeface="Arial"/>
                <a:cs typeface="Arial"/>
              </a:rPr>
              <a:t>Data</a:t>
            </a:r>
            <a:r>
              <a:rPr sz="2600" i="1" spc="1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Engineering,</a:t>
            </a:r>
            <a:r>
              <a:rPr sz="2600" i="1" spc="3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2A2A2A"/>
                </a:solidFill>
                <a:latin typeface="Arial"/>
                <a:cs typeface="Arial"/>
              </a:rPr>
              <a:t>Volume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21,</a:t>
            </a:r>
            <a:r>
              <a:rPr sz="2600" spc="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Number</a:t>
            </a:r>
            <a:r>
              <a:rPr sz="2600" spc="2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2A2A2A"/>
                </a:solidFill>
                <a:latin typeface="Arial"/>
                <a:cs typeface="Arial"/>
              </a:rPr>
              <a:t>1,</a:t>
            </a:r>
            <a:r>
              <a:rPr sz="2600" spc="-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2A2A2A"/>
                </a:solidFill>
                <a:latin typeface="Arial"/>
                <a:cs typeface="Arial"/>
              </a:rPr>
              <a:t>pp.178-</a:t>
            </a:r>
            <a:r>
              <a:rPr sz="2600" spc="110" dirty="0">
                <a:solidFill>
                  <a:srgbClr val="2A2A2A"/>
                </a:solidFill>
                <a:latin typeface="Arial"/>
                <a:cs typeface="Arial"/>
              </a:rPr>
              <a:t>191,</a:t>
            </a:r>
            <a:r>
              <a:rPr sz="2600" spc="1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2A2A2A"/>
                </a:solidFill>
                <a:latin typeface="Arial"/>
                <a:cs typeface="Arial"/>
              </a:rPr>
              <a:t>2009.</a:t>
            </a:r>
            <a:endParaRPr sz="2600">
              <a:latin typeface="Arial"/>
              <a:cs typeface="Arial"/>
            </a:endParaRPr>
          </a:p>
          <a:p>
            <a:pPr marL="523875" marR="5080" indent="-511175">
              <a:lnSpc>
                <a:spcPts val="2570"/>
              </a:lnSpc>
              <a:spcBef>
                <a:spcPts val="650"/>
              </a:spcBef>
              <a:buChar char="•"/>
              <a:tabLst>
                <a:tab pos="518159" algn="l"/>
                <a:tab pos="518795" algn="l"/>
              </a:tabLst>
            </a:pPr>
            <a:r>
              <a:rPr sz="2600" spc="45" dirty="0">
                <a:solidFill>
                  <a:srgbClr val="2A2A2A"/>
                </a:solidFill>
                <a:latin typeface="Arial"/>
                <a:cs typeface="Arial"/>
              </a:rPr>
              <a:t>Setiono</a:t>
            </a:r>
            <a:r>
              <a:rPr sz="2600" spc="229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R.,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2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B., Mues</a:t>
            </a:r>
            <a:r>
              <a:rPr sz="2600" spc="10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2A2A2A"/>
                </a:solidFill>
                <a:latin typeface="Arial"/>
                <a:cs typeface="Arial"/>
              </a:rPr>
              <a:t>C.</a:t>
            </a:r>
            <a:r>
              <a:rPr sz="2600" spc="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Recursive</a:t>
            </a:r>
            <a:r>
              <a:rPr sz="2600" spc="3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Neural</a:t>
            </a:r>
            <a:r>
              <a:rPr sz="2600" spc="1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Network</a:t>
            </a:r>
            <a:r>
              <a:rPr sz="2600" spc="3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Rule</a:t>
            </a:r>
            <a:r>
              <a:rPr sz="2600" spc="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Extraction</a:t>
            </a:r>
            <a:r>
              <a:rPr sz="2600" spc="1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for</a:t>
            </a:r>
            <a:r>
              <a:rPr sz="2600" spc="1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Data</a:t>
            </a:r>
            <a:r>
              <a:rPr sz="2600" spc="10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with</a:t>
            </a:r>
            <a:r>
              <a:rPr sz="2600" spc="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Mixed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Attributes,</a:t>
            </a:r>
            <a:r>
              <a:rPr sz="2600" spc="4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IEEE</a:t>
            </a:r>
            <a:r>
              <a:rPr sz="2600" i="1" spc="3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Transactions</a:t>
            </a:r>
            <a:r>
              <a:rPr sz="2600" i="1" spc="509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110" dirty="0">
                <a:solidFill>
                  <a:srgbClr val="2A2A2A"/>
                </a:solidFill>
                <a:latin typeface="Arial"/>
                <a:cs typeface="Arial"/>
              </a:rPr>
              <a:t>on</a:t>
            </a:r>
            <a:r>
              <a:rPr sz="2600" i="1" spc="17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Neural</a:t>
            </a:r>
            <a:r>
              <a:rPr sz="2600" i="1" spc="2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spc="55" dirty="0">
                <a:solidFill>
                  <a:srgbClr val="2A2A2A"/>
                </a:solidFill>
                <a:latin typeface="Arial"/>
                <a:cs typeface="Arial"/>
              </a:rPr>
              <a:t>Networks,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19</a:t>
            </a:r>
            <a:r>
              <a:rPr sz="2600" spc="1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(2),pp.299-307,</a:t>
            </a:r>
            <a:r>
              <a:rPr sz="2600" spc="25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2A2A2A"/>
                </a:solidFill>
                <a:latin typeface="Arial"/>
                <a:cs typeface="Arial"/>
              </a:rPr>
              <a:t>2008.</a:t>
            </a:r>
            <a:endParaRPr sz="2600">
              <a:latin typeface="Arial"/>
              <a:cs typeface="Arial"/>
            </a:endParaRPr>
          </a:p>
          <a:p>
            <a:pPr marL="519430" marR="419734" indent="-507365">
              <a:lnSpc>
                <a:spcPct val="83500"/>
              </a:lnSpc>
              <a:spcBef>
                <a:spcPts val="790"/>
              </a:spcBef>
              <a:buClr>
                <a:srgbClr val="1C1C1C"/>
              </a:buClr>
              <a:buChar char="•"/>
              <a:tabLst>
                <a:tab pos="530225" algn="l"/>
                <a:tab pos="530860" algn="l"/>
              </a:tabLst>
            </a:pP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Baesens</a:t>
            </a:r>
            <a:r>
              <a:rPr sz="2600" spc="2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B., </a:t>
            </a:r>
            <a:r>
              <a:rPr sz="2600" spc="45" dirty="0">
                <a:solidFill>
                  <a:srgbClr val="2A2A2A"/>
                </a:solidFill>
                <a:latin typeface="Arial"/>
                <a:cs typeface="Arial"/>
              </a:rPr>
              <a:t>Setiono</a:t>
            </a:r>
            <a:r>
              <a:rPr sz="2600" spc="1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R.,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Mues</a:t>
            </a:r>
            <a:r>
              <a:rPr sz="2600" spc="1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C.,</a:t>
            </a:r>
            <a:r>
              <a:rPr sz="2600" spc="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Vanthienen</a:t>
            </a:r>
            <a:r>
              <a:rPr sz="2600" spc="254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2A2A2A"/>
                </a:solidFill>
                <a:latin typeface="Arial"/>
                <a:cs typeface="Arial"/>
              </a:rPr>
              <a:t>J.,</a:t>
            </a:r>
            <a:r>
              <a:rPr sz="2600" spc="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Using</a:t>
            </a:r>
            <a:r>
              <a:rPr sz="2600" spc="2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Neural</a:t>
            </a:r>
            <a:r>
              <a:rPr sz="2600" spc="18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Network</a:t>
            </a:r>
            <a:r>
              <a:rPr sz="2600" spc="2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Rule</a:t>
            </a:r>
            <a:r>
              <a:rPr sz="2600" spc="14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Extraction</a:t>
            </a:r>
            <a:r>
              <a:rPr sz="2600" spc="2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Decision</a:t>
            </a:r>
            <a:r>
              <a:rPr sz="2600" spc="27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Tables</a:t>
            </a:r>
            <a:r>
              <a:rPr sz="2600" spc="26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for</a:t>
            </a:r>
            <a:r>
              <a:rPr sz="2600" spc="22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Credit-Risk</a:t>
            </a:r>
            <a:r>
              <a:rPr sz="2600" spc="4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Evaluation,</a:t>
            </a:r>
            <a:r>
              <a:rPr sz="2600" spc="39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Management</a:t>
            </a:r>
            <a:r>
              <a:rPr sz="2600" i="1" spc="459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2A2A2A"/>
                </a:solidFill>
                <a:latin typeface="Arial"/>
                <a:cs typeface="Arial"/>
              </a:rPr>
              <a:t>Science,</a:t>
            </a:r>
            <a:r>
              <a:rPr sz="2600" i="1" spc="1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Volume</a:t>
            </a:r>
            <a:r>
              <a:rPr sz="2600" spc="4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2A2A2A"/>
                </a:solidFill>
                <a:latin typeface="Arial"/>
                <a:cs typeface="Arial"/>
              </a:rPr>
              <a:t>49,</a:t>
            </a:r>
            <a:r>
              <a:rPr sz="2600" spc="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Number</a:t>
            </a:r>
            <a:r>
              <a:rPr sz="2600" spc="4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2A2A2A"/>
                </a:solidFill>
                <a:latin typeface="Arial"/>
                <a:cs typeface="Arial"/>
              </a:rPr>
              <a:t>3,</a:t>
            </a:r>
            <a:r>
              <a:rPr sz="2600" spc="1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2A2A2A"/>
                </a:solidFill>
                <a:latin typeface="Arial"/>
                <a:cs typeface="Arial"/>
              </a:rPr>
              <a:t>pp. </a:t>
            </a:r>
            <a:r>
              <a:rPr sz="2600" dirty="0">
                <a:solidFill>
                  <a:srgbClr val="2A2A2A"/>
                </a:solidFill>
                <a:latin typeface="Arial"/>
                <a:cs typeface="Arial"/>
              </a:rPr>
              <a:t>312-329,</a:t>
            </a:r>
            <a:r>
              <a:rPr sz="2600" spc="28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2A2A2A"/>
                </a:solidFill>
                <a:latin typeface="Arial"/>
                <a:cs typeface="Arial"/>
              </a:rPr>
              <a:t>March</a:t>
            </a:r>
            <a:r>
              <a:rPr sz="2600" spc="15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2A2A2A"/>
                </a:solidFill>
                <a:latin typeface="Arial"/>
                <a:cs typeface="Arial"/>
              </a:rPr>
              <a:t>2003</a:t>
            </a:r>
            <a:endParaRPr sz="2600">
              <a:latin typeface="Arial"/>
              <a:cs typeface="Arial"/>
            </a:endParaRPr>
          </a:p>
          <a:p>
            <a:pPr marL="528955" indent="-516890">
              <a:lnSpc>
                <a:spcPct val="100000"/>
              </a:lnSpc>
              <a:spcBef>
                <a:spcPts val="105"/>
              </a:spcBef>
              <a:buChar char="•"/>
              <a:tabLst>
                <a:tab pos="528955" algn="l"/>
                <a:tab pos="529590" algn="l"/>
              </a:tabLst>
            </a:pPr>
            <a:r>
              <a:rPr sz="2600" spc="70" dirty="0">
                <a:solidFill>
                  <a:srgbClr val="2A2A2A"/>
                </a:solidFill>
                <a:latin typeface="Arial"/>
                <a:cs typeface="Arial"/>
              </a:rPr>
              <a:t>See</a:t>
            </a:r>
            <a:r>
              <a:rPr sz="2600" spc="-9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2600" u="sng" spc="50" dirty="0"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  <a:latin typeface="Arial"/>
                <a:cs typeface="Arial"/>
                <a:hlinkClick r:id="rId3"/>
              </a:rPr>
              <a:t>www.dataminingapps.com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61050" y="4968875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Thanks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96118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054E72-57AE-C56D-A8E1-3D6F62EF3127}"/>
              </a:ext>
            </a:extLst>
          </p:cNvPr>
          <p:cNvSpPr txBox="1"/>
          <p:nvPr/>
        </p:nvSpPr>
        <p:spPr>
          <a:xfrm>
            <a:off x="1073542" y="1997075"/>
            <a:ext cx="14621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AU" sz="3200" b="0" i="0" dirty="0">
              <a:solidFill>
                <a:srgbClr val="3C4043"/>
              </a:solidFill>
              <a:effectLst/>
              <a:latin typeface="+mj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50768F-3959-0784-4618-2DE4ED8A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86044"/>
              </p:ext>
            </p:extLst>
          </p:nvPr>
        </p:nvGraphicFramePr>
        <p:xfrm>
          <a:off x="1136650" y="1997075"/>
          <a:ext cx="14865946" cy="77394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694238">
                  <a:extLst>
                    <a:ext uri="{9D8B030D-6E8A-4147-A177-3AD203B41FA5}">
                      <a16:colId xmlns:a16="http://schemas.microsoft.com/office/drawing/2014/main" val="1579269383"/>
                    </a:ext>
                  </a:extLst>
                </a:gridCol>
                <a:gridCol w="8938096">
                  <a:extLst>
                    <a:ext uri="{9D8B030D-6E8A-4147-A177-3AD203B41FA5}">
                      <a16:colId xmlns:a16="http://schemas.microsoft.com/office/drawing/2014/main" val="3091848585"/>
                    </a:ext>
                  </a:extLst>
                </a:gridCol>
                <a:gridCol w="1233612">
                  <a:extLst>
                    <a:ext uri="{9D8B030D-6E8A-4147-A177-3AD203B41FA5}">
                      <a16:colId xmlns:a16="http://schemas.microsoft.com/office/drawing/2014/main" val="2367818344"/>
                    </a:ext>
                  </a:extLst>
                </a:gridCol>
              </a:tblGrid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Variable Name</a:t>
                      </a:r>
                      <a:endParaRPr lang="en-AU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Description</a:t>
                      </a:r>
                      <a:endParaRPr lang="en-AU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Type</a:t>
                      </a:r>
                      <a:endParaRPr lang="en-AU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42760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SeriousDlqin2yrs</a:t>
                      </a:r>
                      <a:endParaRPr lang="en-AU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Person experienced 90 days past due delinquency or worse </a:t>
                      </a:r>
                      <a:endParaRPr lang="en-AU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Y/N</a:t>
                      </a:r>
                      <a:endParaRPr lang="en-AU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308619"/>
                  </a:ext>
                </a:extLst>
              </a:tr>
              <a:tr h="1247719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RevolvingUtilizationOfUnsecuredLines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000" u="none" strike="noStrike">
                          <a:effectLst/>
                        </a:rPr>
                        <a:t>Total balance on credit cards and personal lines of credit except real estate and no installment debt like car loans divided by the sum of credit limits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percentage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426079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age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Age of borrower in years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integer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704130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NumberOfTime30-59DaysPastDueNotWorse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 of times borrower has been 30-59 days past due but no worse in the last 2 years.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integer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170814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DebtRatio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Monthly debt payments, alimony,living costs divided by monthy gross income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percentage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116648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MonthlyIncome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Monthly income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real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577828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NumberOfOpenCreditLinesAndLoans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 of Open loans (installment like car loan or mortgage) and Lines of credit (e.g. credit cards)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integer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545898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NumberOfTimes90DaysLate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 of times borrower has been 90 days or more past due.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integer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480679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NumberRealEstateLoansOrLines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 of mortgage and real estate loans including home equity lines of credit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integer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976392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NumberOfTime60-89DaysPastDueNotWorse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 of times borrower has been 60-89 days past due but no worse in the last 2 years.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integer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734208"/>
                  </a:ext>
                </a:extLst>
              </a:tr>
              <a:tr h="579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NumberOfDependents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Number of dependents in family excluding themselves (spouse, children etc.)</a:t>
                      </a:r>
                      <a:endParaRPr lang="en-A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integer</a:t>
                      </a:r>
                      <a:endParaRPr lang="en-A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501741"/>
                  </a:ext>
                </a:extLst>
              </a:tr>
            </a:tbl>
          </a:graphicData>
        </a:graphic>
      </p:graphicFrame>
      <p:sp>
        <p:nvSpPr>
          <p:cNvPr id="19" name="object 7">
            <a:extLst>
              <a:ext uri="{FF2B5EF4-FFF2-40B4-BE49-F238E27FC236}">
                <a16:creationId xmlns:a16="http://schemas.microsoft.com/office/drawing/2014/main" id="{51F97082-0B09-592E-9F2B-70D40F4988B3}"/>
              </a:ext>
            </a:extLst>
          </p:cNvPr>
          <p:cNvSpPr txBox="1">
            <a:spLocks/>
          </p:cNvSpPr>
          <p:nvPr/>
        </p:nvSpPr>
        <p:spPr>
          <a:xfrm>
            <a:off x="908050" y="4525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>
            <a:lvl1pPr>
              <a:defRPr sz="5800" b="0" i="0">
                <a:solidFill>
                  <a:srgbClr val="24242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/>
              <a:t>Variable Name Description Type</a:t>
            </a:r>
          </a:p>
        </p:txBody>
      </p:sp>
    </p:spTree>
    <p:extLst>
      <p:ext uri="{BB962C8B-B14F-4D97-AF65-F5344CB8AC3E}">
        <p14:creationId xmlns:p14="http://schemas.microsoft.com/office/powerpoint/2010/main" val="6005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8050" y="667176"/>
            <a:ext cx="9589135" cy="915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80" dirty="0">
                <a:solidFill>
                  <a:srgbClr val="232323"/>
                </a:solidFill>
              </a:rPr>
              <a:t>D</a:t>
            </a:r>
            <a:r>
              <a:rPr spc="80" dirty="0">
                <a:solidFill>
                  <a:srgbClr val="232323"/>
                </a:solidFill>
              </a:rPr>
              <a:t>ata</a:t>
            </a:r>
            <a:r>
              <a:rPr spc="185" dirty="0">
                <a:solidFill>
                  <a:srgbClr val="232323"/>
                </a:solidFill>
              </a:rPr>
              <a:t> </a:t>
            </a:r>
            <a:r>
              <a:rPr lang="en-US" spc="185" dirty="0">
                <a:solidFill>
                  <a:srgbClr val="232323"/>
                </a:solidFill>
              </a:rPr>
              <a:t>Q</a:t>
            </a:r>
            <a:r>
              <a:rPr dirty="0">
                <a:solidFill>
                  <a:srgbClr val="232323"/>
                </a:solidFill>
              </a:rPr>
              <a:t>uality</a:t>
            </a:r>
            <a:r>
              <a:rPr spc="395" dirty="0">
                <a:solidFill>
                  <a:srgbClr val="232323"/>
                </a:solidFill>
              </a:rPr>
              <a:t> </a:t>
            </a:r>
            <a:r>
              <a:rPr lang="en-US" spc="-10" dirty="0">
                <a:solidFill>
                  <a:srgbClr val="232323"/>
                </a:solidFill>
              </a:rPr>
              <a:t>C</a:t>
            </a:r>
            <a:r>
              <a:rPr spc="-10" dirty="0">
                <a:solidFill>
                  <a:srgbClr val="232323"/>
                </a:solidFill>
              </a:rPr>
              <a:t>riteria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8050" y="1768475"/>
            <a:ext cx="17526000" cy="780918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55"/>
              </a:spcBef>
            </a:pPr>
            <a:r>
              <a:rPr sz="4350" b="1" spc="6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350" b="1" spc="1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-10" dirty="0">
                <a:solidFill>
                  <a:srgbClr val="232323"/>
                </a:solidFill>
                <a:latin typeface="Arial"/>
                <a:cs typeface="Arial"/>
              </a:rPr>
              <a:t>accuracy</a:t>
            </a:r>
            <a:endParaRPr sz="4350" dirty="0">
              <a:latin typeface="Arial"/>
              <a:cs typeface="Arial"/>
            </a:endParaRPr>
          </a:p>
          <a:p>
            <a:pPr marL="551180" indent="-539115">
              <a:lnSpc>
                <a:spcPct val="100000"/>
              </a:lnSpc>
              <a:spcBef>
                <a:spcPts val="645"/>
              </a:spcBef>
              <a:buSzPct val="68918"/>
              <a:buChar char="■"/>
              <a:tabLst>
                <a:tab pos="551180" algn="l"/>
                <a:tab pos="552450" algn="l"/>
              </a:tabLst>
            </a:pPr>
            <a:r>
              <a:rPr lang="en-US" sz="3700" spc="-10" dirty="0">
                <a:solidFill>
                  <a:srgbClr val="232323"/>
                </a:solidFill>
                <a:latin typeface="Arial"/>
                <a:cs typeface="Arial"/>
              </a:rPr>
              <a:t>O</a:t>
            </a:r>
            <a:r>
              <a:rPr sz="3700" spc="-10" dirty="0">
                <a:solidFill>
                  <a:srgbClr val="232323"/>
                </a:solidFill>
                <a:latin typeface="Arial"/>
                <a:cs typeface="Arial"/>
              </a:rPr>
              <a:t>utliers</a:t>
            </a:r>
            <a:endParaRPr sz="3700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870"/>
              </a:spcBef>
            </a:pPr>
            <a:r>
              <a:rPr sz="4350" b="1" spc="6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350" b="1" spc="14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-10" dirty="0">
                <a:solidFill>
                  <a:srgbClr val="232323"/>
                </a:solidFill>
                <a:latin typeface="Arial"/>
                <a:cs typeface="Arial"/>
              </a:rPr>
              <a:t>completeness</a:t>
            </a:r>
            <a:endParaRPr sz="4350" dirty="0">
              <a:latin typeface="Arial"/>
              <a:cs typeface="Arial"/>
            </a:endParaRPr>
          </a:p>
          <a:p>
            <a:pPr marL="547370" indent="-535305">
              <a:lnSpc>
                <a:spcPct val="100000"/>
              </a:lnSpc>
              <a:spcBef>
                <a:spcPts val="640"/>
              </a:spcBef>
              <a:buSzPct val="68918"/>
              <a:buChar char="■"/>
              <a:tabLst>
                <a:tab pos="547370" algn="l"/>
                <a:tab pos="548005" algn="l"/>
              </a:tabLst>
            </a:pPr>
            <a:r>
              <a:rPr sz="3700" spc="75" dirty="0">
                <a:solidFill>
                  <a:srgbClr val="232323"/>
                </a:solidFill>
                <a:latin typeface="Arial"/>
                <a:cs typeface="Arial"/>
              </a:rPr>
              <a:t>Are</a:t>
            </a:r>
            <a:r>
              <a:rPr sz="3700" spc="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70" dirty="0">
                <a:solidFill>
                  <a:srgbClr val="232323"/>
                </a:solidFill>
                <a:latin typeface="Arial"/>
                <a:cs typeface="Arial"/>
              </a:rPr>
              <a:t>missing</a:t>
            </a:r>
            <a:r>
              <a:rPr sz="3700" spc="19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70" dirty="0">
                <a:solidFill>
                  <a:srgbClr val="232323"/>
                </a:solidFill>
                <a:latin typeface="Arial"/>
                <a:cs typeface="Arial"/>
              </a:rPr>
              <a:t>values</a:t>
            </a:r>
            <a:r>
              <a:rPr sz="3700" spc="15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55" dirty="0">
                <a:solidFill>
                  <a:srgbClr val="232323"/>
                </a:solidFill>
                <a:latin typeface="Arial"/>
                <a:cs typeface="Arial"/>
              </a:rPr>
              <a:t>important?</a:t>
            </a:r>
            <a:endParaRPr sz="3700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869"/>
              </a:spcBef>
            </a:pPr>
            <a:r>
              <a:rPr sz="4350" b="1" spc="6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350" b="1" spc="1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80" dirty="0">
                <a:solidFill>
                  <a:srgbClr val="232323"/>
                </a:solidFill>
                <a:latin typeface="Arial"/>
                <a:cs typeface="Arial"/>
              </a:rPr>
              <a:t>bias</a:t>
            </a:r>
            <a:r>
              <a:rPr sz="4350" b="1" spc="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95" dirty="0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sz="4350" b="1" spc="10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-10" dirty="0">
                <a:solidFill>
                  <a:srgbClr val="232323"/>
                </a:solidFill>
                <a:latin typeface="Arial"/>
                <a:cs typeface="Arial"/>
              </a:rPr>
              <a:t>sampling</a:t>
            </a:r>
            <a:endParaRPr sz="4350" dirty="0">
              <a:latin typeface="Arial"/>
              <a:cs typeface="Arial"/>
            </a:endParaRPr>
          </a:p>
          <a:p>
            <a:pPr marL="546735" indent="-534670">
              <a:lnSpc>
                <a:spcPct val="100000"/>
              </a:lnSpc>
              <a:spcBef>
                <a:spcPts val="645"/>
              </a:spcBef>
              <a:buSzPct val="68918"/>
              <a:buChar char="■"/>
              <a:tabLst>
                <a:tab pos="546735" algn="l"/>
                <a:tab pos="547370" algn="l"/>
              </a:tabLst>
            </a:pPr>
            <a:r>
              <a:rPr sz="3700" spc="85" dirty="0">
                <a:solidFill>
                  <a:srgbClr val="232323"/>
                </a:solidFill>
                <a:latin typeface="Arial"/>
                <a:cs typeface="Arial"/>
              </a:rPr>
              <a:t>Try</a:t>
            </a:r>
            <a:r>
              <a:rPr sz="3700" spc="6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90" dirty="0">
                <a:solidFill>
                  <a:srgbClr val="232323"/>
                </a:solidFill>
                <a:latin typeface="Arial"/>
                <a:cs typeface="Arial"/>
              </a:rPr>
              <a:t>to</a:t>
            </a:r>
            <a:r>
              <a:rPr sz="3700" spc="5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65" dirty="0">
                <a:solidFill>
                  <a:srgbClr val="232323"/>
                </a:solidFill>
                <a:latin typeface="Arial"/>
                <a:cs typeface="Arial"/>
              </a:rPr>
              <a:t>minimise,</a:t>
            </a:r>
            <a:r>
              <a:rPr sz="3700" spc="1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232323"/>
                </a:solidFill>
                <a:latin typeface="Arial"/>
                <a:cs typeface="Arial"/>
              </a:rPr>
              <a:t>but</a:t>
            </a:r>
            <a:r>
              <a:rPr sz="3700" spc="4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232323"/>
                </a:solidFill>
                <a:latin typeface="Arial"/>
                <a:cs typeface="Arial"/>
              </a:rPr>
              <a:t>can</a:t>
            </a:r>
            <a:r>
              <a:rPr sz="3700" spc="8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70" dirty="0">
                <a:solidFill>
                  <a:srgbClr val="232323"/>
                </a:solidFill>
                <a:latin typeface="Arial"/>
                <a:cs typeface="Arial"/>
              </a:rPr>
              <a:t>never</a:t>
            </a:r>
            <a:r>
              <a:rPr sz="3700" spc="15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50" dirty="0">
                <a:solidFill>
                  <a:srgbClr val="232323"/>
                </a:solidFill>
                <a:latin typeface="Arial"/>
                <a:cs typeface="Arial"/>
              </a:rPr>
              <a:t>totally</a:t>
            </a:r>
            <a:r>
              <a:rPr sz="3700" spc="15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80" dirty="0">
                <a:solidFill>
                  <a:srgbClr val="232323"/>
                </a:solidFill>
                <a:latin typeface="Arial"/>
                <a:cs typeface="Arial"/>
              </a:rPr>
              <a:t>get</a:t>
            </a:r>
            <a:r>
              <a:rPr sz="3700" spc="4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232323"/>
                </a:solidFill>
                <a:latin typeface="Arial"/>
                <a:cs typeface="Arial"/>
              </a:rPr>
              <a:t>rid</a:t>
            </a:r>
            <a:r>
              <a:rPr sz="3700" spc="-7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80" dirty="0">
                <a:solidFill>
                  <a:srgbClr val="232323"/>
                </a:solidFill>
                <a:latin typeface="Arial"/>
                <a:cs typeface="Arial"/>
              </a:rPr>
              <a:t>of</a:t>
            </a:r>
            <a:endParaRPr sz="3700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865"/>
              </a:spcBef>
            </a:pPr>
            <a:r>
              <a:rPr sz="4350" b="1" spc="6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350" b="1" spc="14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40" dirty="0">
                <a:solidFill>
                  <a:srgbClr val="232323"/>
                </a:solidFill>
                <a:latin typeface="Arial"/>
                <a:cs typeface="Arial"/>
              </a:rPr>
              <a:t>definition</a:t>
            </a:r>
            <a:endParaRPr sz="4350" dirty="0">
              <a:latin typeface="Arial"/>
              <a:cs typeface="Arial"/>
            </a:endParaRPr>
          </a:p>
          <a:p>
            <a:pPr marL="544830" indent="-532765">
              <a:lnSpc>
                <a:spcPct val="100000"/>
              </a:lnSpc>
              <a:spcBef>
                <a:spcPts val="645"/>
              </a:spcBef>
              <a:buSzPct val="68918"/>
              <a:buChar char="■"/>
              <a:tabLst>
                <a:tab pos="544830" algn="l"/>
                <a:tab pos="545465" algn="l"/>
              </a:tabLst>
            </a:pPr>
            <a:r>
              <a:rPr sz="3700" spc="60" dirty="0">
                <a:solidFill>
                  <a:srgbClr val="232323"/>
                </a:solidFill>
                <a:latin typeface="Arial"/>
                <a:cs typeface="Arial"/>
              </a:rPr>
              <a:t>Variables:</a:t>
            </a:r>
            <a:r>
              <a:rPr sz="3700" spc="2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70" dirty="0">
                <a:solidFill>
                  <a:srgbClr val="232323"/>
                </a:solidFill>
                <a:latin typeface="Arial"/>
                <a:cs typeface="Arial"/>
              </a:rPr>
              <a:t>what</a:t>
            </a:r>
            <a:r>
              <a:rPr sz="3700" spc="8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232323"/>
                </a:solidFill>
                <a:latin typeface="Arial"/>
                <a:cs typeface="Arial"/>
              </a:rPr>
              <a:t>is</a:t>
            </a:r>
            <a:r>
              <a:rPr sz="3700" spc="-4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232323"/>
                </a:solidFill>
                <a:latin typeface="Arial"/>
                <a:cs typeface="Arial"/>
              </a:rPr>
              <a:t>the</a:t>
            </a:r>
            <a:r>
              <a:rPr sz="3700" spc="-4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80" dirty="0">
                <a:solidFill>
                  <a:srgbClr val="232323"/>
                </a:solidFill>
                <a:latin typeface="Arial"/>
                <a:cs typeface="Arial"/>
              </a:rPr>
              <a:t>meaning</a:t>
            </a:r>
            <a:r>
              <a:rPr sz="3700" spc="13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232323"/>
                </a:solidFill>
                <a:latin typeface="Arial"/>
                <a:cs typeface="Arial"/>
              </a:rPr>
              <a:t>o</a:t>
            </a:r>
            <a:r>
              <a:rPr lang="en-US" sz="3700" spc="105" dirty="0">
                <a:solidFill>
                  <a:srgbClr val="232323"/>
                </a:solidFill>
                <a:latin typeface="Arial"/>
                <a:cs typeface="Arial"/>
              </a:rPr>
              <a:t>f </a:t>
            </a:r>
            <a:r>
              <a:rPr lang="en-AU" sz="3700" spc="70" dirty="0" err="1">
                <a:solidFill>
                  <a:srgbClr val="232323"/>
                </a:solidFill>
                <a:latin typeface="Arial"/>
                <a:cs typeface="Arial"/>
              </a:rPr>
              <a:t>RevolvingUtilizationOfUnsecuredLines</a:t>
            </a:r>
            <a:r>
              <a:rPr sz="3700" spc="-375" dirty="0">
                <a:solidFill>
                  <a:srgbClr val="232323"/>
                </a:solidFill>
                <a:latin typeface="Arial"/>
                <a:cs typeface="Arial"/>
              </a:rPr>
              <a:t>?</a:t>
            </a:r>
            <a:endParaRPr sz="3700" dirty="0">
              <a:latin typeface="Arial"/>
              <a:cs typeface="Arial"/>
            </a:endParaRPr>
          </a:p>
          <a:p>
            <a:pPr marL="546735" indent="-534670">
              <a:spcBef>
                <a:spcPts val="690"/>
              </a:spcBef>
              <a:buSzPct val="68918"/>
              <a:buFontTx/>
              <a:buChar char="■"/>
              <a:tabLst>
                <a:tab pos="546735" algn="l"/>
                <a:tab pos="547370" algn="l"/>
              </a:tabLst>
            </a:pPr>
            <a:r>
              <a:rPr sz="3700" spc="60" dirty="0">
                <a:solidFill>
                  <a:srgbClr val="232323"/>
                </a:solidFill>
                <a:latin typeface="Arial"/>
                <a:cs typeface="Arial"/>
              </a:rPr>
              <a:t>Target:</a:t>
            </a:r>
            <a:r>
              <a:rPr lang="en-US" sz="3700" spc="65" dirty="0">
                <a:solidFill>
                  <a:srgbClr val="232323"/>
                </a:solidFill>
                <a:latin typeface="Arial"/>
                <a:cs typeface="Arial"/>
              </a:rPr>
              <a:t> SeriousDlqin2yrs</a:t>
            </a:r>
            <a:endParaRPr sz="3700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869"/>
              </a:spcBef>
            </a:pPr>
            <a:r>
              <a:rPr sz="4350" b="1" spc="6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r>
              <a:rPr sz="4350" b="1" spc="114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4350" b="1" spc="70" dirty="0">
                <a:solidFill>
                  <a:srgbClr val="232323"/>
                </a:solidFill>
                <a:latin typeface="Arial"/>
                <a:cs typeface="Arial"/>
              </a:rPr>
              <a:t>recency/latency</a:t>
            </a:r>
            <a:endParaRPr sz="4350" dirty="0">
              <a:latin typeface="Arial"/>
              <a:cs typeface="Arial"/>
            </a:endParaRPr>
          </a:p>
          <a:p>
            <a:pPr marL="551180" indent="-539115">
              <a:lnSpc>
                <a:spcPct val="100000"/>
              </a:lnSpc>
              <a:spcBef>
                <a:spcPts val="640"/>
              </a:spcBef>
              <a:buSzPct val="68918"/>
              <a:buChar char="■"/>
              <a:tabLst>
                <a:tab pos="551180" algn="l"/>
                <a:tab pos="552450" algn="l"/>
              </a:tabLst>
            </a:pPr>
            <a:r>
              <a:rPr sz="3700" spc="50" dirty="0">
                <a:solidFill>
                  <a:srgbClr val="232323"/>
                </a:solidFill>
                <a:latin typeface="Arial"/>
                <a:cs typeface="Arial"/>
              </a:rPr>
              <a:t>Refresh</a:t>
            </a:r>
            <a:r>
              <a:rPr sz="3700" spc="30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3700" spc="40" dirty="0">
                <a:solidFill>
                  <a:srgbClr val="232323"/>
                </a:solidFill>
                <a:latin typeface="Arial"/>
                <a:cs typeface="Arial"/>
              </a:rPr>
              <a:t>frequency</a:t>
            </a:r>
            <a:endParaRPr sz="3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850" y="471885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526B9B-FCCA-D449-A184-BB3E0CF8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64" y="3101720"/>
            <a:ext cx="6994887" cy="44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3CA737-BD13-9D92-868E-9914A7FA7257}"/>
              </a:ext>
            </a:extLst>
          </p:cNvPr>
          <p:cNvSpPr txBox="1"/>
          <p:nvPr/>
        </p:nvSpPr>
        <p:spPr>
          <a:xfrm>
            <a:off x="9181670" y="4747462"/>
            <a:ext cx="1004960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800" b="1" dirty="0">
                <a:solidFill>
                  <a:srgbClr val="000000"/>
                </a:solidFill>
                <a:effectLst/>
              </a:rPr>
              <a:t>Proportion of People Who Defaulted: </a:t>
            </a:r>
            <a:r>
              <a:rPr lang="en-AU" sz="2800" b="1" dirty="0">
                <a:solidFill>
                  <a:srgbClr val="000000"/>
                </a:solidFill>
              </a:rPr>
              <a:t>6%</a:t>
            </a:r>
            <a:r>
              <a:rPr lang="en-AU" sz="2800" b="1" dirty="0">
                <a:solidFill>
                  <a:srgbClr val="000000"/>
                </a:solidFill>
                <a:effectLst/>
              </a:rPr>
              <a:t> </a:t>
            </a:r>
          </a:p>
          <a:p>
            <a:pPr algn="l"/>
            <a:r>
              <a:rPr lang="en-AU" sz="2800" b="1" dirty="0">
                <a:solidFill>
                  <a:srgbClr val="000000"/>
                </a:solidFill>
              </a:rPr>
              <a:t>with extreme </a:t>
            </a:r>
            <a:r>
              <a:rPr lang="en-AU" sz="2800" b="1" dirty="0">
                <a:solidFill>
                  <a:srgbClr val="000000"/>
                </a:solidFill>
                <a:effectLst/>
              </a:rPr>
              <a:t>unbalanced class</a:t>
            </a:r>
          </a:p>
          <a:p>
            <a:br>
              <a:rPr lang="en-AU" dirty="0">
                <a:effectLst/>
              </a:rPr>
            </a:br>
            <a:endParaRPr lang="en-AU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2458-9725-8C99-6C5B-910C7D61C416}"/>
              </a:ext>
            </a:extLst>
          </p:cNvPr>
          <p:cNvSpPr txBox="1"/>
          <p:nvPr/>
        </p:nvSpPr>
        <p:spPr>
          <a:xfrm>
            <a:off x="679450" y="2101618"/>
            <a:ext cx="10471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Derive Balance of Classes - SeriousDlqin2yrs</a:t>
            </a:r>
          </a:p>
        </p:txBody>
      </p:sp>
    </p:spTree>
    <p:extLst>
      <p:ext uri="{BB962C8B-B14F-4D97-AF65-F5344CB8AC3E}">
        <p14:creationId xmlns:p14="http://schemas.microsoft.com/office/powerpoint/2010/main" val="232130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50" y="478590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1136650" y="2101618"/>
            <a:ext cx="10471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Monthly Income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4B72A-CE52-D3BE-B6FB-DC1C7FA6CA5C}"/>
              </a:ext>
            </a:extLst>
          </p:cNvPr>
          <p:cNvSpPr txBox="1"/>
          <p:nvPr/>
        </p:nvSpPr>
        <p:spPr>
          <a:xfrm>
            <a:off x="3776042" y="2158901"/>
            <a:ext cx="1004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-- 20 % null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BA44E-569A-9A5B-93F9-E2A34D94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805232"/>
            <a:ext cx="6749375" cy="4966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D5F3E1-1112-A0AD-1E92-76DF20CBD0B1}"/>
              </a:ext>
            </a:extLst>
          </p:cNvPr>
          <p:cNvSpPr txBox="1"/>
          <p:nvPr/>
        </p:nvSpPr>
        <p:spPr>
          <a:xfrm>
            <a:off x="8299450" y="3481820"/>
            <a:ext cx="100492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800" b="1" dirty="0">
                <a:solidFill>
                  <a:srgbClr val="000000"/>
                </a:solidFill>
                <a:latin typeface="Helvetica Neue" panose="02000503000000020004" pitchFamily="2" charset="0"/>
              </a:rPr>
              <a:t>H</a:t>
            </a:r>
            <a:r>
              <a:rPr lang="en-AU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andling missing values for the </a:t>
            </a:r>
            <a:r>
              <a:rPr lang="en-AU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MonthlyIncome</a:t>
            </a:r>
            <a:endParaRPr lang="en-AU" sz="28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n-AU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AU" sz="28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Dropping rows</a:t>
            </a:r>
          </a:p>
          <a:p>
            <a:pPr algn="l">
              <a:buFont typeface="+mj-lt"/>
              <a:buAutoNum type="arabicPeriod"/>
            </a:pPr>
            <a:r>
              <a:rPr lang="en-AU" sz="28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Mean/Median/Mode </a:t>
            </a:r>
          </a:p>
          <a:p>
            <a:pPr algn="l">
              <a:buFont typeface="+mj-lt"/>
              <a:buAutoNum type="arabicPeriod"/>
            </a:pPr>
            <a:r>
              <a:rPr lang="en-AU" sz="28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Regression imputation </a:t>
            </a:r>
          </a:p>
          <a:p>
            <a:pPr algn="l">
              <a:buFont typeface="+mj-lt"/>
              <a:buAutoNum type="arabicPeriod"/>
            </a:pPr>
            <a:r>
              <a:rPr lang="en-AU" sz="28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Multiple imputation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07D60A6-6A83-6E83-B650-5E61BF7B6E98}"/>
              </a:ext>
            </a:extLst>
          </p:cNvPr>
          <p:cNvSpPr/>
          <p:nvPr/>
        </p:nvSpPr>
        <p:spPr>
          <a:xfrm>
            <a:off x="12471400" y="6836064"/>
            <a:ext cx="762000" cy="1169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4A52F-7A35-59D3-170D-898C933A8514}"/>
              </a:ext>
            </a:extLst>
          </p:cNvPr>
          <p:cNvSpPr txBox="1"/>
          <p:nvPr/>
        </p:nvSpPr>
        <p:spPr>
          <a:xfrm>
            <a:off x="9213850" y="8243291"/>
            <a:ext cx="72771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Final decision :</a:t>
            </a:r>
          </a:p>
          <a:p>
            <a:endParaRPr lang="en-US" sz="2800" dirty="0"/>
          </a:p>
          <a:p>
            <a:r>
              <a:rPr lang="en-US" sz="2800" dirty="0"/>
              <a:t>Fill with the median value</a:t>
            </a:r>
          </a:p>
          <a:p>
            <a:r>
              <a:rPr lang="en-US" sz="2800" dirty="0"/>
              <a:t>Test data also fill the same number from training dataset </a:t>
            </a:r>
          </a:p>
        </p:txBody>
      </p:sp>
    </p:spTree>
    <p:extLst>
      <p:ext uri="{BB962C8B-B14F-4D97-AF65-F5344CB8AC3E}">
        <p14:creationId xmlns:p14="http://schemas.microsoft.com/office/powerpoint/2010/main" val="33162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9374" y="376312"/>
            <a:ext cx="12283440" cy="1021693"/>
          </a:xfrm>
          <a:prstGeom prst="rect">
            <a:avLst/>
          </a:prstGeom>
        </p:spPr>
        <p:txBody>
          <a:bodyPr vert="horz" wrap="square" lIns="0" tIns="97412" rIns="0" bIns="0" rtlCol="0">
            <a:spAutoFit/>
          </a:bodyPr>
          <a:lstStyle/>
          <a:p>
            <a:pPr marL="12065">
              <a:spcBef>
                <a:spcPts val="919"/>
              </a:spcBef>
              <a:tabLst>
                <a:tab pos="521970" algn="l"/>
                <a:tab pos="523240" algn="l"/>
              </a:tabLst>
            </a:pPr>
            <a:r>
              <a:rPr lang="en-US" sz="6000" dirty="0">
                <a:latin typeface="Arial"/>
                <a:cs typeface="Arial"/>
              </a:rPr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B432-0C4F-345A-7FB2-6CE9D081EA45}"/>
              </a:ext>
            </a:extLst>
          </p:cNvPr>
          <p:cNvSpPr txBox="1"/>
          <p:nvPr/>
        </p:nvSpPr>
        <p:spPr>
          <a:xfrm>
            <a:off x="949374" y="2101618"/>
            <a:ext cx="10471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Monthly Income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8E9C2E-6D67-594E-8A1D-754975BD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720078"/>
            <a:ext cx="12254156" cy="53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A10C99-48C0-6725-FC80-0954F1DB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8191810"/>
            <a:ext cx="4191000" cy="26717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8CBB55-9F95-298C-88FE-97F5BA297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050" y="8225454"/>
            <a:ext cx="4292600" cy="284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44B72A-CE52-D3BE-B6FB-DC1C7FA6CA5C}"/>
              </a:ext>
            </a:extLst>
          </p:cNvPr>
          <p:cNvSpPr txBox="1"/>
          <p:nvPr/>
        </p:nvSpPr>
        <p:spPr>
          <a:xfrm>
            <a:off x="6624719" y="2198994"/>
            <a:ext cx="10049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borrowers with lower monthly incomes are more likely to default on their loans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5282</TotalTime>
  <Words>2509</Words>
  <Application>Microsoft Macintosh PowerPoint</Application>
  <PresentationFormat>Custom</PresentationFormat>
  <Paragraphs>452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Söhne</vt:lpstr>
      <vt:lpstr>Arial</vt:lpstr>
      <vt:lpstr>Bradley Hand ITC</vt:lpstr>
      <vt:lpstr>Calibri</vt:lpstr>
      <vt:lpstr>Courier New</vt:lpstr>
      <vt:lpstr>Helvetica</vt:lpstr>
      <vt:lpstr>Helvetica Neue</vt:lpstr>
      <vt:lpstr>Herculanum</vt:lpstr>
      <vt:lpstr>Times New Roman</vt:lpstr>
      <vt:lpstr>Office Theme</vt:lpstr>
      <vt:lpstr>PowerPoint Presentation</vt:lpstr>
      <vt:lpstr>PowerPoint Presentation</vt:lpstr>
      <vt:lpstr>Overview</vt:lpstr>
      <vt:lpstr>Project Introduction</vt:lpstr>
      <vt:lpstr>PowerPoint Presentation</vt:lpstr>
      <vt:lpstr>Data Quality Criteria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Preprocessing </vt:lpstr>
      <vt:lpstr>Preprocessing </vt:lpstr>
      <vt:lpstr>Data quality: solutions</vt:lpstr>
      <vt:lpstr>Preprocessing </vt:lpstr>
      <vt:lpstr>Model training and Evaluation </vt:lpstr>
      <vt:lpstr>Model training and Evaluation </vt:lpstr>
      <vt:lpstr>Model training and Evaluation </vt:lpstr>
      <vt:lpstr>PD Model Requirements</vt:lpstr>
      <vt:lpstr>Model Selection</vt:lpstr>
      <vt:lpstr>Model Tunning</vt:lpstr>
      <vt:lpstr>Model Tunning</vt:lpstr>
      <vt:lpstr>Model Validation</vt:lpstr>
      <vt:lpstr>Model Validation</vt:lpstr>
      <vt:lpstr>Model Validation</vt:lpstr>
      <vt:lpstr>Model Validation</vt:lpstr>
      <vt:lpstr>Model Validation in Real Business World</vt:lpstr>
      <vt:lpstr>Backtesting</vt:lpstr>
      <vt:lpstr>Principle of back testing </vt:lpstr>
      <vt:lpstr>Action plans</vt:lpstr>
      <vt:lpstr>Model Ongoing monitoring</vt:lpstr>
      <vt:lpstr>Limitation to use XGBClassifier for a PD model: </vt:lpstr>
      <vt:lpstr>Limitation to use Random Forest for a PD model: </vt:lpstr>
      <vt:lpstr>Before devising a strategy on top of this model </vt:lpstr>
      <vt:lpstr>Apply the results of the PD model to various business scenarios</vt:lpstr>
      <vt:lpstr>Advisable Business Strategy for BNPL Platform </vt:lpstr>
      <vt:lpstr>Simple recommendations to manage these potential default applicants  </vt:lpstr>
      <vt:lpstr>PowerPoint Presentation</vt:lpstr>
      <vt:lpstr>Improving Performance</vt:lpstr>
      <vt:lpstr>Model Risk</vt:lpstr>
      <vt:lpstr>PowerPoint Presentation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Crystal Hu</cp:lastModifiedBy>
  <cp:revision>210</cp:revision>
  <dcterms:created xsi:type="dcterms:W3CDTF">2023-05-13T11:18:59Z</dcterms:created>
  <dcterms:modified xsi:type="dcterms:W3CDTF">2023-05-17T09:49:24Z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LastSaved">
    <vt:filetime>2023-05-13T00:00:00Z</vt:filetime>
  </property>
  <property fmtid="{D5CDD505-2E9C-101B-9397-08002B2CF9AE}" pid="4" name="Producer">
    <vt:lpwstr>macOS バージョン13.0（ビルド22A380） Quartz PDFContext</vt:lpwstr>
  </property>
</Properties>
</file>