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9F08A-79CE-47A3-A776-6BEDFAD48F6A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F79F5-B4B3-4C1D-8FCE-9569AEFD7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9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https://zhuanlan.zhihu.com/p/449222522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F79F5-B4B3-4C1D-8FCE-9569AEFD7E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6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来源：</a:t>
            </a:r>
            <a:r>
              <a:rPr lang="en-US" altLang="zh-CN" dirty="0"/>
              <a:t>https://vkguide.dev/docs/chapter-3/push_constants/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F79F5-B4B3-4C1D-8FCE-9569AEFD7E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7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DB58C-BFA1-B98A-E7FF-FEFE615F0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D9DEBE-E70E-78D3-314E-529361DE1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7E2D4-1CE5-8842-3400-9A482BCB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8CE2-22B3-4ED8-BB03-0D4AFB1145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7CE6A-4CFC-DC97-6FB6-3774F130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F2D44-2C03-4820-8E89-07C28513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AAD9-F1CE-41D3-A3BB-DF5B8576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53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B1151-0721-7F1D-A5BB-504C979E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33ACF9-4F66-D62A-22A7-413DA6E45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75237-A58F-7E33-E6F9-A8F482F0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8CE2-22B3-4ED8-BB03-0D4AFB1145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3287F-A131-702E-33A2-1A68641E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5A5A1-A8C1-4737-0189-B9CDF7AA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AAD9-F1CE-41D3-A3BB-DF5B8576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22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2F340B-C271-3617-824A-D39159690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787096-3FB2-49EB-B3C7-F1FC36F5F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A5C5D-0EFE-588A-77C4-A9E18F8F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8CE2-22B3-4ED8-BB03-0D4AFB1145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5F993-1B3E-3EE9-FC28-932C1B2B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8A601-004F-59CA-7D49-70137A0A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AAD9-F1CE-41D3-A3BB-DF5B8576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4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100C4-27EA-D5B4-B308-88945883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73E2B-F222-2131-07CD-42E9C79E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C5165-90D3-BBF6-D68B-27AAC703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8CE2-22B3-4ED8-BB03-0D4AFB1145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34E3E-8D36-CC2B-23D7-B06915B3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831B3-9389-3648-F089-FC3251F1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AAD9-F1CE-41D3-A3BB-DF5B8576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6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068B7-6692-1584-F3C0-9C0B389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C7447-FBFD-64C9-311E-9BBB93F5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CC423-BEA2-0256-DDEA-071EE616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8CE2-22B3-4ED8-BB03-0D4AFB1145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017B2-6FBB-70A7-88CD-8413E058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7E20E-F4C0-05DF-8DDC-10E4AFEB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AAD9-F1CE-41D3-A3BB-DF5B8576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4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646D3-F7AB-16AE-6C33-32759890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B47A1-623E-8F7D-B5DF-7183D3E61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638065-E1B6-A4E4-680B-95FB9B977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3371A1-B66F-C370-A42C-72F999CE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8CE2-22B3-4ED8-BB03-0D4AFB1145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91AD-F2B8-6321-80D5-447326FF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F0C281-DF3E-E8B5-58B1-1740AE83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AAD9-F1CE-41D3-A3BB-DF5B8576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9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15149-3160-FAB4-F6A1-D87A5C4F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4B6E33-C651-FDAD-EE88-DFAA3C01D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9AD1D-76F5-71B1-AC3F-0FF7AFF85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3BEF1C-4975-C150-401C-22A83A582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AB9955-AF6F-5568-51F3-2B46CC780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EF6FC8-234E-5B29-A2A6-5F3D906C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8CE2-22B3-4ED8-BB03-0D4AFB1145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54A9BC-4B43-6199-EE86-F46AABB8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2244FC-97C5-E2F4-F568-27FEB473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AAD9-F1CE-41D3-A3BB-DF5B8576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0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D3F20-C322-4824-F120-EF788BFE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F8DFD1-4C26-8D3D-9A01-A4C805EF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8CE2-22B3-4ED8-BB03-0D4AFB1145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9666A2-1353-3C80-B613-28F41FD9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29EF99-12C2-27DA-7908-A3D06ACB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AAD9-F1CE-41D3-A3BB-DF5B8576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3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87E2D8-72FC-6993-3143-A29BE50B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8CE2-22B3-4ED8-BB03-0D4AFB1145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8A2E4D-DD29-D7EE-8AE8-73DC13EF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152ACB-C9C3-B4E1-CECE-1A227AB5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AAD9-F1CE-41D3-A3BB-DF5B8576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9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64AE0-5358-B492-288E-322B0865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DB4A6-83E1-472F-19E2-418905F96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D50EC9-B496-ECCC-C912-38C869CCC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E9724F-5E5B-84B5-CBE3-63414A3D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8CE2-22B3-4ED8-BB03-0D4AFB1145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97337-99F2-D2C8-583C-465F361F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DA85E-3FF8-CB0C-B79A-391E5728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AAD9-F1CE-41D3-A3BB-DF5B8576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0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F2DBD-B375-2022-94B4-22F07481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FFBB05-2189-A5A2-39E8-777D225A7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054F93-1612-98B7-6FED-F104245E7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5E095B-9991-D274-E570-43C22476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8CE2-22B3-4ED8-BB03-0D4AFB1145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1E364-0860-3639-84BA-EFE57CAF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D3C092-6688-FF44-A10F-8B003296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AAD9-F1CE-41D3-A3BB-DF5B8576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9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C5B590-68B8-D7D8-7A72-2B68604A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175989-D5D3-B7A8-7CB2-D6DBE85DF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756D1-ECFF-493E-7E1D-A1FB37FFC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F8CE2-22B3-4ED8-BB03-0D4AFB1145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88512-F2F4-63F9-6FD1-AC52914E4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C36A1-3DA7-8613-DA00-B9A6AA5DC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FAAD9-F1CE-41D3-A3BB-DF5B8576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6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8970DB-461B-CFCE-6371-3D936E9B3912}"/>
              </a:ext>
            </a:extLst>
          </p:cNvPr>
          <p:cNvSpPr/>
          <p:nvPr/>
        </p:nvSpPr>
        <p:spPr>
          <a:xfrm>
            <a:off x="463826" y="1524777"/>
            <a:ext cx="1762538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Vulkan instance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5ECB95-AAEE-73F7-2B9E-8DCEF339963E}"/>
              </a:ext>
            </a:extLst>
          </p:cNvPr>
          <p:cNvSpPr/>
          <p:nvPr/>
        </p:nvSpPr>
        <p:spPr>
          <a:xfrm>
            <a:off x="463826" y="2639240"/>
            <a:ext cx="1762538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physical Device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AD9093-8DD2-AAE4-6228-961412B64A28}"/>
              </a:ext>
            </a:extLst>
          </p:cNvPr>
          <p:cNvSpPr/>
          <p:nvPr/>
        </p:nvSpPr>
        <p:spPr>
          <a:xfrm>
            <a:off x="463826" y="4201552"/>
            <a:ext cx="1762538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logical Device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9649A2-EE4D-BB33-4F62-8A6EA5156D7D}"/>
              </a:ext>
            </a:extLst>
          </p:cNvPr>
          <p:cNvSpPr/>
          <p:nvPr/>
        </p:nvSpPr>
        <p:spPr>
          <a:xfrm>
            <a:off x="463826" y="5751445"/>
            <a:ext cx="1762538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Validation layer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C6B50C-054C-DF67-558D-F74256FB47B4}"/>
              </a:ext>
            </a:extLst>
          </p:cNvPr>
          <p:cNvSpPr txBox="1"/>
          <p:nvPr/>
        </p:nvSpPr>
        <p:spPr>
          <a:xfrm>
            <a:off x="2842591" y="1492928"/>
            <a:ext cx="899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Instance</a:t>
            </a:r>
            <a:r>
              <a:rPr lang="zh-CN" altLang="en-US" sz="1400" dirty="0"/>
              <a:t>是用户和</a:t>
            </a:r>
            <a:r>
              <a:rPr lang="en-US" altLang="zh-CN" sz="1400" dirty="0" err="1"/>
              <a:t>vulkan</a:t>
            </a:r>
            <a:r>
              <a:rPr lang="zh-CN" altLang="en-US" sz="1400" dirty="0"/>
              <a:t>接口沟通的桥梁，只需要传入</a:t>
            </a:r>
            <a:r>
              <a:rPr lang="en-US" altLang="zh-CN" sz="1400" dirty="0"/>
              <a:t>application</a:t>
            </a:r>
            <a:r>
              <a:rPr lang="zh-CN" altLang="en-US" sz="1400" dirty="0"/>
              <a:t>的信息就行了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APPname</a:t>
            </a:r>
            <a:r>
              <a:rPr lang="zh-CN" altLang="en-US" sz="1400" dirty="0"/>
              <a:t>、</a:t>
            </a:r>
            <a:r>
              <a:rPr lang="en-US" altLang="zh-CN" sz="1400" dirty="0"/>
              <a:t>version</a:t>
            </a:r>
            <a:r>
              <a:rPr lang="zh-CN" altLang="en-US" sz="1400" dirty="0"/>
              <a:t>、</a:t>
            </a:r>
            <a:r>
              <a:rPr lang="en-US" altLang="zh-CN" sz="1400" dirty="0"/>
              <a:t>extension</a:t>
            </a:r>
            <a:r>
              <a:rPr lang="zh-CN" altLang="en-US" sz="1400" dirty="0"/>
              <a:t>和</a:t>
            </a:r>
            <a:r>
              <a:rPr lang="en-US" altLang="zh-CN" sz="1400" dirty="0"/>
              <a:t>layer</a:t>
            </a:r>
            <a:r>
              <a:rPr lang="zh-CN" altLang="en-US" sz="1400" dirty="0"/>
              <a:t>的信息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03B145-7709-BAA7-F202-121272D99C74}"/>
              </a:ext>
            </a:extLst>
          </p:cNvPr>
          <p:cNvSpPr/>
          <p:nvPr/>
        </p:nvSpPr>
        <p:spPr>
          <a:xfrm>
            <a:off x="463826" y="258419"/>
            <a:ext cx="1762538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Vulkan </a:t>
            </a:r>
            <a:r>
              <a:rPr lang="zh-CN" altLang="en-US" sz="1600" dirty="0">
                <a:solidFill>
                  <a:schemeClr val="tx1"/>
                </a:solidFill>
              </a:rPr>
              <a:t>概述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63F950-F84D-D331-2E5C-1DCD01314D91}"/>
              </a:ext>
            </a:extLst>
          </p:cNvPr>
          <p:cNvSpPr txBox="1"/>
          <p:nvPr/>
        </p:nvSpPr>
        <p:spPr>
          <a:xfrm>
            <a:off x="2842591" y="258419"/>
            <a:ext cx="89982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Vulkan </a:t>
            </a:r>
            <a:r>
              <a:rPr lang="zh-CN" altLang="en-US" sz="1400" dirty="0"/>
              <a:t>是用于图形和计算设备的编程接口，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跨平台、高度线程化，模块化，支持</a:t>
            </a:r>
            <a:r>
              <a:rPr lang="en-US" altLang="zh-CN" sz="1400" dirty="0"/>
              <a:t>GPU</a:t>
            </a:r>
            <a:r>
              <a:rPr lang="zh-CN" altLang="en-US" sz="1400" dirty="0"/>
              <a:t>、</a:t>
            </a:r>
            <a:r>
              <a:rPr lang="en-US" altLang="zh-CN" sz="1400" dirty="0"/>
              <a:t>DSP</a:t>
            </a:r>
            <a:r>
              <a:rPr lang="zh-CN" altLang="en-US" sz="1400" dirty="0"/>
              <a:t>等异构设备，因此渲染到屏幕上的功能是扩展功能，图形功能也是可选的。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状态检查、同步、内存管理、参数正确性全部交给用户，有问题直接崩溃而没有消息。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691C47-01D6-1DDD-7E28-2228D4DE2BF5}"/>
              </a:ext>
            </a:extLst>
          </p:cNvPr>
          <p:cNvSpPr txBox="1"/>
          <p:nvPr/>
        </p:nvSpPr>
        <p:spPr>
          <a:xfrm>
            <a:off x="2842591" y="2432718"/>
            <a:ext cx="8998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Physical Device</a:t>
            </a:r>
            <a:r>
              <a:rPr lang="zh-CN" altLang="en-US" sz="1400" dirty="0"/>
              <a:t>就是</a:t>
            </a:r>
            <a:r>
              <a:rPr lang="en-US" altLang="zh-CN" sz="1400" dirty="0"/>
              <a:t>GPU</a:t>
            </a:r>
            <a:r>
              <a:rPr lang="zh-CN" altLang="en-US" sz="1400" dirty="0"/>
              <a:t>，需要通过</a:t>
            </a:r>
            <a:r>
              <a:rPr lang="en-US" altLang="zh-CN" sz="1400" dirty="0"/>
              <a:t>instance</a:t>
            </a:r>
            <a:r>
              <a:rPr lang="zh-CN" altLang="en-US" sz="1400" dirty="0"/>
              <a:t>来查找，需要的信息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显卡支持的功能、</a:t>
            </a:r>
            <a:r>
              <a:rPr lang="en-US" altLang="zh-CN" sz="1400" dirty="0" err="1"/>
              <a:t>QueueFamily</a:t>
            </a:r>
            <a:r>
              <a:rPr lang="zh-CN" altLang="en-US" sz="1400" dirty="0"/>
              <a:t>、内存等信息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CopyQueue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GraphicsQueue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ComputeQueue</a:t>
            </a:r>
            <a:r>
              <a:rPr lang="zh-CN" altLang="en-US" sz="1400" dirty="0"/>
              <a:t>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2C35BC-BDCE-9961-CE86-894FE6478194}"/>
              </a:ext>
            </a:extLst>
          </p:cNvPr>
          <p:cNvSpPr txBox="1"/>
          <p:nvPr/>
        </p:nvSpPr>
        <p:spPr>
          <a:xfrm>
            <a:off x="2842591" y="3769426"/>
            <a:ext cx="8998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Logical Device</a:t>
            </a:r>
            <a:r>
              <a:rPr lang="zh-CN" altLang="en-US" sz="1400" dirty="0"/>
              <a:t>是</a:t>
            </a:r>
            <a:r>
              <a:rPr lang="en-US" altLang="zh-CN" sz="1400" dirty="0"/>
              <a:t>GPU</a:t>
            </a:r>
            <a:r>
              <a:rPr lang="zh-CN" altLang="en-US" sz="1400" dirty="0"/>
              <a:t>的代理，实际上除了硬件相关的所有交互动作都由</a:t>
            </a:r>
            <a:r>
              <a:rPr lang="en-US" altLang="zh-CN" sz="1400" dirty="0"/>
              <a:t>Logical Device</a:t>
            </a:r>
            <a:r>
              <a:rPr lang="zh-CN" altLang="en-US" sz="1400" dirty="0"/>
              <a:t>做的。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确认当前</a:t>
            </a:r>
            <a:r>
              <a:rPr lang="en-US" altLang="zh-CN" sz="1400" dirty="0" err="1"/>
              <a:t>logicalDevice</a:t>
            </a:r>
            <a:r>
              <a:rPr lang="zh-CN" altLang="en-US" sz="1400" dirty="0"/>
              <a:t>要使用的特性（</a:t>
            </a:r>
            <a:r>
              <a:rPr lang="en-US" altLang="zh-CN" sz="1400" dirty="0"/>
              <a:t>Features</a:t>
            </a:r>
            <a:r>
              <a:rPr lang="zh-CN" altLang="en-US" sz="1400" dirty="0"/>
              <a:t>），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指定当前设备要使用的</a:t>
            </a:r>
            <a:r>
              <a:rPr lang="en-US" altLang="zh-CN" sz="1400" dirty="0"/>
              <a:t>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选择要开启的</a:t>
            </a:r>
            <a:r>
              <a:rPr lang="en-US" altLang="zh-CN" sz="1400" dirty="0"/>
              <a:t>Extension</a:t>
            </a:r>
            <a:r>
              <a:rPr lang="zh-CN" altLang="en-US" sz="1400" dirty="0"/>
              <a:t>和</a:t>
            </a:r>
            <a:r>
              <a:rPr lang="en-US" altLang="zh-CN" sz="1400" dirty="0"/>
              <a:t>layer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2BE47C-79EB-4297-826B-4BA58E367104}"/>
              </a:ext>
            </a:extLst>
          </p:cNvPr>
          <p:cNvSpPr txBox="1"/>
          <p:nvPr/>
        </p:nvSpPr>
        <p:spPr>
          <a:xfrm>
            <a:off x="2842591" y="5287963"/>
            <a:ext cx="89982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Validation Layer</a:t>
            </a:r>
            <a:r>
              <a:rPr lang="zh-CN" altLang="en-US" sz="1400" dirty="0"/>
              <a:t>是把</a:t>
            </a:r>
            <a:r>
              <a:rPr lang="en-US" altLang="zh-CN" sz="1400" dirty="0" err="1"/>
              <a:t>opengl</a:t>
            </a:r>
            <a:r>
              <a:rPr lang="zh-CN" altLang="en-US" sz="1400" dirty="0"/>
              <a:t>参数验证那些东西拆出来了，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根据规范检查参数数值，最终确认是否存与预期不符的情况；跟踪对象的创建和销毁，以查找是否存在资源的泄漏；跟踪线程的调用链，确认线程执行过程中的安全性；将每次函数调用所使用的参数记录到标准的输出中，进行初步的</a:t>
            </a:r>
            <a:r>
              <a:rPr lang="en-US" altLang="zh-CN" sz="1400" dirty="0"/>
              <a:t>Vulkan</a:t>
            </a:r>
            <a:r>
              <a:rPr lang="zh-CN" altLang="en-US" sz="1400" dirty="0"/>
              <a:t>概要分析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需要设置消息回调函数才能获得返回的信息。</a:t>
            </a:r>
          </a:p>
        </p:txBody>
      </p:sp>
    </p:spTree>
    <p:extLst>
      <p:ext uri="{BB962C8B-B14F-4D97-AF65-F5344CB8AC3E}">
        <p14:creationId xmlns:p14="http://schemas.microsoft.com/office/powerpoint/2010/main" val="7796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80CABAC-E91C-7A23-457E-4A1F2CBE19F3}"/>
              </a:ext>
            </a:extLst>
          </p:cNvPr>
          <p:cNvSpPr/>
          <p:nvPr/>
        </p:nvSpPr>
        <p:spPr>
          <a:xfrm>
            <a:off x="324679" y="311089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VkDescriptor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60C05C-1C39-13FB-5DDC-E920D10DDC6E}"/>
              </a:ext>
            </a:extLst>
          </p:cNvPr>
          <p:cNvSpPr txBox="1"/>
          <p:nvPr/>
        </p:nvSpPr>
        <p:spPr>
          <a:xfrm>
            <a:off x="2696817" y="87083"/>
            <a:ext cx="9382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一个</a:t>
            </a:r>
            <a:r>
              <a:rPr lang="en-US" altLang="zh-CN" sz="1400" dirty="0" err="1">
                <a:solidFill>
                  <a:schemeClr val="tx1"/>
                </a:solidFill>
              </a:rPr>
              <a:t>VkDescriptor</a:t>
            </a:r>
            <a:r>
              <a:rPr lang="zh-CN" altLang="en-US" sz="1400" dirty="0">
                <a:solidFill>
                  <a:schemeClr val="tx1"/>
                </a:solidFill>
              </a:rPr>
              <a:t>指的是在</a:t>
            </a:r>
            <a:r>
              <a:rPr lang="en-US" altLang="zh-CN" sz="1400" dirty="0">
                <a:solidFill>
                  <a:schemeClr val="tx1"/>
                </a:solidFill>
              </a:rPr>
              <a:t>shader</a:t>
            </a:r>
            <a:r>
              <a:rPr lang="zh-CN" altLang="en-US" sz="1400" dirty="0">
                <a:solidFill>
                  <a:schemeClr val="tx1"/>
                </a:solidFill>
              </a:rPr>
              <a:t>中访问资源的一种方式，但是访问到什么资源由</a:t>
            </a:r>
            <a:r>
              <a:rPr lang="en-US" altLang="zh-CN" sz="1400" dirty="0" err="1">
                <a:solidFill>
                  <a:schemeClr val="tx1"/>
                </a:solidFill>
              </a:rPr>
              <a:t>descriptorset</a:t>
            </a:r>
            <a:r>
              <a:rPr lang="zh-CN" altLang="en-US" sz="1400" dirty="0">
                <a:solidFill>
                  <a:schemeClr val="tx1"/>
                </a:solidFill>
              </a:rPr>
              <a:t>决定（我理解是</a:t>
            </a:r>
            <a:r>
              <a:rPr lang="en-US" altLang="zh-CN" sz="1400" dirty="0">
                <a:solidFill>
                  <a:schemeClr val="tx1"/>
                </a:solidFill>
              </a:rPr>
              <a:t>GPU</a:t>
            </a:r>
            <a:r>
              <a:rPr lang="zh-CN" altLang="en-US" sz="1400" dirty="0">
                <a:solidFill>
                  <a:schemeClr val="tx1"/>
                </a:solidFill>
              </a:rPr>
              <a:t>的概念）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类比</a:t>
            </a:r>
            <a:r>
              <a:rPr lang="en-US" altLang="zh-CN" sz="1400" b="1" dirty="0"/>
              <a:t>Framebuffer</a:t>
            </a:r>
            <a:r>
              <a:rPr lang="zh-CN" altLang="en-US" sz="1400" b="1" dirty="0"/>
              <a:t>、</a:t>
            </a:r>
            <a:r>
              <a:rPr lang="en-US" altLang="zh-CN" sz="1400" b="1" dirty="0" err="1"/>
              <a:t>renderpass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image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attachment</a:t>
            </a:r>
            <a:r>
              <a:rPr lang="zh-CN" altLang="en-US" sz="1400" b="1" dirty="0"/>
              <a:t>的关系，</a:t>
            </a:r>
            <a:r>
              <a:rPr lang="en-US" altLang="zh-CN" sz="1400" b="1" dirty="0" err="1"/>
              <a:t>renderpass</a:t>
            </a:r>
            <a:r>
              <a:rPr lang="zh-CN" altLang="en-US" sz="1400" b="1" dirty="0"/>
              <a:t>定义了这个</a:t>
            </a:r>
            <a:r>
              <a:rPr lang="en-US" altLang="zh-CN" sz="1400" b="1" dirty="0"/>
              <a:t>pass</a:t>
            </a:r>
            <a:r>
              <a:rPr lang="zh-CN" altLang="en-US" sz="1400" b="1" dirty="0"/>
              <a:t>里面具体哪种类型的</a:t>
            </a:r>
            <a:r>
              <a:rPr lang="en-US" altLang="zh-CN" sz="1400" b="1" dirty="0"/>
              <a:t>attachment</a:t>
            </a:r>
            <a:r>
              <a:rPr lang="zh-CN" altLang="en-US" sz="1400" b="1" dirty="0"/>
              <a:t>会被访问（类比</a:t>
            </a:r>
            <a:r>
              <a:rPr lang="en-US" altLang="zh-CN" sz="1400" b="1" dirty="0"/>
              <a:t>Descriptor layout</a:t>
            </a:r>
            <a:r>
              <a:rPr lang="zh-CN" altLang="en-US" sz="1400" b="1" dirty="0"/>
              <a:t>），</a:t>
            </a:r>
            <a:r>
              <a:rPr lang="en-US" altLang="zh-CN" sz="1400" b="1" dirty="0"/>
              <a:t>framebuffer</a:t>
            </a:r>
            <a:r>
              <a:rPr lang="zh-CN" altLang="en-US" sz="1400" b="1" dirty="0"/>
              <a:t>则是绑定了具体的</a:t>
            </a:r>
            <a:r>
              <a:rPr lang="en-US" altLang="zh-CN" sz="1400" b="1" dirty="0" err="1"/>
              <a:t>imageview</a:t>
            </a:r>
            <a:r>
              <a:rPr lang="zh-CN" altLang="en-US" sz="1400" b="1" dirty="0"/>
              <a:t>（类比</a:t>
            </a:r>
            <a:r>
              <a:rPr lang="en-US" altLang="zh-CN" sz="1400" b="1" dirty="0" err="1"/>
              <a:t>descriptorset</a:t>
            </a:r>
            <a:r>
              <a:rPr lang="zh-CN" altLang="en-US" sz="1400" b="1" dirty="0"/>
              <a:t>），</a:t>
            </a:r>
            <a:r>
              <a:rPr lang="en-US" altLang="zh-CN" sz="1400" b="1" dirty="0"/>
              <a:t>framebuffer</a:t>
            </a:r>
            <a:r>
              <a:rPr lang="zh-CN" altLang="en-US" sz="1400" b="1" dirty="0"/>
              <a:t>在没有绑定</a:t>
            </a:r>
            <a:r>
              <a:rPr lang="en-US" altLang="zh-CN" sz="1400" b="1" dirty="0"/>
              <a:t>attachment</a:t>
            </a:r>
            <a:r>
              <a:rPr lang="zh-CN" altLang="en-US" sz="1400" b="1" dirty="0"/>
              <a:t>的时候有点像</a:t>
            </a:r>
            <a:r>
              <a:rPr lang="en-US" altLang="zh-CN" sz="1400" b="1" dirty="0"/>
              <a:t>descriptor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09A15A-4A8B-8603-9BD0-D62BCAA2EA98}"/>
              </a:ext>
            </a:extLst>
          </p:cNvPr>
          <p:cNvSpPr/>
          <p:nvPr/>
        </p:nvSpPr>
        <p:spPr>
          <a:xfrm>
            <a:off x="324679" y="1311628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VkDescriptorSet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D7D370-03DD-19AD-A69B-29E8F473CB13}"/>
              </a:ext>
            </a:extLst>
          </p:cNvPr>
          <p:cNvSpPr txBox="1"/>
          <p:nvPr/>
        </p:nvSpPr>
        <p:spPr>
          <a:xfrm>
            <a:off x="2696817" y="1226770"/>
            <a:ext cx="938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VkDescriptorSet</a:t>
            </a:r>
            <a:r>
              <a:rPr lang="zh-CN" altLang="en-US" sz="1400" dirty="0">
                <a:solidFill>
                  <a:schemeClr val="tx1"/>
                </a:solidFill>
              </a:rPr>
              <a:t>指的是真实绑定到</a:t>
            </a:r>
            <a:r>
              <a:rPr lang="en-US" altLang="zh-CN" sz="1400" dirty="0">
                <a:solidFill>
                  <a:schemeClr val="tx1"/>
                </a:solidFill>
              </a:rPr>
              <a:t>descriptor</a:t>
            </a:r>
            <a:r>
              <a:rPr lang="zh-CN" altLang="en-US" sz="1400" dirty="0">
                <a:solidFill>
                  <a:schemeClr val="tx1"/>
                </a:solidFill>
              </a:rPr>
              <a:t>上的</a:t>
            </a:r>
            <a:r>
              <a:rPr lang="en-US" altLang="zh-CN" sz="1400" dirty="0">
                <a:solidFill>
                  <a:schemeClr val="tx1"/>
                </a:solidFill>
              </a:rPr>
              <a:t>buffer</a:t>
            </a:r>
            <a:r>
              <a:rPr lang="zh-CN" altLang="en-US" sz="1400" dirty="0">
                <a:solidFill>
                  <a:schemeClr val="tx1"/>
                </a:solidFill>
              </a:rPr>
              <a:t>或者</a:t>
            </a:r>
            <a:r>
              <a:rPr lang="en-US" altLang="zh-CN" sz="1400" dirty="0">
                <a:solidFill>
                  <a:schemeClr val="tx1"/>
                </a:solidFill>
              </a:rPr>
              <a:t>image</a:t>
            </a:r>
            <a:r>
              <a:rPr lang="zh-CN" altLang="en-US" sz="1400" dirty="0">
                <a:solidFill>
                  <a:schemeClr val="tx1"/>
                </a:solidFill>
              </a:rPr>
              <a:t>，是具体的数据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WriteDescriptorSets</a:t>
            </a:r>
            <a:r>
              <a:rPr lang="zh-CN" altLang="en-US" sz="1400" dirty="0"/>
              <a:t>是可以更新一个数组的，更新的是多个</a:t>
            </a:r>
            <a:r>
              <a:rPr lang="en-US" altLang="zh-CN" sz="1400" dirty="0" err="1"/>
              <a:t>Descriptorset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971BDC-2C06-1F2D-1F10-FB4D44D4BC4D}"/>
              </a:ext>
            </a:extLst>
          </p:cNvPr>
          <p:cNvSpPr/>
          <p:nvPr/>
        </p:nvSpPr>
        <p:spPr>
          <a:xfrm>
            <a:off x="324679" y="2397025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VkDescriptor</a:t>
            </a:r>
            <a:r>
              <a:rPr lang="en-US" altLang="zh-CN" sz="1200" dirty="0">
                <a:solidFill>
                  <a:schemeClr val="tx1"/>
                </a:solidFill>
              </a:rPr>
              <a:t> Layout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E1274D-9062-757E-F673-604AEEE09D5F}"/>
              </a:ext>
            </a:extLst>
          </p:cNvPr>
          <p:cNvSpPr txBox="1"/>
          <p:nvPr/>
        </p:nvSpPr>
        <p:spPr>
          <a:xfrm>
            <a:off x="2696817" y="2312167"/>
            <a:ext cx="938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VkDescriptor</a:t>
            </a:r>
            <a:r>
              <a:rPr lang="en-US" altLang="zh-CN" sz="1400" dirty="0">
                <a:solidFill>
                  <a:schemeClr val="tx1"/>
                </a:solidFill>
              </a:rPr>
              <a:t> Layout</a:t>
            </a:r>
            <a:r>
              <a:rPr lang="zh-CN" altLang="en-US" sz="1400" dirty="0"/>
              <a:t>指的是在</a:t>
            </a:r>
            <a:r>
              <a:rPr lang="en-US" altLang="zh-CN" sz="1400" dirty="0"/>
              <a:t>shader</a:t>
            </a:r>
            <a:r>
              <a:rPr lang="zh-CN" altLang="en-US" sz="1400" dirty="0"/>
              <a:t>中所有</a:t>
            </a:r>
            <a:r>
              <a:rPr lang="en-US" altLang="zh-CN" sz="1400" dirty="0"/>
              <a:t>descriptor</a:t>
            </a:r>
            <a:r>
              <a:rPr lang="zh-CN" altLang="en-US" sz="1400" dirty="0"/>
              <a:t>的布局方式，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3F59C3-176A-DB66-18C8-30BBFF0F6FA0}"/>
              </a:ext>
            </a:extLst>
          </p:cNvPr>
          <p:cNvSpPr/>
          <p:nvPr/>
        </p:nvSpPr>
        <p:spPr>
          <a:xfrm>
            <a:off x="324679" y="3584252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VkDescriptoPool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D645B-8EAD-69B4-D13A-249BFC0A00E0}"/>
              </a:ext>
            </a:extLst>
          </p:cNvPr>
          <p:cNvSpPr txBox="1"/>
          <p:nvPr/>
        </p:nvSpPr>
        <p:spPr>
          <a:xfrm>
            <a:off x="2696817" y="3499394"/>
            <a:ext cx="938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VkDescriptorPool</a:t>
            </a:r>
            <a:r>
              <a:rPr lang="zh-CN" altLang="en-US" sz="1400" dirty="0">
                <a:solidFill>
                  <a:schemeClr val="tx1"/>
                </a:solidFill>
              </a:rPr>
              <a:t>是分配</a:t>
            </a:r>
            <a:r>
              <a:rPr lang="en-US" altLang="zh-CN" sz="1400" dirty="0" err="1">
                <a:solidFill>
                  <a:schemeClr val="tx1"/>
                </a:solidFill>
              </a:rPr>
              <a:t>descriptorSet</a:t>
            </a:r>
            <a:r>
              <a:rPr lang="zh-CN" altLang="en-US" sz="1400" dirty="0">
                <a:solidFill>
                  <a:schemeClr val="tx1"/>
                </a:solidFill>
              </a:rPr>
              <a:t>的池子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需要对每种类型的</a:t>
            </a:r>
            <a:r>
              <a:rPr lang="en-US" altLang="zh-CN" sz="1400" dirty="0" err="1"/>
              <a:t>descriptorset</a:t>
            </a:r>
            <a:r>
              <a:rPr lang="zh-CN" altLang="en-US" sz="1400" dirty="0"/>
              <a:t>指定最大数量</a:t>
            </a:r>
            <a:endParaRPr lang="en-US" altLang="zh-CN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A5A45B-117D-69F7-6F23-7F476EE79DFF}"/>
              </a:ext>
            </a:extLst>
          </p:cNvPr>
          <p:cNvSpPr/>
          <p:nvPr/>
        </p:nvSpPr>
        <p:spPr>
          <a:xfrm>
            <a:off x="324679" y="4718470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VkSamplerCreateInfo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A5E7B4-D87D-F8B4-8D94-B3ECB506B617}"/>
              </a:ext>
            </a:extLst>
          </p:cNvPr>
          <p:cNvSpPr txBox="1"/>
          <p:nvPr/>
        </p:nvSpPr>
        <p:spPr>
          <a:xfrm>
            <a:off x="2696817" y="4633612"/>
            <a:ext cx="9382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VkSamplerCreateInfo</a:t>
            </a:r>
            <a:r>
              <a:rPr lang="zh-CN" altLang="en-US" sz="1400" dirty="0">
                <a:solidFill>
                  <a:schemeClr val="tx1"/>
                </a:solidFill>
              </a:rPr>
              <a:t>用来创建</a:t>
            </a:r>
            <a:r>
              <a:rPr lang="en-US" altLang="zh-CN" sz="1400" dirty="0">
                <a:solidFill>
                  <a:schemeClr val="tx1"/>
                </a:solidFill>
              </a:rPr>
              <a:t>shader</a:t>
            </a:r>
            <a:r>
              <a:rPr lang="zh-CN" altLang="en-US" sz="1400" dirty="0">
                <a:solidFill>
                  <a:schemeClr val="tx1"/>
                </a:solidFill>
              </a:rPr>
              <a:t>中纹理的采样器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采样类型，</a:t>
            </a:r>
            <a:r>
              <a:rPr lang="en-US" altLang="zh-CN" sz="1400" dirty="0"/>
              <a:t>LINEAR</a:t>
            </a:r>
            <a:r>
              <a:rPr lang="zh-CN" altLang="en-US" sz="1400" dirty="0"/>
              <a:t>还是</a:t>
            </a:r>
            <a:r>
              <a:rPr lang="en-US" altLang="zh-CN" sz="1400" dirty="0"/>
              <a:t>NEAREST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ADDRESSMODE</a:t>
            </a:r>
            <a:r>
              <a:rPr lang="zh-CN" altLang="en-US" sz="1400" dirty="0"/>
              <a:t>，当超出采样范围的时候怎么办，</a:t>
            </a:r>
            <a:r>
              <a:rPr lang="en-US" altLang="zh-CN" sz="1400" dirty="0"/>
              <a:t>REPEAT</a:t>
            </a:r>
            <a:r>
              <a:rPr lang="zh-CN" altLang="en-US" sz="1400" dirty="0"/>
              <a:t>还是</a:t>
            </a:r>
            <a:r>
              <a:rPr lang="en-US" altLang="zh-CN" sz="1400" dirty="0"/>
              <a:t>CLAMP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是否使用各向异性采样（会对性能有影响，但是效果好些）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边缘颜色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15004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08DCE0-50BD-DC8F-80B2-172782CF0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98" y="1907813"/>
            <a:ext cx="4268941" cy="206001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CF8D449-EBBF-0622-7464-881A0F0DB331}"/>
              </a:ext>
            </a:extLst>
          </p:cNvPr>
          <p:cNvSpPr txBox="1"/>
          <p:nvPr/>
        </p:nvSpPr>
        <p:spPr>
          <a:xfrm flipH="1">
            <a:off x="448669" y="1212575"/>
            <a:ext cx="610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Vulkan</a:t>
            </a:r>
            <a:r>
              <a:rPr lang="zh-CN" altLang="en-US" dirty="0"/>
              <a:t>高级用法</a:t>
            </a:r>
          </a:p>
        </p:txBody>
      </p:sp>
    </p:spTree>
    <p:extLst>
      <p:ext uri="{BB962C8B-B14F-4D97-AF65-F5344CB8AC3E}">
        <p14:creationId xmlns:p14="http://schemas.microsoft.com/office/powerpoint/2010/main" val="308860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2F971C-E769-E448-2542-FBB34BD39424}"/>
              </a:ext>
            </a:extLst>
          </p:cNvPr>
          <p:cNvSpPr/>
          <p:nvPr/>
        </p:nvSpPr>
        <p:spPr>
          <a:xfrm>
            <a:off x="324679" y="239235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VkPushConstantRange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35B717-B58D-F007-78D2-4B64A6FF06AE}"/>
              </a:ext>
            </a:extLst>
          </p:cNvPr>
          <p:cNvSpPr txBox="1"/>
          <p:nvPr/>
        </p:nvSpPr>
        <p:spPr>
          <a:xfrm>
            <a:off x="2696817" y="154377"/>
            <a:ext cx="9382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VkPushConstantRange</a:t>
            </a:r>
            <a:r>
              <a:rPr lang="zh-CN" altLang="en-US" sz="1400" dirty="0"/>
              <a:t>用来向</a:t>
            </a:r>
            <a:r>
              <a:rPr lang="en-US" altLang="zh-CN" sz="1400" dirty="0"/>
              <a:t>shader</a:t>
            </a:r>
            <a:r>
              <a:rPr lang="zh-CN" altLang="en-US" sz="1400" dirty="0"/>
              <a:t>中</a:t>
            </a:r>
            <a:r>
              <a:rPr lang="en-US" altLang="zh-CN" sz="1400" dirty="0"/>
              <a:t>push</a:t>
            </a:r>
            <a:r>
              <a:rPr lang="zh-CN" altLang="en-US" sz="1400" dirty="0"/>
              <a:t>常量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最小</a:t>
            </a:r>
            <a:r>
              <a:rPr lang="en-US" altLang="zh-CN" sz="1400" dirty="0"/>
              <a:t>128</a:t>
            </a:r>
            <a:r>
              <a:rPr lang="zh-CN" altLang="en-US" sz="1400" dirty="0"/>
              <a:t>字节（</a:t>
            </a:r>
            <a:r>
              <a:rPr lang="en-US" altLang="zh-CN" sz="1400" dirty="0"/>
              <a:t>2</a:t>
            </a:r>
            <a:r>
              <a:rPr lang="zh-CN" altLang="en-US" sz="1400" dirty="0"/>
              <a:t>个</a:t>
            </a:r>
            <a:r>
              <a:rPr lang="en-US" altLang="zh-CN" sz="1400" dirty="0"/>
              <a:t>4x4</a:t>
            </a:r>
            <a:r>
              <a:rPr lang="zh-CN" altLang="en-US" sz="1400" dirty="0"/>
              <a:t>的</a:t>
            </a:r>
            <a:r>
              <a:rPr lang="en-US" altLang="zh-CN" sz="1400" dirty="0"/>
              <a:t>float</a:t>
            </a:r>
            <a:r>
              <a:rPr lang="zh-CN" altLang="en-US" sz="1400" dirty="0"/>
              <a:t>矩阵）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三个参数，</a:t>
            </a:r>
            <a:r>
              <a:rPr lang="en-US" altLang="zh-CN" sz="1400" dirty="0"/>
              <a:t>size</a:t>
            </a:r>
            <a:r>
              <a:rPr lang="zh-CN" altLang="en-US" sz="1400" dirty="0"/>
              <a:t>、</a:t>
            </a:r>
            <a:r>
              <a:rPr lang="en-US" altLang="zh-CN" sz="1400" dirty="0"/>
              <a:t>offset</a:t>
            </a:r>
            <a:r>
              <a:rPr lang="zh-CN" altLang="en-US" sz="1400" dirty="0"/>
              <a:t>和</a:t>
            </a:r>
            <a:r>
              <a:rPr lang="en-US" altLang="zh-CN" sz="1400" dirty="0"/>
              <a:t>usage</a:t>
            </a:r>
            <a:r>
              <a:rPr lang="zh-CN" altLang="en-US" sz="1400" dirty="0"/>
              <a:t>（</a:t>
            </a:r>
            <a:r>
              <a:rPr lang="en-US" altLang="zh-CN" sz="1400" dirty="0"/>
              <a:t>VS</a:t>
            </a:r>
            <a:r>
              <a:rPr lang="zh-CN" altLang="en-US" sz="1400" dirty="0"/>
              <a:t>还是</a:t>
            </a:r>
            <a:r>
              <a:rPr lang="en-US" altLang="zh-CN" sz="1400" dirty="0"/>
              <a:t>FS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CPU</a:t>
            </a:r>
            <a:r>
              <a:rPr lang="zh-CN" altLang="en-US" sz="1400" dirty="0"/>
              <a:t>侧使用接口</a:t>
            </a:r>
            <a:r>
              <a:rPr lang="en-US" altLang="zh-CN" sz="1400" dirty="0" err="1"/>
              <a:t>vkCmdPushConstants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比</a:t>
            </a:r>
            <a:r>
              <a:rPr lang="en-US" altLang="zh-CN" sz="1400" dirty="0"/>
              <a:t>UBO</a:t>
            </a:r>
            <a:r>
              <a:rPr lang="zh-CN" altLang="en-US" sz="1400" dirty="0"/>
              <a:t>要快很多</a:t>
            </a:r>
            <a:endParaRPr lang="en-US" altLang="zh-CN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E8E461-A453-0D08-C951-471D2645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583" y="0"/>
            <a:ext cx="3306417" cy="11530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4D6514-F2F5-0A4A-18D3-E3A4EBE3B8D2}"/>
              </a:ext>
            </a:extLst>
          </p:cNvPr>
          <p:cNvSpPr txBox="1"/>
          <p:nvPr/>
        </p:nvSpPr>
        <p:spPr>
          <a:xfrm>
            <a:off x="9051235" y="1153046"/>
            <a:ext cx="38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Shader</a:t>
            </a:r>
            <a:r>
              <a:rPr lang="zh-CN" altLang="en-US" dirty="0"/>
              <a:t>是这么写的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5B249A-54C9-4A1C-3ADC-9294056395AE}"/>
              </a:ext>
            </a:extLst>
          </p:cNvPr>
          <p:cNvSpPr/>
          <p:nvPr/>
        </p:nvSpPr>
        <p:spPr>
          <a:xfrm>
            <a:off x="324679" y="2344307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Instance draw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B866B6-96A3-B99E-607F-20DD463E9BE1}"/>
              </a:ext>
            </a:extLst>
          </p:cNvPr>
          <p:cNvSpPr txBox="1"/>
          <p:nvPr/>
        </p:nvSpPr>
        <p:spPr>
          <a:xfrm>
            <a:off x="2696817" y="2259449"/>
            <a:ext cx="9382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Instance draw</a:t>
            </a:r>
            <a:r>
              <a:rPr lang="zh-CN" altLang="en-US" sz="1400" dirty="0"/>
              <a:t>主要用来做合批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CPU</a:t>
            </a:r>
            <a:r>
              <a:rPr lang="zh-CN" altLang="en-US" sz="1400" dirty="0"/>
              <a:t>侧定义</a:t>
            </a:r>
            <a:r>
              <a:rPr lang="en-US" altLang="zh-CN" sz="1400" dirty="0" err="1"/>
              <a:t>VkVertexInputBindingDescription</a:t>
            </a:r>
            <a:r>
              <a:rPr lang="en-US" altLang="zh-CN" sz="1400" dirty="0"/>
              <a:t> </a:t>
            </a:r>
            <a:r>
              <a:rPr lang="zh-CN" altLang="en-US" sz="1400" dirty="0"/>
              <a:t>中的</a:t>
            </a:r>
            <a:r>
              <a:rPr lang="en-US" altLang="zh-CN" sz="1400" dirty="0"/>
              <a:t>VK_VERTEX_INPUT_RATE_INSTANCE</a:t>
            </a:r>
            <a:r>
              <a:rPr lang="zh-CN" altLang="en-US" sz="1400" dirty="0"/>
              <a:t>和</a:t>
            </a:r>
            <a:r>
              <a:rPr lang="en-US" altLang="zh-CN" sz="1400" dirty="0"/>
              <a:t>stride</a:t>
            </a:r>
            <a:r>
              <a:rPr lang="zh-CN" altLang="en-US" sz="1400" dirty="0"/>
              <a:t>，然后在</a:t>
            </a:r>
            <a:r>
              <a:rPr lang="en-US" altLang="zh-CN" sz="1400" dirty="0" err="1"/>
              <a:t>drawindex</a:t>
            </a:r>
            <a:r>
              <a:rPr lang="zh-CN" altLang="en-US" sz="1400" dirty="0"/>
              <a:t>的时候指定</a:t>
            </a:r>
            <a:r>
              <a:rPr lang="en-US" altLang="zh-CN" sz="1400" dirty="0"/>
              <a:t>instance</a:t>
            </a:r>
            <a:r>
              <a:rPr lang="zh-CN" altLang="en-US" sz="1400" dirty="0"/>
              <a:t>数量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GPU</a:t>
            </a:r>
            <a:r>
              <a:rPr lang="zh-CN" altLang="en-US" sz="1400" dirty="0"/>
              <a:t>侧照常访问即可</a:t>
            </a:r>
            <a:endParaRPr lang="en-US" altLang="zh-CN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A9B952-20EB-6607-3749-8138DFA42DE2}"/>
              </a:ext>
            </a:extLst>
          </p:cNvPr>
          <p:cNvSpPr/>
          <p:nvPr/>
        </p:nvSpPr>
        <p:spPr>
          <a:xfrm>
            <a:off x="324679" y="3908064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Dynamic Descriptor/uniform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09BDF1-085E-30C5-EBAC-262A20BC2664}"/>
              </a:ext>
            </a:extLst>
          </p:cNvPr>
          <p:cNvSpPr txBox="1"/>
          <p:nvPr/>
        </p:nvSpPr>
        <p:spPr>
          <a:xfrm>
            <a:off x="2696817" y="3779745"/>
            <a:ext cx="9382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Dynamic Descriptor/uniform</a:t>
            </a:r>
            <a:r>
              <a:rPr lang="zh-CN" altLang="en-US" sz="1400" dirty="0">
                <a:solidFill>
                  <a:schemeClr val="tx1"/>
                </a:solidFill>
              </a:rPr>
              <a:t>是可以动态改变</a:t>
            </a:r>
            <a:r>
              <a:rPr lang="en-US" altLang="zh-CN" sz="1400" dirty="0">
                <a:solidFill>
                  <a:schemeClr val="tx1"/>
                </a:solidFill>
              </a:rPr>
              <a:t>uniform</a:t>
            </a:r>
            <a:r>
              <a:rPr lang="zh-CN" altLang="en-US" sz="1400" dirty="0">
                <a:solidFill>
                  <a:schemeClr val="tx1"/>
                </a:solidFill>
              </a:rPr>
              <a:t>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VkDescriptorSetLayoutBinding</a:t>
            </a:r>
            <a:r>
              <a:rPr lang="en-US" altLang="zh-CN" sz="1400" dirty="0"/>
              <a:t> 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VkDescriptorPoolSize</a:t>
            </a:r>
            <a:r>
              <a:rPr lang="zh-CN" altLang="en-US" sz="1400" dirty="0"/>
              <a:t>设置成</a:t>
            </a:r>
            <a:r>
              <a:rPr lang="en-US" altLang="zh-CN" sz="1400" dirty="0"/>
              <a:t>VK_DESCRIPTOR_TYPE_UNIFORM_BUFFER_DYNAMIC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在</a:t>
            </a:r>
            <a:r>
              <a:rPr lang="en-US" altLang="zh-CN" sz="1400" dirty="0" err="1"/>
              <a:t>writedescriptor</a:t>
            </a:r>
            <a:r>
              <a:rPr lang="zh-CN" altLang="en-US" sz="1400" dirty="0"/>
              <a:t>的时候需要添加一个</a:t>
            </a:r>
            <a:r>
              <a:rPr lang="en-US" altLang="zh-CN" sz="1400" dirty="0"/>
              <a:t>offset</a:t>
            </a:r>
            <a:r>
              <a:rPr lang="zh-CN" altLang="en-US" sz="1400" dirty="0"/>
              <a:t>，</a:t>
            </a:r>
            <a:r>
              <a:rPr lang="en-US" altLang="zh-CN" sz="1400" dirty="0"/>
              <a:t>type</a:t>
            </a:r>
            <a:r>
              <a:rPr lang="zh-CN" altLang="en-US" sz="1400" dirty="0"/>
              <a:t>也需要变成</a:t>
            </a:r>
            <a:r>
              <a:rPr lang="en-US" altLang="zh-CN" sz="1400" dirty="0"/>
              <a:t>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vkCmdBindDescriptorSets</a:t>
            </a:r>
            <a:r>
              <a:rPr lang="zh-CN" altLang="en-US" sz="1400" dirty="0"/>
              <a:t>要指定对应的</a:t>
            </a:r>
            <a:r>
              <a:rPr lang="en-US" altLang="zh-CN" sz="1400" dirty="0"/>
              <a:t>offset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A0C6D7-1AD4-96C8-AE85-FC5DE418FB82}"/>
              </a:ext>
            </a:extLst>
          </p:cNvPr>
          <p:cNvSpPr/>
          <p:nvPr/>
        </p:nvSpPr>
        <p:spPr>
          <a:xfrm>
            <a:off x="324679" y="5600140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separate image sampler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D618F6-1828-9F4B-2C8A-4F1CB3546F83}"/>
              </a:ext>
            </a:extLst>
          </p:cNvPr>
          <p:cNvSpPr txBox="1"/>
          <p:nvPr/>
        </p:nvSpPr>
        <p:spPr>
          <a:xfrm>
            <a:off x="2696817" y="5471821"/>
            <a:ext cx="9382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Vulkan</a:t>
            </a:r>
            <a:r>
              <a:rPr lang="zh-CN" altLang="en-US" sz="1400" dirty="0">
                <a:solidFill>
                  <a:schemeClr val="tx1"/>
                </a:solidFill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</a:rPr>
              <a:t>image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</a:rPr>
              <a:t>sampler</a:t>
            </a:r>
            <a:r>
              <a:rPr lang="zh-CN" altLang="en-US" sz="1400" dirty="0">
                <a:solidFill>
                  <a:schemeClr val="tx1"/>
                </a:solidFill>
              </a:rPr>
              <a:t>是分开独立的，那么就可以出现同一个</a:t>
            </a:r>
            <a:r>
              <a:rPr lang="en-US" altLang="zh-CN" sz="1400" dirty="0">
                <a:solidFill>
                  <a:schemeClr val="tx1"/>
                </a:solidFill>
              </a:rPr>
              <a:t>sampler</a:t>
            </a:r>
            <a:r>
              <a:rPr lang="zh-CN" altLang="en-US" sz="1400" dirty="0">
                <a:solidFill>
                  <a:schemeClr val="tx1"/>
                </a:solidFill>
              </a:rPr>
              <a:t>对应多个</a:t>
            </a:r>
            <a:r>
              <a:rPr lang="en-US" altLang="zh-CN" sz="1400" dirty="0">
                <a:solidFill>
                  <a:schemeClr val="tx1"/>
                </a:solidFill>
              </a:rPr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分开</a:t>
            </a:r>
            <a:r>
              <a:rPr lang="en-US" altLang="zh-CN" sz="1400" dirty="0"/>
              <a:t>VK_DESCRIPTOR_TYPE_SAMPLED_IMAGE</a:t>
            </a:r>
            <a:r>
              <a:rPr lang="zh-CN" altLang="en-US" sz="1400" dirty="0"/>
              <a:t>和</a:t>
            </a:r>
            <a:r>
              <a:rPr lang="en-US" altLang="zh-CN" sz="1400" dirty="0"/>
              <a:t>VK_DESCRIPTOR_TYPE_SAMPLER</a:t>
            </a:r>
            <a:r>
              <a:rPr lang="zh-CN" altLang="en-US" sz="1400" dirty="0"/>
              <a:t>，之前是</a:t>
            </a:r>
            <a:r>
              <a:rPr lang="en-US" altLang="zh-CN" sz="1400" b="0" i="0" dirty="0">
                <a:solidFill>
                  <a:srgbClr val="24292F"/>
                </a:solidFill>
                <a:effectLst/>
                <a:latin typeface="ui-monospace"/>
              </a:rPr>
              <a:t>VK_DESCRIPTOR_TYPE_COMBINED_IMAGE_SAMPLER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8333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E8BCCA1-78E6-A894-3E6C-470DE58D941D}"/>
              </a:ext>
            </a:extLst>
          </p:cNvPr>
          <p:cNvSpPr/>
          <p:nvPr/>
        </p:nvSpPr>
        <p:spPr>
          <a:xfrm>
            <a:off x="311427" y="190828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Pipeline 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84FE72-7FF3-7B97-D41C-F8600A484455}"/>
              </a:ext>
            </a:extLst>
          </p:cNvPr>
          <p:cNvSpPr txBox="1"/>
          <p:nvPr/>
        </p:nvSpPr>
        <p:spPr>
          <a:xfrm>
            <a:off x="2683565" y="105970"/>
            <a:ext cx="9382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Pipeline cache</a:t>
            </a:r>
            <a:r>
              <a:rPr lang="zh-CN" altLang="en-US" sz="1400" dirty="0"/>
              <a:t>是创建</a:t>
            </a:r>
            <a:r>
              <a:rPr lang="en-US" altLang="zh-CN" sz="1400" dirty="0"/>
              <a:t>pipeline</a:t>
            </a:r>
            <a:r>
              <a:rPr lang="zh-CN" altLang="en-US" sz="1400" dirty="0"/>
              <a:t>时更快的一种方式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CPU</a:t>
            </a:r>
            <a:r>
              <a:rPr lang="zh-CN" altLang="en-US" sz="1400" dirty="0"/>
              <a:t>侧创建一个</a:t>
            </a:r>
            <a:r>
              <a:rPr lang="en-US" altLang="zh-CN" sz="1400" dirty="0" err="1"/>
              <a:t>pipelinecache</a:t>
            </a:r>
            <a:r>
              <a:rPr lang="zh-CN" altLang="en-US" sz="1400" dirty="0"/>
              <a:t>，在</a:t>
            </a:r>
            <a:r>
              <a:rPr lang="en-US" altLang="zh-CN" sz="1400" dirty="0"/>
              <a:t>create pipeline</a:t>
            </a:r>
            <a:r>
              <a:rPr lang="zh-CN" altLang="en-US" sz="1400" dirty="0"/>
              <a:t>的时候用上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这项技术基本都是</a:t>
            </a:r>
            <a:r>
              <a:rPr lang="en-US" altLang="zh-CN" sz="1400" dirty="0"/>
              <a:t>DDK</a:t>
            </a:r>
            <a:r>
              <a:rPr lang="zh-CN" altLang="en-US" sz="1400" dirty="0"/>
              <a:t>做的，不太需要用户关心，可以通过</a:t>
            </a:r>
            <a:r>
              <a:rPr lang="en-US" altLang="zh-CN" sz="1400" dirty="0"/>
              <a:t>Get</a:t>
            </a:r>
            <a:r>
              <a:rPr lang="zh-CN" altLang="en-US" sz="1400" dirty="0"/>
              <a:t>接口获取</a:t>
            </a:r>
            <a:r>
              <a:rPr lang="en-US" altLang="zh-CN" sz="1400" dirty="0"/>
              <a:t>cache</a:t>
            </a:r>
            <a:r>
              <a:rPr lang="zh-CN" altLang="en-US" sz="1400" dirty="0"/>
              <a:t>的数据并保存到硬盘上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可以从</a:t>
            </a:r>
            <a:r>
              <a:rPr lang="en-US" altLang="zh-CN" sz="1400" dirty="0"/>
              <a:t>disk</a:t>
            </a:r>
            <a:r>
              <a:rPr lang="zh-CN" altLang="en-US" sz="1400" dirty="0"/>
              <a:t>上加载</a:t>
            </a:r>
            <a:r>
              <a:rPr lang="en-US" altLang="zh-CN" sz="1400" dirty="0"/>
              <a:t>pipeline</a:t>
            </a:r>
            <a:r>
              <a:rPr lang="zh-CN" altLang="en-US" sz="1400" dirty="0"/>
              <a:t>（</a:t>
            </a:r>
            <a:r>
              <a:rPr lang="en-US" altLang="zh-CN" sz="1400" dirty="0"/>
              <a:t>load  initial data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1D6073-C91B-2C2A-C540-0174C57E9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16" y="835923"/>
            <a:ext cx="3496184" cy="18443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631803F-3EA5-50EF-B555-83E96B4283C5}"/>
              </a:ext>
            </a:extLst>
          </p:cNvPr>
          <p:cNvSpPr/>
          <p:nvPr/>
        </p:nvSpPr>
        <p:spPr>
          <a:xfrm>
            <a:off x="311427" y="1655193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Multi </a:t>
            </a:r>
            <a:r>
              <a:rPr lang="en-US" altLang="zh-CN" sz="1200" dirty="0" err="1">
                <a:solidFill>
                  <a:schemeClr val="tx1"/>
                </a:solidFill>
              </a:rPr>
              <a:t>subpass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5B6D5F-8F2B-842D-EA67-9A6277702B3F}"/>
              </a:ext>
            </a:extLst>
          </p:cNvPr>
          <p:cNvSpPr txBox="1"/>
          <p:nvPr/>
        </p:nvSpPr>
        <p:spPr>
          <a:xfrm>
            <a:off x="2683565" y="1570335"/>
            <a:ext cx="9382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Multi </a:t>
            </a:r>
            <a:r>
              <a:rPr lang="en-US" altLang="zh-CN" sz="1400" dirty="0" err="1">
                <a:solidFill>
                  <a:schemeClr val="tx1"/>
                </a:solidFill>
              </a:rPr>
              <a:t>subpass</a:t>
            </a:r>
            <a:r>
              <a:rPr lang="zh-CN" altLang="en-US" sz="1400" dirty="0"/>
              <a:t>是可以在</a:t>
            </a:r>
            <a:r>
              <a:rPr lang="en-US" altLang="zh-CN" sz="1400" dirty="0"/>
              <a:t>tile</a:t>
            </a:r>
            <a:r>
              <a:rPr lang="zh-CN" altLang="en-US" sz="1400" dirty="0"/>
              <a:t>上做操作的技术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在</a:t>
            </a:r>
            <a:r>
              <a:rPr lang="en-US" altLang="zh-CN" sz="1400" dirty="0"/>
              <a:t>create render pass</a:t>
            </a:r>
            <a:r>
              <a:rPr lang="zh-CN" altLang="en-US" sz="1400" dirty="0"/>
              <a:t>的时候添加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需要写清楚</a:t>
            </a:r>
            <a:r>
              <a:rPr lang="en-US" altLang="zh-CN" sz="1400" dirty="0"/>
              <a:t>input attachment</a:t>
            </a:r>
            <a:r>
              <a:rPr lang="zh-CN" altLang="en-US" sz="1400" dirty="0"/>
              <a:t>和</a:t>
            </a:r>
            <a:r>
              <a:rPr lang="en-US" altLang="zh-CN" sz="1400" dirty="0"/>
              <a:t>out attachment</a:t>
            </a:r>
            <a:r>
              <a:rPr lang="zh-CN" altLang="en-US" sz="1400" dirty="0"/>
              <a:t>都有哪些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需要写清楚每一个</a:t>
            </a:r>
            <a:r>
              <a:rPr lang="en-US" altLang="zh-CN" sz="1400" dirty="0" err="1"/>
              <a:t>subpass</a:t>
            </a:r>
            <a:r>
              <a:rPr lang="zh-CN" altLang="en-US" sz="1400" dirty="0"/>
              <a:t>的依赖关系（类似信号量）</a:t>
            </a:r>
            <a:endParaRPr lang="en-US" altLang="zh-CN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952193-BDEB-77A4-BC1D-2BF9C5A97404}"/>
              </a:ext>
            </a:extLst>
          </p:cNvPr>
          <p:cNvSpPr/>
          <p:nvPr/>
        </p:nvSpPr>
        <p:spPr>
          <a:xfrm>
            <a:off x="311427" y="2777025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Indirect Draw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4B7A64-C122-8F65-F0E8-1E211758830A}"/>
              </a:ext>
            </a:extLst>
          </p:cNvPr>
          <p:cNvSpPr txBox="1"/>
          <p:nvPr/>
        </p:nvSpPr>
        <p:spPr>
          <a:xfrm>
            <a:off x="2683565" y="2692167"/>
            <a:ext cx="9382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Indirect Draw</a:t>
            </a:r>
            <a:r>
              <a:rPr lang="zh-CN" altLang="en-US" sz="1400" dirty="0">
                <a:solidFill>
                  <a:schemeClr val="tx1"/>
                </a:solidFill>
              </a:rPr>
              <a:t>主要用来做</a:t>
            </a:r>
            <a:r>
              <a:rPr lang="zh-CN" altLang="en-US" sz="1400" dirty="0"/>
              <a:t>合批和</a:t>
            </a:r>
            <a:r>
              <a:rPr lang="en-US" altLang="zh-CN" sz="1400" dirty="0"/>
              <a:t>GPU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Buffer</a:t>
            </a:r>
            <a:r>
              <a:rPr lang="zh-CN" altLang="en-US" sz="1400" dirty="0"/>
              <a:t>需要添加</a:t>
            </a:r>
            <a:r>
              <a:rPr lang="en-US" altLang="zh-CN" sz="1400" dirty="0"/>
              <a:t>VK_BUFFER_USAGE_INDIRECT_BUFFER_BIT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Indirect Draw</a:t>
            </a:r>
            <a:r>
              <a:rPr lang="zh-CN" altLang="en-US" sz="1400" dirty="0"/>
              <a:t>需要保证一个</a:t>
            </a:r>
            <a:r>
              <a:rPr lang="en-US" altLang="zh-CN" sz="1400" dirty="0"/>
              <a:t>draw</a:t>
            </a:r>
            <a:r>
              <a:rPr lang="zh-CN" altLang="en-US" sz="1400" dirty="0"/>
              <a:t>里面的</a:t>
            </a:r>
            <a:r>
              <a:rPr lang="en-US" altLang="zh-CN" sz="1400" dirty="0"/>
              <a:t>descriptor</a:t>
            </a:r>
            <a:r>
              <a:rPr lang="zh-CN" altLang="en-US" sz="1400" dirty="0"/>
              <a:t>和</a:t>
            </a:r>
            <a:r>
              <a:rPr lang="en-US" altLang="zh-CN" sz="1400" dirty="0"/>
              <a:t>mesh</a:t>
            </a:r>
            <a:r>
              <a:rPr lang="zh-CN" altLang="en-US" sz="1400" dirty="0"/>
              <a:t>数据是一致的，</a:t>
            </a:r>
            <a:r>
              <a:rPr lang="en-US" altLang="zh-CN" sz="1400" dirty="0"/>
              <a:t>buffer</a:t>
            </a:r>
            <a:r>
              <a:rPr lang="zh-CN" altLang="en-US" sz="1400" dirty="0"/>
              <a:t>里只有</a:t>
            </a:r>
            <a:r>
              <a:rPr lang="en-US" altLang="zh-CN" sz="1400" dirty="0" err="1"/>
              <a:t>indexcount</a:t>
            </a:r>
            <a:r>
              <a:rPr lang="en-US" altLang="zh-CN" sz="1400" dirty="0"/>
              <a:t>/</a:t>
            </a:r>
            <a:r>
              <a:rPr lang="en-US" altLang="zh-CN" sz="1400" dirty="0" err="1"/>
              <a:t>firstindex</a:t>
            </a:r>
            <a:r>
              <a:rPr lang="zh-CN" altLang="en-US" sz="1400" dirty="0"/>
              <a:t>等不同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需要使用</a:t>
            </a:r>
            <a:r>
              <a:rPr lang="en-US" altLang="zh-CN" sz="1400" dirty="0" err="1"/>
              <a:t>VkDrawIndirectCommand</a:t>
            </a:r>
            <a:endParaRPr lang="en-US" altLang="zh-CN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682D7B-29C9-CB79-D117-F41529BFED18}"/>
              </a:ext>
            </a:extLst>
          </p:cNvPr>
          <p:cNvSpPr/>
          <p:nvPr/>
        </p:nvSpPr>
        <p:spPr>
          <a:xfrm>
            <a:off x="311427" y="4122120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Material system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CBC2D-0AA0-1282-1660-2B40B83A72F9}"/>
              </a:ext>
            </a:extLst>
          </p:cNvPr>
          <p:cNvSpPr txBox="1"/>
          <p:nvPr/>
        </p:nvSpPr>
        <p:spPr>
          <a:xfrm>
            <a:off x="2683565" y="4037262"/>
            <a:ext cx="9382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Material system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会有一个</a:t>
            </a:r>
            <a:r>
              <a:rPr lang="en-US" altLang="zh-CN" sz="1400" dirty="0"/>
              <a:t>main material</a:t>
            </a:r>
            <a:r>
              <a:rPr lang="zh-CN" altLang="en-US" sz="1400" dirty="0"/>
              <a:t>。或者</a:t>
            </a:r>
            <a:r>
              <a:rPr lang="en-US" altLang="zh-CN" sz="1400" dirty="0"/>
              <a:t>material template/root material </a:t>
            </a:r>
            <a:r>
              <a:rPr lang="zh-CN" altLang="en-US" sz="1400" dirty="0"/>
              <a:t>其他的</a:t>
            </a:r>
            <a:r>
              <a:rPr lang="en-US" altLang="zh-CN" sz="1400" dirty="0"/>
              <a:t>material</a:t>
            </a:r>
            <a:r>
              <a:rPr lang="zh-CN" altLang="en-US" sz="1400" dirty="0"/>
              <a:t>都通过这个生成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需要有</a:t>
            </a:r>
            <a:r>
              <a:rPr lang="en-US" altLang="zh-CN" sz="1400" dirty="0"/>
              <a:t>material cache</a:t>
            </a:r>
          </a:p>
        </p:txBody>
      </p:sp>
    </p:spTree>
    <p:extLst>
      <p:ext uri="{BB962C8B-B14F-4D97-AF65-F5344CB8AC3E}">
        <p14:creationId xmlns:p14="http://schemas.microsoft.com/office/powerpoint/2010/main" val="418165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10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18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12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28E4FE-DD90-B29E-84B9-441EB6AB3606}"/>
              </a:ext>
            </a:extLst>
          </p:cNvPr>
          <p:cNvSpPr/>
          <p:nvPr/>
        </p:nvSpPr>
        <p:spPr>
          <a:xfrm>
            <a:off x="463826" y="2511290"/>
            <a:ext cx="1762538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surface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25473B-7B6A-0B9B-8885-25195F0F9F5B}"/>
              </a:ext>
            </a:extLst>
          </p:cNvPr>
          <p:cNvSpPr txBox="1"/>
          <p:nvPr/>
        </p:nvSpPr>
        <p:spPr>
          <a:xfrm>
            <a:off x="2749825" y="2352263"/>
            <a:ext cx="89982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Vulkan </a:t>
            </a:r>
            <a:r>
              <a:rPr lang="zh-CN" altLang="en-US" sz="1400" dirty="0"/>
              <a:t>是平台无关的，所以图形显示到屏幕上需要用到显示扩展</a:t>
            </a:r>
            <a:r>
              <a:rPr lang="en-US" altLang="zh-CN" sz="1400" dirty="0" err="1"/>
              <a:t>VK_KHR_surface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因为</a:t>
            </a:r>
            <a:r>
              <a:rPr lang="en-US" altLang="zh-CN" sz="1400" dirty="0"/>
              <a:t>surface</a:t>
            </a:r>
            <a:r>
              <a:rPr lang="zh-CN" altLang="en-US" sz="1400" dirty="0"/>
              <a:t>会影响</a:t>
            </a:r>
            <a:r>
              <a:rPr lang="en-US" altLang="zh-CN" sz="1400" dirty="0"/>
              <a:t>device</a:t>
            </a:r>
            <a:r>
              <a:rPr lang="zh-CN" altLang="en-US" sz="1400" dirty="0"/>
              <a:t>的选择，所以</a:t>
            </a:r>
            <a:r>
              <a:rPr lang="en-US" altLang="zh-CN" sz="1400" dirty="0"/>
              <a:t>surface</a:t>
            </a:r>
            <a:r>
              <a:rPr lang="zh-CN" altLang="en-US" sz="1400" dirty="0"/>
              <a:t>应该在</a:t>
            </a:r>
            <a:r>
              <a:rPr lang="en-US" altLang="zh-CN" sz="1400" dirty="0"/>
              <a:t>instance</a:t>
            </a:r>
            <a:r>
              <a:rPr lang="zh-CN" altLang="en-US" sz="1400" dirty="0"/>
              <a:t>创建后立即创建。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Surface</a:t>
            </a:r>
            <a:r>
              <a:rPr lang="zh-CN" altLang="en-US" sz="1400" dirty="0"/>
              <a:t>和平台紧密相关，不同的平台启用的扩展不同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根据</a:t>
            </a:r>
            <a:r>
              <a:rPr lang="en-US" altLang="zh-CN" sz="1400" dirty="0"/>
              <a:t>surface</a:t>
            </a:r>
            <a:r>
              <a:rPr lang="zh-CN" altLang="en-US" sz="1400" dirty="0"/>
              <a:t>类型查找</a:t>
            </a:r>
            <a:r>
              <a:rPr lang="en-US" altLang="zh-CN" sz="1400" dirty="0" err="1"/>
              <a:t>physicaldevice</a:t>
            </a:r>
            <a:r>
              <a:rPr lang="zh-CN" altLang="en-US" sz="1400" dirty="0"/>
              <a:t>，有可能支持</a:t>
            </a:r>
            <a:r>
              <a:rPr lang="en-US" altLang="zh-CN" sz="1400" dirty="0"/>
              <a:t>graphics</a:t>
            </a:r>
            <a:r>
              <a:rPr lang="zh-CN" altLang="en-US" sz="1400" dirty="0"/>
              <a:t>和支持</a:t>
            </a:r>
            <a:r>
              <a:rPr lang="en-US" altLang="zh-CN" sz="1400" dirty="0"/>
              <a:t>presentation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QueueFamily</a:t>
            </a:r>
            <a:r>
              <a:rPr lang="zh-CN" altLang="en-US" sz="1400" dirty="0"/>
              <a:t>不同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在</a:t>
            </a:r>
            <a:r>
              <a:rPr lang="en-US" altLang="zh-CN" sz="1400" dirty="0" err="1"/>
              <a:t>CreateDevice</a:t>
            </a:r>
            <a:r>
              <a:rPr lang="zh-CN" altLang="en-US" sz="1400" dirty="0"/>
              <a:t>的时候添加</a:t>
            </a:r>
            <a:r>
              <a:rPr lang="en-US" altLang="zh-CN" sz="1400" dirty="0" err="1"/>
              <a:t>presentQueueFamily</a:t>
            </a:r>
            <a:endParaRPr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136FF9-A14F-3523-1797-3512152660C3}"/>
              </a:ext>
            </a:extLst>
          </p:cNvPr>
          <p:cNvSpPr/>
          <p:nvPr/>
        </p:nvSpPr>
        <p:spPr>
          <a:xfrm>
            <a:off x="463826" y="781538"/>
            <a:ext cx="1762538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swapchain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A082EE-FDA8-C58E-DB77-625F9972B0CC}"/>
              </a:ext>
            </a:extLst>
          </p:cNvPr>
          <p:cNvSpPr txBox="1"/>
          <p:nvPr/>
        </p:nvSpPr>
        <p:spPr>
          <a:xfrm>
            <a:off x="2842591" y="284247"/>
            <a:ext cx="89982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Swapchain</a:t>
            </a:r>
            <a:r>
              <a:rPr lang="en-US" altLang="zh-CN" sz="1400" dirty="0"/>
              <a:t> </a:t>
            </a:r>
            <a:r>
              <a:rPr lang="zh-CN" altLang="en-US" sz="1400" dirty="0"/>
              <a:t>就是喂给屏幕图像的图像队列。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检查对</a:t>
            </a:r>
            <a:r>
              <a:rPr lang="en-US" altLang="zh-CN" sz="1400" dirty="0" err="1"/>
              <a:t>swapchain</a:t>
            </a:r>
            <a:r>
              <a:rPr lang="zh-CN" altLang="en-US" sz="1400" dirty="0"/>
              <a:t>的支持，如果支持的话，启用</a:t>
            </a:r>
            <a:r>
              <a:rPr lang="en-US" altLang="zh-CN" sz="1400" dirty="0" err="1"/>
              <a:t>VK_KHR_swapchain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查询并设置</a:t>
            </a:r>
            <a:r>
              <a:rPr lang="en-US" altLang="zh-CN" sz="1400" dirty="0"/>
              <a:t>surface</a:t>
            </a:r>
            <a:r>
              <a:rPr lang="zh-CN" altLang="en-US" sz="1400" dirty="0"/>
              <a:t>的（最大</a:t>
            </a:r>
            <a:r>
              <a:rPr lang="en-US" altLang="zh-CN" sz="1400" dirty="0"/>
              <a:t>/</a:t>
            </a:r>
            <a:r>
              <a:rPr lang="zh-CN" altLang="en-US" sz="1400" dirty="0"/>
              <a:t>最小）长宽、最大交换链数量，</a:t>
            </a:r>
            <a:r>
              <a:rPr lang="en-US" altLang="zh-CN" sz="1400" dirty="0"/>
              <a:t>surface</a:t>
            </a:r>
            <a:r>
              <a:rPr lang="zh-CN" altLang="en-US" sz="1400" dirty="0"/>
              <a:t>的格式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查询并设置交换链的策略（</a:t>
            </a:r>
            <a:r>
              <a:rPr lang="en-US" altLang="zh-CN" sz="1400" dirty="0"/>
              <a:t>FIFO</a:t>
            </a:r>
            <a:r>
              <a:rPr lang="zh-CN" altLang="en-US" sz="1400" dirty="0"/>
              <a:t>、立即刷新、</a:t>
            </a:r>
            <a:r>
              <a:rPr lang="en-US" altLang="zh-CN" sz="1400" dirty="0"/>
              <a:t>FIFO_RELAXED</a:t>
            </a:r>
            <a:r>
              <a:rPr lang="zh-CN" altLang="en-US" sz="1400" dirty="0"/>
              <a:t>，</a:t>
            </a:r>
            <a:r>
              <a:rPr lang="en-US" altLang="zh-CN" sz="1400" dirty="0"/>
              <a:t>MAILBOX_KHR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处理跨多个</a:t>
            </a:r>
            <a:r>
              <a:rPr lang="en-US" altLang="zh-CN" sz="1400" dirty="0"/>
              <a:t>Queue</a:t>
            </a:r>
            <a:r>
              <a:rPr lang="zh-CN" altLang="en-US" sz="1400" dirty="0"/>
              <a:t>的交换链图像，（图像只能被一个</a:t>
            </a:r>
            <a:r>
              <a:rPr lang="en-US" altLang="zh-CN" sz="1400" dirty="0"/>
              <a:t>Queue</a:t>
            </a:r>
            <a:r>
              <a:rPr lang="zh-CN" altLang="en-US" sz="1400" dirty="0"/>
              <a:t>访问（</a:t>
            </a:r>
            <a:r>
              <a:rPr lang="en-US" altLang="zh-CN" sz="1400" dirty="0"/>
              <a:t>VK_SHARING_MODE_EXCLUSIVE</a:t>
            </a:r>
            <a:r>
              <a:rPr lang="zh-CN" altLang="en-US" sz="1400" dirty="0"/>
              <a:t>），可以同时访问（</a:t>
            </a:r>
            <a:r>
              <a:rPr lang="en-US" altLang="zh-CN" sz="1400" dirty="0"/>
              <a:t>VK_SHARING_MODE_CONCURRENT</a:t>
            </a:r>
            <a:r>
              <a:rPr lang="zh-CN" altLang="en-US" sz="1400" dirty="0"/>
              <a:t>））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设置交换链图像的裁剪、旋转等属性。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获取交换链图像</a:t>
            </a:r>
            <a:endParaRPr lang="en-US" altLang="zh-CN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2B71F6-E3AB-3987-559C-3A2E51E2F23C}"/>
              </a:ext>
            </a:extLst>
          </p:cNvPr>
          <p:cNvSpPr/>
          <p:nvPr/>
        </p:nvSpPr>
        <p:spPr>
          <a:xfrm>
            <a:off x="463826" y="4400069"/>
            <a:ext cx="1762538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vkImage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6ED3F9-F5B8-88C7-3198-5109691297BE}"/>
              </a:ext>
            </a:extLst>
          </p:cNvPr>
          <p:cNvSpPr txBox="1"/>
          <p:nvPr/>
        </p:nvSpPr>
        <p:spPr>
          <a:xfrm>
            <a:off x="2749825" y="4241042"/>
            <a:ext cx="89982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VkImage</a:t>
            </a:r>
            <a:r>
              <a:rPr lang="zh-CN" altLang="en-US" sz="1400" dirty="0"/>
              <a:t>只负责保存图像信息，不负责与用户交互，交互由</a:t>
            </a:r>
            <a:r>
              <a:rPr lang="en-US" altLang="zh-CN" sz="1400" dirty="0" err="1"/>
              <a:t>VkImageView</a:t>
            </a:r>
            <a:r>
              <a:rPr lang="zh-CN" altLang="en-US" sz="1400" dirty="0"/>
              <a:t>负责。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图像的</a:t>
            </a:r>
            <a:r>
              <a:rPr lang="en-US" altLang="zh-CN" sz="1400" dirty="0" err="1"/>
              <a:t>miplevels</a:t>
            </a:r>
            <a:r>
              <a:rPr lang="zh-CN" altLang="en-US" sz="1400" dirty="0"/>
              <a:t>、大小、格式、用途、</a:t>
            </a:r>
            <a:r>
              <a:rPr lang="en-US" altLang="zh-CN" sz="1400" dirty="0" err="1"/>
              <a:t>layoutout</a:t>
            </a:r>
            <a:r>
              <a:rPr lang="zh-CN" altLang="en-US" sz="1400" dirty="0"/>
              <a:t>等信息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Tiling</a:t>
            </a:r>
            <a:r>
              <a:rPr lang="zh-CN" altLang="en-US" sz="1400" dirty="0"/>
              <a:t>信息：和</a:t>
            </a:r>
            <a:r>
              <a:rPr lang="en-US" altLang="zh-CN" sz="1400" dirty="0"/>
              <a:t>layout</a:t>
            </a:r>
            <a:r>
              <a:rPr lang="zh-CN" altLang="en-US" sz="1400" dirty="0"/>
              <a:t>不同，</a:t>
            </a:r>
            <a:r>
              <a:rPr lang="en-US" altLang="zh-CN" sz="1400" dirty="0"/>
              <a:t>tiling</a:t>
            </a:r>
            <a:r>
              <a:rPr lang="zh-CN" altLang="en-US" sz="1400" dirty="0"/>
              <a:t>信息设置了以后不可更改，如果需要在内存图像中直接访问纹素，必须使用</a:t>
            </a:r>
            <a:r>
              <a:rPr lang="en-US" altLang="zh-CN" sz="1400" dirty="0"/>
              <a:t>VK_IMAGE_TILING_LINEAR</a:t>
            </a:r>
            <a:r>
              <a:rPr lang="zh-CN" altLang="en-US" sz="1400" dirty="0"/>
              <a:t>，</a:t>
            </a:r>
            <a:r>
              <a:rPr lang="en-US" altLang="zh-CN" sz="1400" b="1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/>
              <a:t>VK_IMAGE_TILING_OPTIMAL: </a:t>
            </a:r>
            <a:r>
              <a:rPr lang="zh-CN" altLang="en-US" sz="1400" dirty="0"/>
              <a:t>纹素基于具体的实现来定义布局，以实现最佳访问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1D4296-253B-33A3-80B8-CE4A270B33CF}"/>
              </a:ext>
            </a:extLst>
          </p:cNvPr>
          <p:cNvSpPr/>
          <p:nvPr/>
        </p:nvSpPr>
        <p:spPr>
          <a:xfrm>
            <a:off x="463826" y="5446991"/>
            <a:ext cx="1762538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VkImageView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9115E0-7289-6619-5D12-0B4E045A414F}"/>
              </a:ext>
            </a:extLst>
          </p:cNvPr>
          <p:cNvSpPr txBox="1"/>
          <p:nvPr/>
        </p:nvSpPr>
        <p:spPr>
          <a:xfrm>
            <a:off x="2749825" y="5175320"/>
            <a:ext cx="8998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VkImageView</a:t>
            </a:r>
            <a:r>
              <a:rPr lang="zh-CN" altLang="en-US" sz="1400" dirty="0"/>
              <a:t>负责与渲染管线交互。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指定交互的</a:t>
            </a:r>
            <a:r>
              <a:rPr lang="en-US" altLang="zh-CN" sz="1400" dirty="0" err="1"/>
              <a:t>vkImage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指定交互的</a:t>
            </a:r>
            <a:r>
              <a:rPr lang="en-US" altLang="zh-CN" sz="1400" dirty="0" err="1"/>
              <a:t>rgba</a:t>
            </a:r>
            <a:r>
              <a:rPr lang="zh-CN" altLang="en-US" sz="1400" dirty="0"/>
              <a:t>映射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指定图像的使用的</a:t>
            </a:r>
            <a:r>
              <a:rPr lang="en-US" altLang="zh-CN" sz="1400" dirty="0"/>
              <a:t>target</a:t>
            </a:r>
            <a:r>
              <a:rPr lang="zh-CN" altLang="en-US" sz="1400" dirty="0"/>
              <a:t>是什么，以及可以被访问的有效区域</a:t>
            </a:r>
          </a:p>
        </p:txBody>
      </p:sp>
    </p:spTree>
    <p:extLst>
      <p:ext uri="{BB962C8B-B14F-4D97-AF65-F5344CB8AC3E}">
        <p14:creationId xmlns:p14="http://schemas.microsoft.com/office/powerpoint/2010/main" val="175297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B08F32-0875-22F4-8FB3-D9CAF6EEE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65423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911A7B8-86AE-70C9-ED0B-D06F23339E0A}"/>
              </a:ext>
            </a:extLst>
          </p:cNvPr>
          <p:cNvSpPr/>
          <p:nvPr/>
        </p:nvSpPr>
        <p:spPr>
          <a:xfrm>
            <a:off x="5571685" y="112646"/>
            <a:ext cx="1762538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vkImage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8ED30C-E72C-7BCC-5753-E07C955B7011}"/>
              </a:ext>
            </a:extLst>
          </p:cNvPr>
          <p:cNvSpPr/>
          <p:nvPr/>
        </p:nvSpPr>
        <p:spPr>
          <a:xfrm>
            <a:off x="5566768" y="1007168"/>
            <a:ext cx="1762538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vkImageView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0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4B5A035-A0E5-43EF-E31C-C03AC032D992}"/>
              </a:ext>
            </a:extLst>
          </p:cNvPr>
          <p:cNvSpPr/>
          <p:nvPr/>
        </p:nvSpPr>
        <p:spPr>
          <a:xfrm>
            <a:off x="463827" y="523464"/>
            <a:ext cx="1762538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spriv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7F63C7-31D6-C526-4F5D-45B56528949D}"/>
              </a:ext>
            </a:extLst>
          </p:cNvPr>
          <p:cNvSpPr txBox="1"/>
          <p:nvPr/>
        </p:nvSpPr>
        <p:spPr>
          <a:xfrm>
            <a:off x="2749826" y="251793"/>
            <a:ext cx="8998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Spriv</a:t>
            </a:r>
            <a:r>
              <a:rPr lang="zh-CN" altLang="en-US" sz="1400" dirty="0"/>
              <a:t>是</a:t>
            </a:r>
            <a:r>
              <a:rPr lang="en-US" altLang="zh-CN" sz="1400" dirty="0" err="1"/>
              <a:t>vulkan</a:t>
            </a:r>
            <a:r>
              <a:rPr lang="zh-CN" altLang="en-US" sz="1400" dirty="0"/>
              <a:t>使用的</a:t>
            </a:r>
            <a:r>
              <a:rPr lang="en-US" altLang="zh-CN" sz="1400" dirty="0"/>
              <a:t>shader</a:t>
            </a:r>
            <a:r>
              <a:rPr lang="zh-CN" altLang="en-US" sz="1400" dirty="0"/>
              <a:t>语言，是二进制语言，他有几个好处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预编译，执行效率高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跨平台，不同平台上都可以执行，且不会出现某个</a:t>
            </a:r>
            <a:r>
              <a:rPr lang="en-US" altLang="zh-CN" sz="1400" dirty="0"/>
              <a:t>shader</a:t>
            </a:r>
            <a:r>
              <a:rPr lang="zh-CN" altLang="en-US" sz="1400" dirty="0"/>
              <a:t>在</a:t>
            </a:r>
            <a:r>
              <a:rPr lang="en-US" altLang="zh-CN" sz="1400" dirty="0"/>
              <a:t>A</a:t>
            </a:r>
            <a:r>
              <a:rPr lang="zh-CN" altLang="en-US" sz="1400" dirty="0"/>
              <a:t>厂商的</a:t>
            </a:r>
            <a:r>
              <a:rPr lang="en-US" altLang="zh-CN" sz="1400" dirty="0"/>
              <a:t>GPU</a:t>
            </a:r>
            <a:r>
              <a:rPr lang="zh-CN" altLang="en-US" sz="1400" dirty="0"/>
              <a:t>上跑得快，到</a:t>
            </a:r>
            <a:r>
              <a:rPr lang="en-US" altLang="zh-CN" sz="1400" dirty="0"/>
              <a:t>B</a:t>
            </a:r>
            <a:r>
              <a:rPr lang="zh-CN" altLang="en-US" sz="1400" dirty="0"/>
              <a:t>厂商</a:t>
            </a:r>
            <a:r>
              <a:rPr lang="en-US" altLang="zh-CN" sz="1400" dirty="0"/>
              <a:t>GPU</a:t>
            </a:r>
            <a:r>
              <a:rPr lang="zh-CN" altLang="en-US" sz="1400" dirty="0"/>
              <a:t>上就慢了。</a:t>
            </a:r>
            <a:endParaRPr lang="en-US" altLang="zh-CN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BE8D0F-C22A-A807-4841-E7A602303F11}"/>
              </a:ext>
            </a:extLst>
          </p:cNvPr>
          <p:cNvSpPr/>
          <p:nvPr/>
        </p:nvSpPr>
        <p:spPr>
          <a:xfrm>
            <a:off x="463827" y="1643273"/>
            <a:ext cx="1762538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Vertex shader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9D6598-B6AB-19F8-1BD0-A9E0CE799943}"/>
              </a:ext>
            </a:extLst>
          </p:cNvPr>
          <p:cNvSpPr txBox="1"/>
          <p:nvPr/>
        </p:nvSpPr>
        <p:spPr>
          <a:xfrm>
            <a:off x="2749826" y="1381663"/>
            <a:ext cx="899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Vertex Shader</a:t>
            </a:r>
            <a:r>
              <a:rPr lang="zh-CN" altLang="en-US" sz="1400" dirty="0"/>
              <a:t>收敛到</a:t>
            </a:r>
            <a:r>
              <a:rPr lang="en-US" altLang="zh-CN" sz="1400" dirty="0"/>
              <a:t>[-1,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gl_VertexIndex</a:t>
            </a:r>
            <a:r>
              <a:rPr lang="zh-CN" altLang="en-US" sz="1400" dirty="0"/>
              <a:t>是输入顶点</a:t>
            </a:r>
            <a:r>
              <a:rPr lang="en-US" altLang="zh-CN" sz="1400" dirty="0"/>
              <a:t>index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gl_Position</a:t>
            </a:r>
            <a:r>
              <a:rPr lang="zh-CN" altLang="en-US" sz="1400" dirty="0"/>
              <a:t>是输出</a:t>
            </a:r>
            <a:endParaRPr lang="en-US" altLang="zh-CN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622C59-86BD-99EE-5ACA-AAC80F20EDC2}"/>
              </a:ext>
            </a:extLst>
          </p:cNvPr>
          <p:cNvSpPr/>
          <p:nvPr/>
        </p:nvSpPr>
        <p:spPr>
          <a:xfrm>
            <a:off x="463827" y="2794931"/>
            <a:ext cx="1762538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Shader Module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73F9B2-DD42-3E8A-D1AD-77CCBB49112B}"/>
              </a:ext>
            </a:extLst>
          </p:cNvPr>
          <p:cNvSpPr txBox="1"/>
          <p:nvPr/>
        </p:nvSpPr>
        <p:spPr>
          <a:xfrm>
            <a:off x="2749826" y="2523260"/>
            <a:ext cx="89982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Shader Module</a:t>
            </a:r>
            <a:r>
              <a:rPr lang="zh-CN" altLang="en-US" sz="1400" dirty="0"/>
              <a:t>负责管理创建</a:t>
            </a:r>
            <a:r>
              <a:rPr lang="en-US" altLang="zh-CN" sz="1400" dirty="0"/>
              <a:t>shader</a:t>
            </a:r>
            <a:r>
              <a:rPr lang="zh-CN" altLang="en-US" sz="1400" dirty="0"/>
              <a:t>的。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输入是</a:t>
            </a:r>
            <a:r>
              <a:rPr lang="en-US" altLang="zh-CN" sz="1400" dirty="0" err="1"/>
              <a:t>spriV</a:t>
            </a:r>
            <a:r>
              <a:rPr lang="zh-CN" altLang="en-US" sz="1400" dirty="0"/>
              <a:t>的二进制指针和长度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Shader Module</a:t>
            </a:r>
            <a:r>
              <a:rPr lang="zh-CN" altLang="en-US" sz="1400" dirty="0"/>
              <a:t>创建完成以后可以立即释放缓冲区的内容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CreatePipeline</a:t>
            </a:r>
            <a:r>
              <a:rPr lang="zh-CN" altLang="en-US" sz="1400" dirty="0"/>
              <a:t>完成后，</a:t>
            </a:r>
            <a:r>
              <a:rPr lang="en-US" altLang="zh-CN" sz="1400" dirty="0" err="1"/>
              <a:t>shaderModule</a:t>
            </a:r>
            <a:r>
              <a:rPr lang="zh-CN" altLang="en-US" sz="1400" dirty="0"/>
              <a:t>本身也可以立即释放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pSpecializationInfo</a:t>
            </a:r>
            <a:r>
              <a:rPr lang="zh-CN" altLang="en-US" sz="1400" dirty="0"/>
              <a:t>可以通过改变常量值优化</a:t>
            </a:r>
            <a:r>
              <a:rPr lang="en-US" altLang="zh-CN" sz="1400" dirty="0"/>
              <a:t>shader</a:t>
            </a:r>
            <a:r>
              <a:rPr lang="zh-CN" altLang="en-US" sz="1400" dirty="0"/>
              <a:t>中的</a:t>
            </a:r>
            <a:r>
              <a:rPr lang="en-US" altLang="zh-CN" sz="1400" dirty="0"/>
              <a:t>uniform</a:t>
            </a:r>
            <a:r>
              <a:rPr lang="zh-CN" altLang="en-US" sz="1400" dirty="0"/>
              <a:t>造成的</a:t>
            </a:r>
            <a:r>
              <a:rPr lang="en-US" altLang="zh-CN" sz="1400" dirty="0"/>
              <a:t>if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08D2AC-21A7-3FF4-2BED-CBF064364D75}"/>
              </a:ext>
            </a:extLst>
          </p:cNvPr>
          <p:cNvSpPr/>
          <p:nvPr/>
        </p:nvSpPr>
        <p:spPr>
          <a:xfrm>
            <a:off x="331305" y="4014131"/>
            <a:ext cx="202758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VkPipelineVertexInputState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ED92E9-4AFF-EB4C-C16C-A8FC88A33089}"/>
              </a:ext>
            </a:extLst>
          </p:cNvPr>
          <p:cNvSpPr txBox="1"/>
          <p:nvPr/>
        </p:nvSpPr>
        <p:spPr>
          <a:xfrm>
            <a:off x="2749826" y="3890484"/>
            <a:ext cx="8998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VkPipelineVertexInputStateCreateInfo</a:t>
            </a:r>
            <a:r>
              <a:rPr lang="zh-CN" altLang="en-US" sz="1400" dirty="0"/>
              <a:t>描述顶点输入格式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Binding</a:t>
            </a:r>
            <a:r>
              <a:rPr lang="zh-CN" altLang="en-US" sz="1400" dirty="0"/>
              <a:t>：根据数据的间隙，确认数据是</a:t>
            </a:r>
            <a:r>
              <a:rPr lang="en-US" altLang="zh-CN" sz="1400" dirty="0"/>
              <a:t>per vertex</a:t>
            </a:r>
            <a:r>
              <a:rPr lang="zh-CN" altLang="en-US" sz="1400" dirty="0"/>
              <a:t>的还是</a:t>
            </a:r>
            <a:r>
              <a:rPr lang="en-US" altLang="zh-CN" sz="1400" dirty="0"/>
              <a:t>per instance</a:t>
            </a:r>
            <a:r>
              <a:rPr lang="zh-CN" altLang="en-US" sz="1400" dirty="0"/>
              <a:t>的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Attribute</a:t>
            </a:r>
            <a:r>
              <a:rPr lang="zh-CN" altLang="en-US" sz="1400" dirty="0"/>
              <a:t>：描述顶点的属性信息</a:t>
            </a:r>
            <a:endParaRPr lang="en-US" altLang="zh-CN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8D01FAB-CE39-87D0-FEB2-3632DC8AA8AB}"/>
              </a:ext>
            </a:extLst>
          </p:cNvPr>
          <p:cNvSpPr/>
          <p:nvPr/>
        </p:nvSpPr>
        <p:spPr>
          <a:xfrm>
            <a:off x="331305" y="4019765"/>
            <a:ext cx="202758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VkPipelineVertexInputState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1B2DD60-78F4-8125-EF6B-D0403A9B362E}"/>
              </a:ext>
            </a:extLst>
          </p:cNvPr>
          <p:cNvSpPr/>
          <p:nvPr/>
        </p:nvSpPr>
        <p:spPr>
          <a:xfrm>
            <a:off x="331305" y="5053433"/>
            <a:ext cx="202758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VkPipelineInputAssemblyState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CB45DB-2976-8F32-8C02-0D88B8E2F459}"/>
              </a:ext>
            </a:extLst>
          </p:cNvPr>
          <p:cNvSpPr txBox="1"/>
          <p:nvPr/>
        </p:nvSpPr>
        <p:spPr>
          <a:xfrm>
            <a:off x="2749826" y="4929786"/>
            <a:ext cx="8998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VkPipelineInputAssemblyStateCreateInfo</a:t>
            </a:r>
            <a:r>
              <a:rPr lang="zh-CN" altLang="en-US" sz="1400" dirty="0"/>
              <a:t>描述顶点索引方式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顶点数据以什么类型的几何图元拓扑进行绘制，</a:t>
            </a:r>
            <a:r>
              <a:rPr lang="en-US" altLang="zh-CN" sz="1400" dirty="0"/>
              <a:t>TRIGNALE</a:t>
            </a:r>
            <a:r>
              <a:rPr lang="zh-CN" altLang="en-US" sz="1400" dirty="0"/>
              <a:t>或者</a:t>
            </a:r>
            <a:r>
              <a:rPr lang="en-US" altLang="zh-CN" sz="1400" dirty="0"/>
              <a:t>LINE</a:t>
            </a:r>
            <a:r>
              <a:rPr lang="zh-CN" altLang="en-US" sz="1400" dirty="0"/>
              <a:t>等等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是否启用顶点重新索引（从头索引）</a:t>
            </a:r>
            <a:endParaRPr lang="en-US" altLang="zh-CN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CF6937C-4EEE-972D-B577-2ADD78899C53}"/>
              </a:ext>
            </a:extLst>
          </p:cNvPr>
          <p:cNvSpPr/>
          <p:nvPr/>
        </p:nvSpPr>
        <p:spPr>
          <a:xfrm>
            <a:off x="463827" y="5988705"/>
            <a:ext cx="1762538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VkViewport</a:t>
            </a:r>
            <a:r>
              <a:rPr lang="en-US" altLang="zh-CN" sz="1600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scissor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700E839-7684-F401-9E7D-083CE25BA9FC}"/>
              </a:ext>
            </a:extLst>
          </p:cNvPr>
          <p:cNvSpPr txBox="1"/>
          <p:nvPr/>
        </p:nvSpPr>
        <p:spPr>
          <a:xfrm>
            <a:off x="2729947" y="6055431"/>
            <a:ext cx="8998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VkViewport</a:t>
            </a:r>
            <a:r>
              <a:rPr lang="zh-CN" altLang="en-US" sz="1400" dirty="0">
                <a:solidFill>
                  <a:schemeClr val="tx1"/>
                </a:solidFill>
              </a:rPr>
              <a:t>表示渲染输出的目标区域，</a:t>
            </a:r>
            <a:r>
              <a:rPr lang="en-US" altLang="zh-CN" sz="1400" dirty="0">
                <a:solidFill>
                  <a:schemeClr val="tx1"/>
                </a:solidFill>
              </a:rPr>
              <a:t>scissor</a:t>
            </a:r>
            <a:r>
              <a:rPr lang="zh-CN" altLang="en-US" sz="1400" dirty="0">
                <a:solidFill>
                  <a:schemeClr val="tx1"/>
                </a:solidFill>
              </a:rPr>
              <a:t>表示原图的裁剪区域。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D1AF441B-7439-9CA0-3D90-377016C33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546" y="4826821"/>
            <a:ext cx="3677480" cy="19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1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A4DAF3-ED05-79A7-A229-81097552DD12}"/>
              </a:ext>
            </a:extLst>
          </p:cNvPr>
          <p:cNvSpPr/>
          <p:nvPr/>
        </p:nvSpPr>
        <p:spPr>
          <a:xfrm>
            <a:off x="410818" y="343797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VkPipelineRasterizationState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83B38E-5A7C-C72E-9335-3ABE7EB7CFD0}"/>
              </a:ext>
            </a:extLst>
          </p:cNvPr>
          <p:cNvSpPr txBox="1"/>
          <p:nvPr/>
        </p:nvSpPr>
        <p:spPr>
          <a:xfrm>
            <a:off x="2696817" y="296024"/>
            <a:ext cx="89982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VkPipelineRasterizationState</a:t>
            </a:r>
            <a:r>
              <a:rPr lang="zh-CN" altLang="en-US" sz="1400" dirty="0">
                <a:solidFill>
                  <a:schemeClr val="tx1"/>
                </a:solidFill>
              </a:rPr>
              <a:t>主要是设置光栅化的一些选项，包括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depthClampEnable</a:t>
            </a:r>
            <a:r>
              <a:rPr lang="zh-CN" altLang="en-US" sz="1400" dirty="0"/>
              <a:t>：超过远近平面的</a:t>
            </a:r>
            <a:r>
              <a:rPr lang="en-US" altLang="zh-CN" sz="1400" dirty="0"/>
              <a:t>pixel</a:t>
            </a:r>
            <a:r>
              <a:rPr lang="zh-CN" altLang="en-US" sz="1400" dirty="0"/>
              <a:t>会收敛而不是丢弃，常用在</a:t>
            </a:r>
            <a:r>
              <a:rPr lang="en-US" altLang="zh-CN" sz="1400" dirty="0" err="1"/>
              <a:t>shadowmap</a:t>
            </a:r>
            <a:r>
              <a:rPr lang="zh-CN" altLang="en-US" sz="1400" dirty="0"/>
              <a:t>里面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rasterizerDiscardEnable</a:t>
            </a:r>
            <a:r>
              <a:rPr lang="zh-CN" altLang="en-US" sz="1400" dirty="0"/>
              <a:t>：几何图元永远不会传输到光栅化阶段，禁止输出到</a:t>
            </a:r>
            <a:r>
              <a:rPr lang="en-US" altLang="zh-CN" sz="1400" dirty="0"/>
              <a:t>fb</a:t>
            </a:r>
            <a:r>
              <a:rPr lang="zh-CN" altLang="en-US" sz="1400" dirty="0"/>
              <a:t>的重要手段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polygonMode</a:t>
            </a:r>
            <a:r>
              <a:rPr lang="zh-CN" altLang="en-US" sz="1400" dirty="0"/>
              <a:t>：填充、线框、描点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lineWidth</a:t>
            </a:r>
            <a:r>
              <a:rPr lang="zh-CN" altLang="en-US" sz="1400" dirty="0"/>
              <a:t>：线宽，线框下会常用点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cullMode</a:t>
            </a:r>
            <a:r>
              <a:rPr lang="zh-CN" altLang="en-US" sz="1400" dirty="0"/>
              <a:t>：是否裁剪、正面裁剪、背面裁剪等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Depthbias</a:t>
            </a:r>
            <a:r>
              <a:rPr lang="zh-CN" altLang="en-US" sz="1400" dirty="0"/>
              <a:t>：通过</a:t>
            </a:r>
            <a:r>
              <a:rPr lang="en-US" altLang="zh-CN" sz="1400" dirty="0"/>
              <a:t>bias</a:t>
            </a:r>
            <a:r>
              <a:rPr lang="zh-CN" altLang="en-US" sz="1400" dirty="0"/>
              <a:t>来修改深度值，在</a:t>
            </a:r>
            <a:r>
              <a:rPr lang="en-US" altLang="zh-CN" sz="1400" dirty="0"/>
              <a:t>shadow pass</a:t>
            </a:r>
            <a:r>
              <a:rPr lang="zh-CN" altLang="en-US" sz="1400" dirty="0"/>
              <a:t>中常用</a:t>
            </a:r>
            <a:endParaRPr lang="en-US" altLang="zh-CN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1977BA-132B-D8FD-9389-9D4ADC14D67A}"/>
              </a:ext>
            </a:extLst>
          </p:cNvPr>
          <p:cNvSpPr/>
          <p:nvPr/>
        </p:nvSpPr>
        <p:spPr>
          <a:xfrm>
            <a:off x="410818" y="2017956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VkPipelineMultisampleState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F9D82-65D5-3BD7-3A47-1D6F03A783C9}"/>
              </a:ext>
            </a:extLst>
          </p:cNvPr>
          <p:cNvSpPr txBox="1"/>
          <p:nvPr/>
        </p:nvSpPr>
        <p:spPr>
          <a:xfrm>
            <a:off x="2696817" y="1934484"/>
            <a:ext cx="899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VkPipelineMultisampleState</a:t>
            </a:r>
            <a:r>
              <a:rPr lang="zh-CN" altLang="en-US" sz="1400" dirty="0">
                <a:solidFill>
                  <a:schemeClr val="tx1"/>
                </a:solidFill>
              </a:rPr>
              <a:t>主要是设置</a:t>
            </a:r>
            <a:r>
              <a:rPr lang="en-US" altLang="zh-CN" sz="1400" dirty="0">
                <a:solidFill>
                  <a:schemeClr val="tx1"/>
                </a:solidFill>
              </a:rPr>
              <a:t>MSAA</a:t>
            </a:r>
            <a:r>
              <a:rPr lang="zh-CN" altLang="en-US" sz="1400" dirty="0">
                <a:solidFill>
                  <a:schemeClr val="tx1"/>
                </a:solidFill>
              </a:rPr>
              <a:t>的一些选项，包括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采样数量、采样方式等</a:t>
            </a:r>
            <a:endParaRPr lang="en-US" altLang="zh-CN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BB49FB-2CA1-B8E5-8A2D-F08DE8092FA7}"/>
              </a:ext>
            </a:extLst>
          </p:cNvPr>
          <p:cNvSpPr/>
          <p:nvPr/>
        </p:nvSpPr>
        <p:spPr>
          <a:xfrm>
            <a:off x="410818" y="4487338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VkPipelineColorBlendAttachmentState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33300E-38D3-A6A7-C31E-66D404FF479A}"/>
              </a:ext>
            </a:extLst>
          </p:cNvPr>
          <p:cNvSpPr txBox="1"/>
          <p:nvPr/>
        </p:nvSpPr>
        <p:spPr>
          <a:xfrm>
            <a:off x="2769704" y="4315060"/>
            <a:ext cx="8998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VkPipelineColorBlendAttachmentState</a:t>
            </a:r>
            <a:r>
              <a:rPr lang="zh-CN" altLang="en-US" sz="1400" dirty="0">
                <a:solidFill>
                  <a:schemeClr val="tx1"/>
                </a:solidFill>
              </a:rPr>
              <a:t>主要是设置</a:t>
            </a:r>
            <a:r>
              <a:rPr lang="zh-CN" altLang="en-US" sz="1400" dirty="0"/>
              <a:t>颜色混合</a:t>
            </a:r>
            <a:r>
              <a:rPr lang="zh-CN" altLang="en-US" sz="1400" dirty="0">
                <a:solidFill>
                  <a:schemeClr val="tx1"/>
                </a:solidFill>
              </a:rPr>
              <a:t>的一些选项，包括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是否混合、加还是减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设置混合操作的常量参数，例如前面的混合系数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使用二进制逻辑自定义混合</a:t>
            </a:r>
            <a:endParaRPr lang="en-US" altLang="zh-CN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CB8733-BD26-1770-54F0-0A460B0CA658}"/>
              </a:ext>
            </a:extLst>
          </p:cNvPr>
          <p:cNvSpPr/>
          <p:nvPr/>
        </p:nvSpPr>
        <p:spPr>
          <a:xfrm>
            <a:off x="397566" y="5584724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VkPipelineDynamicState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192B5-CE9E-B7C3-6B9C-8793D9EAD72D}"/>
              </a:ext>
            </a:extLst>
          </p:cNvPr>
          <p:cNvSpPr txBox="1"/>
          <p:nvPr/>
        </p:nvSpPr>
        <p:spPr>
          <a:xfrm>
            <a:off x="2769704" y="5568799"/>
            <a:ext cx="899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VkPipelineDynamicState</a:t>
            </a:r>
            <a:r>
              <a:rPr lang="zh-CN" altLang="en-US" sz="1400" dirty="0"/>
              <a:t>设置可以动态修改的</a:t>
            </a:r>
            <a:r>
              <a:rPr lang="en-US" altLang="zh-CN" sz="1400" dirty="0"/>
              <a:t>pipeline</a:t>
            </a:r>
            <a:r>
              <a:rPr lang="zh-CN" altLang="en-US" sz="1400" dirty="0"/>
              <a:t>选型</a:t>
            </a:r>
            <a:r>
              <a:rPr lang="zh-CN" altLang="en-US" sz="1400" dirty="0">
                <a:solidFill>
                  <a:schemeClr val="tx1"/>
                </a:solidFill>
              </a:rPr>
              <a:t>，例如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Viewport</a:t>
            </a:r>
            <a:r>
              <a:rPr lang="zh-CN" altLang="en-US" sz="1400" dirty="0"/>
              <a:t>、</a:t>
            </a:r>
            <a:r>
              <a:rPr lang="en-US" altLang="zh-CN" sz="1400" dirty="0"/>
              <a:t>linewidth</a:t>
            </a:r>
            <a:r>
              <a:rPr lang="zh-CN" altLang="en-US" sz="1400" dirty="0"/>
              <a:t>、</a:t>
            </a:r>
            <a:r>
              <a:rPr lang="en-US" altLang="zh-CN" sz="1400" dirty="0"/>
              <a:t>blend constant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C3858-8E24-FE25-9331-64222E641272}"/>
              </a:ext>
            </a:extLst>
          </p:cNvPr>
          <p:cNvSpPr/>
          <p:nvPr/>
        </p:nvSpPr>
        <p:spPr>
          <a:xfrm>
            <a:off x="397566" y="6304978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VkPipelineLayoutCreateInfo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4B33D6-12E2-9579-63DF-0B5BD8A385AF}"/>
              </a:ext>
            </a:extLst>
          </p:cNvPr>
          <p:cNvSpPr txBox="1"/>
          <p:nvPr/>
        </p:nvSpPr>
        <p:spPr>
          <a:xfrm>
            <a:off x="2769704" y="6304978"/>
            <a:ext cx="8998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VkPipelineLayoutCreateInfo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tx1"/>
                </a:solidFill>
              </a:rPr>
              <a:t>主要设置动态变化的常量，例如</a:t>
            </a:r>
            <a:r>
              <a:rPr lang="en-US" altLang="zh-CN" sz="1400" dirty="0">
                <a:solidFill>
                  <a:schemeClr val="tx1"/>
                </a:solidFill>
              </a:rPr>
              <a:t>uniform</a:t>
            </a:r>
            <a:endParaRPr lang="en-US" altLang="zh-CN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16A3F-E454-8AB1-5DCC-1078006C3040}"/>
              </a:ext>
            </a:extLst>
          </p:cNvPr>
          <p:cNvSpPr/>
          <p:nvPr/>
        </p:nvSpPr>
        <p:spPr>
          <a:xfrm>
            <a:off x="410818" y="2937979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VkPipelineDepthStencilState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50E3A0-17DB-8E8F-7329-EA7DEF61E7B1}"/>
              </a:ext>
            </a:extLst>
          </p:cNvPr>
          <p:cNvSpPr txBox="1"/>
          <p:nvPr/>
        </p:nvSpPr>
        <p:spPr>
          <a:xfrm>
            <a:off x="2696817" y="2854507"/>
            <a:ext cx="89982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VkPipelineDepthStencilState</a:t>
            </a:r>
            <a:r>
              <a:rPr lang="zh-CN" altLang="en-US" sz="1400" dirty="0">
                <a:solidFill>
                  <a:schemeClr val="tx1"/>
                </a:solidFill>
              </a:rPr>
              <a:t>主要是设置深度测试的一些选项，包括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是否开启深度测试、是否写深度</a:t>
            </a:r>
            <a:r>
              <a:rPr lang="en-US" altLang="zh-CN" sz="1400" dirty="0"/>
              <a:t>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和</a:t>
            </a:r>
            <a:r>
              <a:rPr lang="en-US" altLang="zh-CN" sz="1400" dirty="0"/>
              <a:t>depth</a:t>
            </a:r>
            <a:r>
              <a:rPr lang="zh-CN" altLang="en-US" sz="1400" dirty="0"/>
              <a:t>比较时的关系，是小于</a:t>
            </a:r>
            <a:r>
              <a:rPr lang="en-US" altLang="zh-CN" sz="1400" dirty="0" err="1"/>
              <a:t>depthbuffer</a:t>
            </a:r>
            <a:r>
              <a:rPr lang="zh-CN" altLang="en-US" sz="1400" dirty="0"/>
              <a:t>剔除还是大于</a:t>
            </a:r>
            <a:r>
              <a:rPr lang="en-US" altLang="zh-CN" sz="1400" dirty="0" err="1"/>
              <a:t>depthbuffer</a:t>
            </a:r>
            <a:r>
              <a:rPr lang="zh-CN" altLang="en-US" sz="1400" dirty="0"/>
              <a:t>剔除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或者设置一个</a:t>
            </a:r>
            <a:r>
              <a:rPr lang="en-US" altLang="zh-CN" sz="1400" dirty="0"/>
              <a:t>min</a:t>
            </a:r>
            <a:r>
              <a:rPr lang="zh-CN" altLang="en-US" sz="1400" dirty="0"/>
              <a:t>一个</a:t>
            </a:r>
            <a:r>
              <a:rPr lang="en-US" altLang="zh-CN" sz="1400" dirty="0"/>
              <a:t>max</a:t>
            </a:r>
            <a:r>
              <a:rPr lang="zh-CN" altLang="en-US" sz="1400" dirty="0"/>
              <a:t>，只允许在这之间的</a:t>
            </a:r>
            <a:r>
              <a:rPr lang="en-US" altLang="zh-CN" sz="1400" dirty="0"/>
              <a:t>pixel</a:t>
            </a:r>
            <a:r>
              <a:rPr lang="zh-CN" altLang="en-US" sz="1400" dirty="0"/>
              <a:t>通过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配置</a:t>
            </a:r>
            <a:r>
              <a:rPr lang="en-US" altLang="zh-CN" sz="1400" dirty="0"/>
              <a:t>stencil</a:t>
            </a:r>
            <a:r>
              <a:rPr lang="zh-CN" altLang="en-US" sz="1400" dirty="0"/>
              <a:t>也是在这里做的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61867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8E3DE5-2549-1FC6-CE6E-C06A5050F848}"/>
              </a:ext>
            </a:extLst>
          </p:cNvPr>
          <p:cNvSpPr/>
          <p:nvPr/>
        </p:nvSpPr>
        <p:spPr>
          <a:xfrm>
            <a:off x="225287" y="2047989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VkFramebuffer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1A1FE4-1A9B-16E8-96C2-2122AB5F17C2}"/>
              </a:ext>
            </a:extLst>
          </p:cNvPr>
          <p:cNvSpPr txBox="1"/>
          <p:nvPr/>
        </p:nvSpPr>
        <p:spPr>
          <a:xfrm>
            <a:off x="2597425" y="1975998"/>
            <a:ext cx="8998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VkFramebuffer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tx1"/>
                </a:solidFill>
              </a:rPr>
              <a:t>更像是一个把所有</a:t>
            </a:r>
            <a:r>
              <a:rPr lang="en-US" altLang="zh-CN" sz="1400" dirty="0">
                <a:solidFill>
                  <a:schemeClr val="tx1"/>
                </a:solidFill>
              </a:rPr>
              <a:t>image</a:t>
            </a:r>
            <a:r>
              <a:rPr lang="zh-CN" altLang="en-US" sz="1400" dirty="0">
                <a:solidFill>
                  <a:schemeClr val="tx1"/>
                </a:solidFill>
              </a:rPr>
              <a:t>打包在一起绘制的对象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指定</a:t>
            </a:r>
            <a:r>
              <a:rPr lang="en-US" altLang="zh-CN" sz="1400" dirty="0"/>
              <a:t>fb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renderpass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指定</a:t>
            </a:r>
            <a:r>
              <a:rPr lang="en-US" altLang="zh-CN" sz="1400" dirty="0"/>
              <a:t>fb</a:t>
            </a:r>
            <a:r>
              <a:rPr lang="zh-CN" altLang="en-US" sz="1400" dirty="0"/>
              <a:t>的</a:t>
            </a:r>
            <a:r>
              <a:rPr lang="en-US" altLang="zh-CN" sz="1400" dirty="0"/>
              <a:t>attachment</a:t>
            </a:r>
            <a:r>
              <a:rPr lang="zh-CN" altLang="en-US" sz="1400" dirty="0"/>
              <a:t>数量、都是哪些，长宽高等</a:t>
            </a:r>
            <a:endParaRPr lang="en-US" altLang="zh-CN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AFA27-4EC5-BB1A-B28D-3BBE8CB32093}"/>
              </a:ext>
            </a:extLst>
          </p:cNvPr>
          <p:cNvSpPr/>
          <p:nvPr/>
        </p:nvSpPr>
        <p:spPr>
          <a:xfrm>
            <a:off x="225287" y="164894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VkRenderPass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0B5474-7F4B-4EAD-55CF-BCFA6A341BE8}"/>
              </a:ext>
            </a:extLst>
          </p:cNvPr>
          <p:cNvSpPr txBox="1"/>
          <p:nvPr/>
        </p:nvSpPr>
        <p:spPr>
          <a:xfrm>
            <a:off x="2597425" y="92903"/>
            <a:ext cx="9243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VkRenderPass</a:t>
            </a:r>
            <a:r>
              <a:rPr lang="zh-CN" altLang="en-US" sz="1400" dirty="0">
                <a:solidFill>
                  <a:schemeClr val="tx1"/>
                </a:solidFill>
              </a:rPr>
              <a:t>表示一次到</a:t>
            </a:r>
            <a:r>
              <a:rPr lang="en-US" altLang="zh-CN" sz="1400" dirty="0">
                <a:solidFill>
                  <a:schemeClr val="tx1"/>
                </a:solidFill>
              </a:rPr>
              <a:t>fb</a:t>
            </a:r>
            <a:r>
              <a:rPr lang="zh-CN" altLang="en-US" sz="1400" dirty="0">
                <a:solidFill>
                  <a:schemeClr val="tx1"/>
                </a:solidFill>
              </a:rPr>
              <a:t>的绘制，每个</a:t>
            </a:r>
            <a:r>
              <a:rPr lang="en-US" altLang="zh-CN" sz="1400" dirty="0" err="1">
                <a:solidFill>
                  <a:schemeClr val="tx1"/>
                </a:solidFill>
              </a:rPr>
              <a:t>renderPass</a:t>
            </a:r>
            <a:r>
              <a:rPr lang="zh-CN" altLang="en-US" sz="1400" dirty="0">
                <a:solidFill>
                  <a:schemeClr val="tx1"/>
                </a:solidFill>
              </a:rPr>
              <a:t>只有一个</a:t>
            </a:r>
            <a:r>
              <a:rPr lang="en-US" altLang="zh-CN" sz="1400" dirty="0">
                <a:solidFill>
                  <a:schemeClr val="tx1"/>
                </a:solidFill>
              </a:rPr>
              <a:t>fb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指定</a:t>
            </a:r>
            <a:r>
              <a:rPr lang="en-US" altLang="zh-CN" sz="1400" dirty="0"/>
              <a:t>fb</a:t>
            </a:r>
            <a:r>
              <a:rPr lang="zh-CN" altLang="en-US" sz="1400" dirty="0"/>
              <a:t>上的</a:t>
            </a:r>
            <a:r>
              <a:rPr lang="en-US" altLang="zh-CN" sz="1400" dirty="0"/>
              <a:t>attachment</a:t>
            </a:r>
            <a:r>
              <a:rPr lang="zh-CN" altLang="en-US" sz="1400" dirty="0"/>
              <a:t>的格式、操作、多重采样次数、指定多少采样器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每次绘制前应该怎么处理</a:t>
            </a:r>
            <a:r>
              <a:rPr lang="en-US" altLang="zh-CN" sz="1400" dirty="0"/>
              <a:t>attachment</a:t>
            </a:r>
            <a:r>
              <a:rPr lang="zh-CN" altLang="en-US" sz="1400" dirty="0"/>
              <a:t>上已有的内容（</a:t>
            </a:r>
            <a:r>
              <a:rPr lang="en-US" altLang="zh-CN" sz="1400" dirty="0"/>
              <a:t>clear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dontcare</a:t>
            </a:r>
            <a:r>
              <a:rPr lang="zh-CN" altLang="en-US" sz="1400" dirty="0"/>
              <a:t>还是保留）、绘制后怎么处理（保存到内存）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像素的排版格式（</a:t>
            </a:r>
            <a:r>
              <a:rPr lang="en-US" altLang="zh-CN" sz="1400" dirty="0"/>
              <a:t>VK_IMAGE_LAYOUT_PRESENT_SRC_KHR</a:t>
            </a:r>
            <a:r>
              <a:rPr lang="zh-CN" altLang="en-US" sz="1400" dirty="0"/>
              <a:t>、</a:t>
            </a:r>
            <a:r>
              <a:rPr lang="en-US" altLang="zh-CN" sz="1400" dirty="0"/>
              <a:t>VK_IMAGE_LAYOUT_TRANSFER_DST_OPTIMAL</a:t>
            </a:r>
            <a:r>
              <a:rPr lang="zh-CN" altLang="en-US" sz="1400" dirty="0"/>
              <a:t>、</a:t>
            </a:r>
            <a:r>
              <a:rPr lang="en-US" altLang="zh-CN" sz="1400" dirty="0"/>
              <a:t>VK_IMAGE_LAYOUT_COLOR_ATTACHMET_OPTIMAL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Subpass</a:t>
            </a:r>
            <a:r>
              <a:rPr lang="zh-CN" altLang="en-US" sz="1400" dirty="0"/>
              <a:t>：指定</a:t>
            </a:r>
            <a:r>
              <a:rPr lang="en-US" altLang="zh-CN" sz="1400" dirty="0"/>
              <a:t>attachment</a:t>
            </a:r>
            <a:r>
              <a:rPr lang="zh-CN" altLang="en-US" sz="1400" dirty="0"/>
              <a:t>，最好都是</a:t>
            </a:r>
            <a:r>
              <a:rPr lang="en-US" altLang="zh-CN" sz="1400" dirty="0"/>
              <a:t>Optimal</a:t>
            </a:r>
            <a:r>
              <a:rPr lang="zh-CN" altLang="en-US" sz="1400" dirty="0"/>
              <a:t>格式的。</a:t>
            </a:r>
            <a:endParaRPr lang="en-US" altLang="zh-CN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6A039F-697A-AD53-7A86-6B8D61268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2" y="1087129"/>
            <a:ext cx="2568645" cy="263238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92F5AB4-AF74-CAE8-D61C-7E0F9A0719F7}"/>
              </a:ext>
            </a:extLst>
          </p:cNvPr>
          <p:cNvSpPr/>
          <p:nvPr/>
        </p:nvSpPr>
        <p:spPr>
          <a:xfrm>
            <a:off x="225287" y="3346702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VkGraphicsPipeline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A558DD-38B2-4007-D99F-AF59EEC42F04}"/>
              </a:ext>
            </a:extLst>
          </p:cNvPr>
          <p:cNvSpPr txBox="1"/>
          <p:nvPr/>
        </p:nvSpPr>
        <p:spPr>
          <a:xfrm>
            <a:off x="2597425" y="3274711"/>
            <a:ext cx="8998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VkGraphicsPipeline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/>
              <a:t>指的是单个</a:t>
            </a:r>
            <a:r>
              <a:rPr lang="en-US" altLang="zh-CN" sz="1400" dirty="0"/>
              <a:t>draw</a:t>
            </a:r>
            <a:r>
              <a:rPr lang="zh-CN" altLang="en-US" sz="1400" dirty="0"/>
              <a:t>绘制的流程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basePipelineHandle</a:t>
            </a:r>
            <a:r>
              <a:rPr lang="en-US" altLang="zh-CN" sz="1400" dirty="0"/>
              <a:t> </a:t>
            </a:r>
            <a:r>
              <a:rPr lang="zh-CN" altLang="en-US" sz="1400" dirty="0"/>
              <a:t>和 </a:t>
            </a:r>
            <a:r>
              <a:rPr lang="en-US" altLang="zh-CN" sz="1400" dirty="0" err="1"/>
              <a:t>basePipelineIndex</a:t>
            </a:r>
            <a:r>
              <a:rPr lang="zh-CN" altLang="en-US" sz="1400" dirty="0"/>
              <a:t>可以在已有管线上创建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VkPipelineCache</a:t>
            </a:r>
            <a:r>
              <a:rPr lang="zh-CN" altLang="en-US" sz="1400" dirty="0"/>
              <a:t>可以把创建的管线缓存起来，甚至可以缓存到文件中</a:t>
            </a:r>
            <a:endParaRPr lang="en-US" altLang="zh-CN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A06ED3-65EF-4B13-812E-3F91F4F41A9E}"/>
              </a:ext>
            </a:extLst>
          </p:cNvPr>
          <p:cNvSpPr/>
          <p:nvPr/>
        </p:nvSpPr>
        <p:spPr>
          <a:xfrm>
            <a:off x="225287" y="4645415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VkCommandPool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5BD1FE-F55F-4DF8-72B5-AABD6E789A52}"/>
              </a:ext>
            </a:extLst>
          </p:cNvPr>
          <p:cNvSpPr txBox="1"/>
          <p:nvPr/>
        </p:nvSpPr>
        <p:spPr>
          <a:xfrm>
            <a:off x="2597425" y="4573424"/>
            <a:ext cx="8998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VkCommandPool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tx1"/>
                </a:solidFill>
              </a:rPr>
              <a:t>是用来分配</a:t>
            </a:r>
            <a:r>
              <a:rPr lang="en-US" altLang="zh-CN" sz="1400" dirty="0" err="1">
                <a:solidFill>
                  <a:schemeClr val="tx1"/>
                </a:solidFill>
              </a:rPr>
              <a:t>CommandBuffer</a:t>
            </a:r>
            <a:r>
              <a:rPr lang="zh-CN" altLang="en-US" sz="1400" dirty="0">
                <a:solidFill>
                  <a:schemeClr val="tx1"/>
                </a:solidFill>
              </a:rPr>
              <a:t>的池子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VK_COMMAND_POOL_CREATE_TRANSIENT_BIT</a:t>
            </a:r>
            <a:r>
              <a:rPr lang="zh-CN" altLang="en-US" sz="1400" dirty="0"/>
              <a:t>：频繁刷新</a:t>
            </a:r>
            <a:r>
              <a:rPr lang="en-US" altLang="zh-CN" sz="1400" dirty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VK_COMMAND_POOL_CREATE_RESET_COMMAND_BUFFER_BIT: </a:t>
            </a:r>
            <a:r>
              <a:rPr lang="zh-CN" altLang="en-US" sz="1400" dirty="0"/>
              <a:t>允许命令缓冲区单独重新记录，没有这个标志，所有的命令缓冲区都必须一起重置</a:t>
            </a:r>
            <a:endParaRPr lang="en-US" altLang="zh-CN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D0C143-49D6-2AE8-5936-2756B79112DA}"/>
              </a:ext>
            </a:extLst>
          </p:cNvPr>
          <p:cNvSpPr/>
          <p:nvPr/>
        </p:nvSpPr>
        <p:spPr>
          <a:xfrm>
            <a:off x="225287" y="5944128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VkCommandBuffer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C865B9-22A0-05D3-ADEB-FCE691523688}"/>
              </a:ext>
            </a:extLst>
          </p:cNvPr>
          <p:cNvSpPr txBox="1"/>
          <p:nvPr/>
        </p:nvSpPr>
        <p:spPr>
          <a:xfrm>
            <a:off x="2597425" y="5770871"/>
            <a:ext cx="8998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VkCommandBuffer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tx1"/>
                </a:solidFill>
              </a:rPr>
              <a:t>是用来提交命令的缓冲区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Level:</a:t>
            </a:r>
            <a:r>
              <a:rPr lang="zh-CN" altLang="en-US" sz="1400" dirty="0"/>
              <a:t>提交命令的优先级，</a:t>
            </a:r>
            <a:r>
              <a:rPr lang="en-US" altLang="zh-CN" sz="1400" dirty="0"/>
              <a:t>PRIMARY</a:t>
            </a:r>
            <a:r>
              <a:rPr lang="zh-CN" altLang="en-US" sz="1400" dirty="0"/>
              <a:t>可以提交到队列执行，但是不能从其他</a:t>
            </a:r>
            <a:r>
              <a:rPr lang="en-US" altLang="zh-CN" sz="1400" dirty="0" err="1"/>
              <a:t>CommandBuffer</a:t>
            </a:r>
            <a:r>
              <a:rPr lang="zh-CN" altLang="en-US" sz="1400" dirty="0"/>
              <a:t>中调用，</a:t>
            </a:r>
            <a:r>
              <a:rPr lang="en-US" altLang="zh-CN" sz="1400" dirty="0"/>
              <a:t>SECONDARY</a:t>
            </a:r>
            <a:r>
              <a:rPr lang="zh-CN" altLang="en-US" sz="1400" dirty="0"/>
              <a:t>无法直接提交，需要从</a:t>
            </a:r>
            <a:r>
              <a:rPr lang="en-US" altLang="zh-CN" sz="1400" dirty="0"/>
              <a:t>PRIMARY</a:t>
            </a:r>
            <a:r>
              <a:rPr lang="zh-CN" altLang="en-US" sz="1400" dirty="0"/>
              <a:t>命令缓冲区中提交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23869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004F9A-4475-6A7E-E3E1-E4A11978DBC0}"/>
              </a:ext>
            </a:extLst>
          </p:cNvPr>
          <p:cNvSpPr/>
          <p:nvPr/>
        </p:nvSpPr>
        <p:spPr>
          <a:xfrm>
            <a:off x="437322" y="311954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VkCommandBufferBegin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265B74-E167-50BD-AB67-7F0287F4BDAD}"/>
              </a:ext>
            </a:extLst>
          </p:cNvPr>
          <p:cNvSpPr txBox="1"/>
          <p:nvPr/>
        </p:nvSpPr>
        <p:spPr>
          <a:xfrm>
            <a:off x="2809460" y="138697"/>
            <a:ext cx="9382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VkCommandBufferBegin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tx1"/>
                </a:solidFill>
              </a:rPr>
              <a:t>是提交命令的开始信息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VK_COMMAND_BUFFER_USAGE_ONE_TIME_SUBMIT_BIT: </a:t>
            </a:r>
            <a:r>
              <a:rPr lang="zh-CN" altLang="en-US" sz="1400" dirty="0"/>
              <a:t>命令缓冲区将在执行一次后立即重新记录。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VK_COMMAND_BUFFER_USAGE_RENDER_PASS_CONTINUE_BIT: </a:t>
            </a:r>
            <a:r>
              <a:rPr lang="zh-CN" altLang="en-US" sz="1400" dirty="0"/>
              <a:t>这是一个辅助缓冲区，它限制在在一个渲染通道中。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VK_COMMAND_BUFFER_USAGE_SIMULTANEOUS_USE_BIT: </a:t>
            </a:r>
            <a:r>
              <a:rPr lang="zh-CN" altLang="en-US" sz="1400" dirty="0"/>
              <a:t>命令缓冲区也可以重新提交，同时它也在等待执行。</a:t>
            </a:r>
            <a:endParaRPr lang="en-US" altLang="zh-CN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D2749B-52EB-031A-F856-E4149CB4CE25}"/>
              </a:ext>
            </a:extLst>
          </p:cNvPr>
          <p:cNvSpPr/>
          <p:nvPr/>
        </p:nvSpPr>
        <p:spPr>
          <a:xfrm>
            <a:off x="437322" y="1637171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VkSemaphoreCreateInfo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0B9F5F-D86C-0FC6-3C26-7E0D3B77C6EC}"/>
              </a:ext>
            </a:extLst>
          </p:cNvPr>
          <p:cNvSpPr txBox="1"/>
          <p:nvPr/>
        </p:nvSpPr>
        <p:spPr>
          <a:xfrm>
            <a:off x="2809460" y="1530626"/>
            <a:ext cx="9382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VkSemaphoreCreateInfo</a:t>
            </a:r>
            <a:r>
              <a:rPr lang="zh-CN" altLang="en-US" sz="1400" dirty="0">
                <a:solidFill>
                  <a:schemeClr val="tx1"/>
                </a:solidFill>
              </a:rPr>
              <a:t>用于同步</a:t>
            </a:r>
            <a:r>
              <a:rPr lang="en-US" altLang="zh-CN" sz="1400" dirty="0">
                <a:solidFill>
                  <a:schemeClr val="tx1"/>
                </a:solidFill>
              </a:rPr>
              <a:t>GPU</a:t>
            </a:r>
            <a:r>
              <a:rPr lang="zh-CN" altLang="en-US" sz="1400" dirty="0">
                <a:solidFill>
                  <a:schemeClr val="tx1"/>
                </a:solidFill>
              </a:rPr>
              <a:t>之间的命令，</a:t>
            </a:r>
            <a:r>
              <a:rPr lang="en-US" altLang="zh-CN" sz="1400" dirty="0">
                <a:solidFill>
                  <a:schemeClr val="tx1"/>
                </a:solidFill>
              </a:rPr>
              <a:t>Signal</a:t>
            </a:r>
            <a:r>
              <a:rPr lang="zh-CN" altLang="en-US" sz="1400" dirty="0">
                <a:solidFill>
                  <a:schemeClr val="tx1"/>
                </a:solidFill>
              </a:rPr>
              <a:t>前的命令需要在</a:t>
            </a:r>
            <a:r>
              <a:rPr lang="en-US" altLang="zh-CN" sz="1400" dirty="0">
                <a:solidFill>
                  <a:schemeClr val="tx1"/>
                </a:solidFill>
              </a:rPr>
              <a:t>wait</a:t>
            </a:r>
            <a:r>
              <a:rPr lang="zh-CN" altLang="en-US" sz="1400" dirty="0">
                <a:solidFill>
                  <a:schemeClr val="tx1"/>
                </a:solidFill>
              </a:rPr>
              <a:t>的时候全部执行完才能继续下去。常用在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在获取提交命令前，保证图像是可用的，图像已经可以拿到了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在显示之前，保证所有的命令都已经执行完成了</a:t>
            </a:r>
            <a:endParaRPr lang="en-US" altLang="zh-CN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9B4A0D-D6E8-DCA8-BDC4-9308D57C6A95}"/>
              </a:ext>
            </a:extLst>
          </p:cNvPr>
          <p:cNvSpPr/>
          <p:nvPr/>
        </p:nvSpPr>
        <p:spPr>
          <a:xfrm>
            <a:off x="437322" y="2894415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VkFence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BFAEFF-83EA-2369-6BBF-939E7C4D8AE9}"/>
              </a:ext>
            </a:extLst>
          </p:cNvPr>
          <p:cNvSpPr txBox="1"/>
          <p:nvPr/>
        </p:nvSpPr>
        <p:spPr>
          <a:xfrm>
            <a:off x="2809460" y="2770768"/>
            <a:ext cx="938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VkFence</a:t>
            </a:r>
            <a:r>
              <a:rPr lang="zh-CN" altLang="en-US" sz="1400" dirty="0">
                <a:solidFill>
                  <a:schemeClr val="tx1"/>
                </a:solidFill>
              </a:rPr>
              <a:t>用于</a:t>
            </a:r>
            <a:r>
              <a:rPr lang="en-US" altLang="zh-CN" sz="1400" dirty="0">
                <a:solidFill>
                  <a:schemeClr val="tx1"/>
                </a:solidFill>
              </a:rPr>
              <a:t>CPU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</a:rPr>
              <a:t>GPU</a:t>
            </a:r>
            <a:r>
              <a:rPr lang="zh-CN" altLang="en-US" sz="1400" dirty="0">
                <a:solidFill>
                  <a:schemeClr val="tx1"/>
                </a:solidFill>
              </a:rPr>
              <a:t>之间同步，例如等待</a:t>
            </a:r>
            <a:r>
              <a:rPr lang="en-US" altLang="zh-CN" sz="1400" dirty="0">
                <a:solidFill>
                  <a:schemeClr val="tx1"/>
                </a:solidFill>
              </a:rPr>
              <a:t>GPU</a:t>
            </a:r>
            <a:r>
              <a:rPr lang="zh-CN" altLang="en-US" sz="1400" dirty="0">
                <a:solidFill>
                  <a:schemeClr val="tx1"/>
                </a:solidFill>
              </a:rPr>
              <a:t>执行完成。</a:t>
            </a:r>
            <a:endParaRPr lang="en-US" altLang="zh-CN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C56ACD-3AB3-6D46-19F4-28ABC9E72495}"/>
              </a:ext>
            </a:extLst>
          </p:cNvPr>
          <p:cNvSpPr/>
          <p:nvPr/>
        </p:nvSpPr>
        <p:spPr>
          <a:xfrm>
            <a:off x="437322" y="3905973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VkImageMemoryBarrier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F5DACB-FBE0-A661-4AB4-8CBE4A7F8603}"/>
              </a:ext>
            </a:extLst>
          </p:cNvPr>
          <p:cNvSpPr txBox="1"/>
          <p:nvPr/>
        </p:nvSpPr>
        <p:spPr>
          <a:xfrm>
            <a:off x="2809460" y="3843881"/>
            <a:ext cx="938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VkImageMemoryBarrier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/>
              <a:t>是对资源的一个同步，保证读出</a:t>
            </a:r>
            <a:r>
              <a:rPr lang="en-US" altLang="zh-CN" sz="1400" dirty="0"/>
              <a:t>Image</a:t>
            </a:r>
            <a:r>
              <a:rPr lang="zh-CN" altLang="en-US" sz="1400" dirty="0"/>
              <a:t>之前</a:t>
            </a:r>
            <a:r>
              <a:rPr lang="en-US" altLang="zh-CN" sz="1400" dirty="0"/>
              <a:t>Image</a:t>
            </a:r>
            <a:r>
              <a:rPr lang="zh-CN" altLang="en-US" sz="1400" dirty="0"/>
              <a:t>是已经准备好的</a:t>
            </a:r>
            <a:endParaRPr lang="en-US" altLang="zh-CN" sz="1400" dirty="0"/>
          </a:p>
          <a:p>
            <a:r>
              <a:rPr lang="zh-CN" altLang="en-US" sz="1400" dirty="0"/>
              <a:t>也可以用作</a:t>
            </a:r>
            <a:r>
              <a:rPr lang="en-US" altLang="zh-CN" sz="1400" dirty="0"/>
              <a:t>Image layout</a:t>
            </a:r>
            <a:r>
              <a:rPr lang="zh-CN" altLang="en-US" sz="1400" dirty="0"/>
              <a:t>的转换，或者想要切换</a:t>
            </a:r>
            <a:r>
              <a:rPr lang="en-US" altLang="zh-CN" sz="1400" dirty="0" err="1"/>
              <a:t>QueueFamily</a:t>
            </a:r>
            <a:r>
              <a:rPr lang="zh-CN" altLang="en-US" sz="1400" dirty="0"/>
              <a:t>，同理</a:t>
            </a:r>
            <a:r>
              <a:rPr lang="en-US" altLang="zh-CN" sz="1400" dirty="0" err="1"/>
              <a:t>bufferMemoryBarrier</a:t>
            </a:r>
            <a:r>
              <a:rPr lang="zh-CN" altLang="en-US" sz="1400" dirty="0"/>
              <a:t>也是同样的用法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9255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6C583C-0810-9D70-A9F7-177D0408D438}"/>
              </a:ext>
            </a:extLst>
          </p:cNvPr>
          <p:cNvSpPr txBox="1"/>
          <p:nvPr/>
        </p:nvSpPr>
        <p:spPr>
          <a:xfrm>
            <a:off x="3922644" y="172277"/>
            <a:ext cx="19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Vulkan</a:t>
            </a:r>
            <a:r>
              <a:rPr lang="zh-CN" altLang="en-US" dirty="0"/>
              <a:t>同步机制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BABB319-C802-9FD0-B155-72FBBC9CC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27913"/>
              </p:ext>
            </p:extLst>
          </p:nvPr>
        </p:nvGraphicFramePr>
        <p:xfrm>
          <a:off x="521251" y="666657"/>
          <a:ext cx="11306313" cy="33070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62314">
                  <a:extLst>
                    <a:ext uri="{9D8B030D-6E8A-4147-A177-3AD203B41FA5}">
                      <a16:colId xmlns:a16="http://schemas.microsoft.com/office/drawing/2014/main" val="4288334533"/>
                    </a:ext>
                  </a:extLst>
                </a:gridCol>
                <a:gridCol w="9143999">
                  <a:extLst>
                    <a:ext uri="{9D8B030D-6E8A-4147-A177-3AD203B41FA5}">
                      <a16:colId xmlns:a16="http://schemas.microsoft.com/office/drawing/2014/main" val="421601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Barrier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只在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上能用，是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之间的同步（单个</a:t>
                      </a:r>
                      <a:r>
                        <a:rPr lang="en-US" altLang="zh-CN" dirty="0" err="1"/>
                        <a:t>CommandQueue</a:t>
                      </a:r>
                      <a:r>
                        <a:rPr lang="zh-CN" altLang="en-US" dirty="0"/>
                        <a:t>里面同步）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14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Execution barriers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由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srcStageMask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dstStageMask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设置，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srcStageMask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之前的指令完成后才会执行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dstStageMask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9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barriers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主要是写</a:t>
                      </a:r>
                      <a:r>
                        <a:rPr lang="en-US" altLang="zh-CN" dirty="0"/>
                        <a:t>buffer</a:t>
                      </a:r>
                      <a:r>
                        <a:rPr lang="zh-CN" altLang="en-US" dirty="0"/>
                        <a:t>（例如</a:t>
                      </a:r>
                      <a:r>
                        <a:rPr lang="en-US" altLang="zh-CN" dirty="0"/>
                        <a:t>RT</a:t>
                      </a:r>
                      <a:r>
                        <a:rPr lang="zh-CN" altLang="en-US" dirty="0"/>
                        <a:t>），可以用这个来保证内存的读写，有两个</a:t>
                      </a:r>
                      <a:r>
                        <a:rPr lang="en-US" altLang="zh-CN" dirty="0"/>
                        <a:t>mask</a:t>
                      </a:r>
                      <a:r>
                        <a:rPr lang="zh-CN" altLang="en-US" dirty="0"/>
                        <a:t>，分别是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dstAccessMask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srcAccessMask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barrier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的类型也有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VkMemoryBarrier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VkBufferMemoryBarrier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VkImageMemoryBarrier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三个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8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vkCmdSetEvent</a:t>
                      </a: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vkCmdWaitEvents</a:t>
                      </a: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，是可以在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CPU_GPU</a:t>
                      </a: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端一起做的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Semaphores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是一个用来表明什么时候一组指令已经被处理完毕的信号标识符，用于在命令队列内或者跨命令队列同步操作（可以跨越不同的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5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主要用于应用程序自身与渲染操作进行同步，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CPU_GPU</a:t>
                      </a: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10550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BBDBB019-9710-E676-8A2F-53D5E7317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24" y="3973737"/>
            <a:ext cx="3438940" cy="292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3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C37706-75EA-BBAF-19CD-C7EE16638607}"/>
              </a:ext>
            </a:extLst>
          </p:cNvPr>
          <p:cNvSpPr/>
          <p:nvPr/>
        </p:nvSpPr>
        <p:spPr>
          <a:xfrm>
            <a:off x="364435" y="290363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VkVertexInputBingdingDescription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68668A-DE54-98B2-5A46-A56E1E7180CA}"/>
              </a:ext>
            </a:extLst>
          </p:cNvPr>
          <p:cNvSpPr txBox="1"/>
          <p:nvPr/>
        </p:nvSpPr>
        <p:spPr>
          <a:xfrm>
            <a:off x="2736573" y="258514"/>
            <a:ext cx="938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VkVertexInputBingdingDescription</a:t>
            </a:r>
            <a:r>
              <a:rPr lang="zh-CN" altLang="en-US" sz="1400" dirty="0">
                <a:solidFill>
                  <a:schemeClr val="tx1"/>
                </a:solidFill>
              </a:rPr>
              <a:t>表示</a:t>
            </a:r>
            <a:r>
              <a:rPr lang="en-US" altLang="zh-CN" sz="1400" dirty="0">
                <a:solidFill>
                  <a:schemeClr val="tx1"/>
                </a:solidFill>
              </a:rPr>
              <a:t>vertex input</a:t>
            </a:r>
            <a:r>
              <a:rPr lang="zh-CN" altLang="en-US" sz="1400" dirty="0">
                <a:solidFill>
                  <a:schemeClr val="tx1"/>
                </a:solidFill>
              </a:rPr>
              <a:t>时的绑定信息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Bingding</a:t>
            </a:r>
            <a:r>
              <a:rPr lang="zh-CN" altLang="en-US" sz="1400" dirty="0"/>
              <a:t>索引，</a:t>
            </a:r>
            <a:r>
              <a:rPr lang="en-US" altLang="zh-CN" sz="1400" dirty="0"/>
              <a:t>Stride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Inputrate</a:t>
            </a:r>
            <a:r>
              <a:rPr lang="zh-CN" altLang="en-US" sz="1400" dirty="0"/>
              <a:t>（指的是每个顶点后移动还是每个</a:t>
            </a:r>
            <a:r>
              <a:rPr lang="en-US" altLang="zh-CN" sz="1400" dirty="0"/>
              <a:t>instance</a:t>
            </a:r>
            <a:r>
              <a:rPr lang="zh-CN" altLang="en-US" sz="1400" dirty="0"/>
              <a:t>后移动）</a:t>
            </a:r>
            <a:endParaRPr lang="en-US" altLang="zh-CN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24E396-EE10-2EB4-3A38-EC3AE65B0F65}"/>
              </a:ext>
            </a:extLst>
          </p:cNvPr>
          <p:cNvSpPr/>
          <p:nvPr/>
        </p:nvSpPr>
        <p:spPr>
          <a:xfrm>
            <a:off x="364435" y="1244520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VkVertexInputAttributeDescription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A4EC4E-EDA7-4565-684D-3918DEEFAA2B}"/>
              </a:ext>
            </a:extLst>
          </p:cNvPr>
          <p:cNvSpPr txBox="1"/>
          <p:nvPr/>
        </p:nvSpPr>
        <p:spPr>
          <a:xfrm>
            <a:off x="2736573" y="1212671"/>
            <a:ext cx="9382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VkVertexInputAttributeDescription</a:t>
            </a:r>
            <a:r>
              <a:rPr lang="zh-CN" altLang="en-US" sz="1400" dirty="0">
                <a:solidFill>
                  <a:schemeClr val="tx1"/>
                </a:solidFill>
              </a:rPr>
              <a:t>表示</a:t>
            </a:r>
            <a:r>
              <a:rPr lang="en-US" altLang="zh-CN" sz="1400" dirty="0">
                <a:solidFill>
                  <a:schemeClr val="tx1"/>
                </a:solidFill>
              </a:rPr>
              <a:t>vertex </a:t>
            </a:r>
            <a:r>
              <a:rPr lang="zh-CN" altLang="en-US" sz="1400" dirty="0"/>
              <a:t>内部的数据结构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Bingding</a:t>
            </a:r>
            <a:r>
              <a:rPr lang="zh-CN" altLang="en-US" sz="1400" dirty="0"/>
              <a:t>索引表示数据来源，</a:t>
            </a:r>
            <a:r>
              <a:rPr lang="en-US" altLang="zh-CN" sz="1400" dirty="0"/>
              <a:t>location </a:t>
            </a:r>
            <a:r>
              <a:rPr lang="zh-CN" altLang="en-US" sz="1400" dirty="0"/>
              <a:t>表示在</a:t>
            </a:r>
            <a:r>
              <a:rPr lang="en-US" altLang="zh-CN" sz="1400" dirty="0"/>
              <a:t>vertex shader</a:t>
            </a:r>
            <a:r>
              <a:rPr lang="zh-CN" altLang="en-US" sz="1400" dirty="0"/>
              <a:t>中的位置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顶点的</a:t>
            </a:r>
            <a:r>
              <a:rPr lang="en-US" altLang="zh-CN" sz="1400" dirty="0"/>
              <a:t>format</a:t>
            </a:r>
            <a:r>
              <a:rPr lang="zh-CN" altLang="en-US" sz="1400" dirty="0"/>
              <a:t>：</a:t>
            </a:r>
            <a:r>
              <a:rPr lang="en-US" altLang="zh-CN" sz="1400" dirty="0"/>
              <a:t>R32/RG32/RGB32/RGBA32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8992A0-1DA9-13A8-AD7F-A509FDD7E0A7}"/>
              </a:ext>
            </a:extLst>
          </p:cNvPr>
          <p:cNvSpPr/>
          <p:nvPr/>
        </p:nvSpPr>
        <p:spPr>
          <a:xfrm>
            <a:off x="364435" y="2445970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EBA21A-31F8-23CD-86C5-AAD24625DB06}"/>
              </a:ext>
            </a:extLst>
          </p:cNvPr>
          <p:cNvSpPr txBox="1"/>
          <p:nvPr/>
        </p:nvSpPr>
        <p:spPr>
          <a:xfrm>
            <a:off x="2736573" y="2221964"/>
            <a:ext cx="9382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VkBuffer</a:t>
            </a:r>
            <a:r>
              <a:rPr lang="zh-CN" altLang="en-US" sz="1400" dirty="0">
                <a:solidFill>
                  <a:schemeClr val="tx1"/>
                </a:solidFill>
              </a:rPr>
              <a:t>只是一个缓冲区（是没有内存的），只有三个信息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大小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用途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是否是</a:t>
            </a:r>
            <a:r>
              <a:rPr lang="en-US" altLang="zh-CN" sz="1400" dirty="0"/>
              <a:t>Queue</a:t>
            </a:r>
            <a:r>
              <a:rPr lang="zh-CN" altLang="en-US" sz="1400" dirty="0"/>
              <a:t>独占（</a:t>
            </a:r>
            <a:r>
              <a:rPr lang="en-US" altLang="zh-CN" sz="1400" dirty="0"/>
              <a:t> Exclusive</a:t>
            </a:r>
            <a:r>
              <a:rPr lang="zh-CN" altLang="en-US" sz="1400" dirty="0"/>
              <a:t>和</a:t>
            </a:r>
            <a:r>
              <a:rPr lang="en-US" altLang="zh-CN" sz="1400" dirty="0"/>
              <a:t>Sharing 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C9A58F-AA53-8859-C231-919E4D4454FF}"/>
              </a:ext>
            </a:extLst>
          </p:cNvPr>
          <p:cNvSpPr/>
          <p:nvPr/>
        </p:nvSpPr>
        <p:spPr>
          <a:xfrm>
            <a:off x="364435" y="3731431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VkMemoryRequirements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AB64CB-C163-AED8-BF2D-9B1309A961C6}"/>
              </a:ext>
            </a:extLst>
          </p:cNvPr>
          <p:cNvSpPr txBox="1"/>
          <p:nvPr/>
        </p:nvSpPr>
        <p:spPr>
          <a:xfrm>
            <a:off x="2736573" y="3507425"/>
            <a:ext cx="9382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VkMemoryRequirements</a:t>
            </a:r>
            <a:r>
              <a:rPr lang="zh-CN" altLang="en-US" sz="1400" dirty="0">
                <a:solidFill>
                  <a:schemeClr val="tx1"/>
                </a:solidFill>
              </a:rPr>
              <a:t>是要查找</a:t>
            </a:r>
            <a:r>
              <a:rPr lang="zh-CN" altLang="en-US" sz="1400" dirty="0"/>
              <a:t>合适</a:t>
            </a:r>
            <a:r>
              <a:rPr lang="zh-CN" altLang="en-US" sz="1400" dirty="0">
                <a:solidFill>
                  <a:schemeClr val="tx1"/>
                </a:solidFill>
              </a:rPr>
              <a:t>的内存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大小、内存分配开始的字节偏移量（</a:t>
            </a:r>
            <a:r>
              <a:rPr lang="en-US" altLang="zh-CN" sz="1400" dirty="0"/>
              <a:t>alignment</a:t>
            </a:r>
            <a:r>
              <a:rPr lang="zh-CN" altLang="en-US" sz="1400" dirty="0"/>
              <a:t>）、</a:t>
            </a:r>
            <a:r>
              <a:rPr lang="en-US" altLang="zh-CN" sz="1400" dirty="0" err="1"/>
              <a:t>memoryTypeBits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基本上由</a:t>
            </a:r>
            <a:r>
              <a:rPr lang="en-US" altLang="zh-CN" sz="1400" dirty="0"/>
              <a:t>buffer</a:t>
            </a:r>
            <a:r>
              <a:rPr lang="zh-CN" altLang="en-US" sz="1400" dirty="0"/>
              <a:t>的用途和内存所允许的操作（例如是否允许</a:t>
            </a:r>
            <a:r>
              <a:rPr lang="en-US" altLang="zh-CN" sz="1400" dirty="0" err="1"/>
              <a:t>Cpu</a:t>
            </a:r>
            <a:r>
              <a:rPr lang="zh-CN" altLang="en-US" sz="1400" dirty="0"/>
              <a:t>写入）决定（</a:t>
            </a:r>
            <a:r>
              <a:rPr lang="en-US" altLang="zh-CN" sz="1400" dirty="0" err="1"/>
              <a:t>stagingbuffer</a:t>
            </a:r>
            <a:r>
              <a:rPr lang="zh-CN" altLang="en-US" sz="1400" dirty="0"/>
              <a:t>就是允许</a:t>
            </a:r>
            <a:r>
              <a:rPr lang="en-US" altLang="zh-CN" sz="1400" dirty="0"/>
              <a:t>CPU</a:t>
            </a:r>
            <a:r>
              <a:rPr lang="zh-CN" altLang="en-US" sz="1400" dirty="0"/>
              <a:t>写入，然后拷贝到</a:t>
            </a:r>
            <a:r>
              <a:rPr lang="en-US" altLang="zh-CN" sz="1400" dirty="0"/>
              <a:t>GPU</a:t>
            </a:r>
            <a:r>
              <a:rPr lang="zh-CN" altLang="en-US" sz="1400" dirty="0"/>
              <a:t>上，效率就高很多）</a:t>
            </a:r>
            <a:endParaRPr lang="en-US" altLang="zh-CN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861ED7-E59B-A781-0D4B-4A5FABC46FFE}"/>
              </a:ext>
            </a:extLst>
          </p:cNvPr>
          <p:cNvSpPr/>
          <p:nvPr/>
        </p:nvSpPr>
        <p:spPr>
          <a:xfrm>
            <a:off x="364435" y="5240898"/>
            <a:ext cx="2060712" cy="49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vkAllocateMemory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B9A924-0EE2-F995-40E0-00164278F34B}"/>
              </a:ext>
            </a:extLst>
          </p:cNvPr>
          <p:cNvSpPr txBox="1"/>
          <p:nvPr/>
        </p:nvSpPr>
        <p:spPr>
          <a:xfrm>
            <a:off x="2736573" y="5016892"/>
            <a:ext cx="9382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vkAllocateMemory</a:t>
            </a:r>
            <a:r>
              <a:rPr lang="zh-CN" altLang="en-US" sz="1400" dirty="0">
                <a:solidFill>
                  <a:schemeClr val="tx1"/>
                </a:solidFill>
              </a:rPr>
              <a:t>是真正的申请内存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基本上就是</a:t>
            </a:r>
            <a:r>
              <a:rPr lang="en-US" altLang="zh-CN" sz="1400" dirty="0" err="1"/>
              <a:t>MemoryRequirements</a:t>
            </a:r>
            <a:r>
              <a:rPr lang="zh-CN" altLang="en-US" sz="1400" dirty="0"/>
              <a:t>里面的参数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不建议频繁调用，因为申请内存的数量有限，建议申请一个大的内存，然后利用</a:t>
            </a:r>
            <a:r>
              <a:rPr lang="en-US" altLang="zh-CN" sz="1400" dirty="0"/>
              <a:t>offset</a:t>
            </a:r>
            <a:r>
              <a:rPr lang="zh-CN" altLang="en-US" sz="1400" dirty="0"/>
              <a:t>自己做内存分配。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5676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8127</TotalTime>
  <Words>2486</Words>
  <Application>Microsoft Office PowerPoint</Application>
  <PresentationFormat>宽屏</PresentationFormat>
  <Paragraphs>225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ui-monospace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tianji</dc:creator>
  <cp:lastModifiedBy>tianji</cp:lastModifiedBy>
  <cp:revision>34</cp:revision>
  <dcterms:created xsi:type="dcterms:W3CDTF">2022-10-03T15:37:06Z</dcterms:created>
  <dcterms:modified xsi:type="dcterms:W3CDTF">2022-10-12T13:57:47Z</dcterms:modified>
</cp:coreProperties>
</file>