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60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552" y="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44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11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593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9337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5399335" y="6320641"/>
            <a:ext cx="14590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900" b="0" i="0" dirty="0" smtClean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t>P-BROTHER</a:t>
            </a:r>
            <a:r>
              <a:rPr lang="en-US" altLang="zh-CN" sz="900" b="0" i="0" baseline="0" dirty="0" smtClean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t> PRESEBTATION</a:t>
            </a:r>
            <a:endParaRPr lang="ru-RU" altLang="zh-CN" sz="900" b="0" i="0" dirty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21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57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69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33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36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67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40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69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5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4144D-AE78-42F4-AB3E-30763FE96959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22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682226" y="1712821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BVH + cluster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682226" y="2518364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Instance cull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46963" y="2369612"/>
            <a:ext cx="5406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对象级别</a:t>
            </a:r>
            <a:r>
              <a:rPr lang="zh-CN" altLang="en-US" sz="1400" dirty="0" smtClean="0"/>
              <a:t>的可见性剔除，可见对象的</a:t>
            </a:r>
            <a:r>
              <a:rPr lang="en-US" altLang="zh-CN" sz="1400" dirty="0" smtClean="0"/>
              <a:t>BVH root node </a:t>
            </a:r>
            <a:r>
              <a:rPr lang="zh-CN" altLang="en-US" sz="1400" dirty="0" smtClean="0"/>
              <a:t>存储在</a:t>
            </a:r>
            <a:r>
              <a:rPr lang="en-US" altLang="zh-CN" sz="1400" dirty="0"/>
              <a:t> </a:t>
            </a:r>
            <a:r>
              <a:rPr lang="en-US" altLang="zh-CN" sz="1400" dirty="0" err="1" smtClean="0"/>
              <a:t>CandidateNodesAndClusters</a:t>
            </a:r>
            <a:r>
              <a:rPr lang="zh-CN" altLang="en-US" sz="1400" dirty="0" smtClean="0"/>
              <a:t>中，输出一堆物体的</a:t>
            </a:r>
            <a:r>
              <a:rPr lang="en-US" altLang="zh-CN" sz="1400" dirty="0" smtClean="0"/>
              <a:t>BVH root node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2682225" y="3323907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BVH Node </a:t>
            </a:r>
            <a:r>
              <a:rPr lang="en-US" altLang="zh-CN" dirty="0"/>
              <a:t>C</a:t>
            </a:r>
            <a:r>
              <a:rPr lang="en-US" altLang="zh-CN" dirty="0" smtClean="0"/>
              <a:t>ull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946963" y="3249531"/>
            <a:ext cx="5406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处理</a:t>
            </a:r>
            <a:r>
              <a:rPr lang="en-US" altLang="zh-CN" sz="1400" dirty="0" smtClean="0"/>
              <a:t>BVH root node</a:t>
            </a:r>
            <a:r>
              <a:rPr lang="zh-CN" altLang="en-US" sz="1400" dirty="0" smtClean="0"/>
              <a:t>的子节点，并且进行层次遍历，最后到叶子节点输出</a:t>
            </a:r>
            <a:r>
              <a:rPr lang="en-US" altLang="zh-CN" sz="1400" dirty="0" smtClean="0"/>
              <a:t>cluster</a:t>
            </a:r>
            <a:endParaRPr lang="zh-CN" altLang="en-US" sz="1400" dirty="0"/>
          </a:p>
        </p:txBody>
      </p:sp>
      <p:sp>
        <p:nvSpPr>
          <p:cNvPr id="10" name="圆角矩形 9"/>
          <p:cNvSpPr/>
          <p:nvPr/>
        </p:nvSpPr>
        <p:spPr>
          <a:xfrm>
            <a:off x="2682225" y="4129450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Cluster Cull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946963" y="4055074"/>
            <a:ext cx="5406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对每一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做</a:t>
            </a:r>
            <a:r>
              <a:rPr lang="en-US" altLang="zh-CN" sz="1400" dirty="0" smtClean="0"/>
              <a:t>culling</a:t>
            </a:r>
            <a:r>
              <a:rPr lang="zh-CN" altLang="en-US" sz="1400" dirty="0" smtClean="0"/>
              <a:t>，输出</a:t>
            </a:r>
            <a:r>
              <a:rPr lang="en-US" altLang="zh-CN" sz="1400" dirty="0" err="1" smtClean="0"/>
              <a:t>visibilityClusters</a:t>
            </a:r>
            <a:r>
              <a:rPr lang="zh-CN" altLang="en-US" sz="1400" dirty="0" smtClean="0"/>
              <a:t>，然后根据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的大小决定使用硬光栅化还是软光栅化</a:t>
            </a:r>
            <a:endParaRPr lang="zh-CN" altLang="en-US" sz="1400" dirty="0"/>
          </a:p>
        </p:txBody>
      </p:sp>
      <p:sp>
        <p:nvSpPr>
          <p:cNvPr id="12" name="圆角矩形 11"/>
          <p:cNvSpPr/>
          <p:nvPr/>
        </p:nvSpPr>
        <p:spPr>
          <a:xfrm>
            <a:off x="3857842" y="5009369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软光栅化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850556" y="5009369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硬件光栅化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4" idx="2"/>
            <a:endCxn id="5" idx="0"/>
          </p:cNvCxnSpPr>
          <p:nvPr/>
        </p:nvCxnSpPr>
        <p:spPr>
          <a:xfrm>
            <a:off x="3513895" y="2087289"/>
            <a:ext cx="0" cy="43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8" idx="0"/>
          </p:cNvCxnSpPr>
          <p:nvPr/>
        </p:nvCxnSpPr>
        <p:spPr>
          <a:xfrm flipH="1">
            <a:off x="3513894" y="2892832"/>
            <a:ext cx="1" cy="43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2"/>
            <a:endCxn id="10" idx="0"/>
          </p:cNvCxnSpPr>
          <p:nvPr/>
        </p:nvCxnSpPr>
        <p:spPr>
          <a:xfrm>
            <a:off x="3513894" y="3698375"/>
            <a:ext cx="0" cy="43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2"/>
            <a:endCxn id="12" idx="0"/>
          </p:cNvCxnSpPr>
          <p:nvPr/>
        </p:nvCxnSpPr>
        <p:spPr>
          <a:xfrm>
            <a:off x="3513894" y="4503918"/>
            <a:ext cx="1175617" cy="50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2"/>
            <a:endCxn id="13" idx="0"/>
          </p:cNvCxnSpPr>
          <p:nvPr/>
        </p:nvCxnSpPr>
        <p:spPr>
          <a:xfrm flipH="1">
            <a:off x="2682225" y="4503918"/>
            <a:ext cx="831669" cy="50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413257" y="4865663"/>
            <a:ext cx="5697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在</a:t>
            </a:r>
            <a:r>
              <a:rPr lang="en-US" altLang="zh-CN" sz="1400" dirty="0" smtClean="0"/>
              <a:t>UE5</a:t>
            </a:r>
            <a:r>
              <a:rPr lang="zh-CN" altLang="en-US" sz="1400" dirty="0" smtClean="0"/>
              <a:t>的</a:t>
            </a:r>
            <a:r>
              <a:rPr lang="en-US" altLang="zh-CN" sz="1400" dirty="0" err="1" smtClean="0"/>
              <a:t>nanite</a:t>
            </a:r>
            <a:r>
              <a:rPr lang="zh-CN" altLang="en-US" sz="1400" dirty="0" smtClean="0"/>
              <a:t>里面，厉害的地方在于，他的</a:t>
            </a:r>
            <a:r>
              <a:rPr lang="en-US" altLang="zh-CN" sz="1400" dirty="0" smtClean="0"/>
              <a:t>BVH Node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都是分组并且组成了一个</a:t>
            </a:r>
            <a:r>
              <a:rPr lang="en-US" altLang="zh-CN" sz="1400" dirty="0" smtClean="0"/>
              <a:t>GPU 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job system</a:t>
            </a:r>
            <a:r>
              <a:rPr lang="zh-CN" altLang="en-US" sz="1400" dirty="0" smtClean="0"/>
              <a:t>，以充分利用</a:t>
            </a:r>
            <a:r>
              <a:rPr lang="en-US" altLang="zh-CN" sz="1400" dirty="0" smtClean="0"/>
              <a:t>GPU</a:t>
            </a:r>
            <a:r>
              <a:rPr lang="zh-CN" altLang="en-US" sz="1400" dirty="0" smtClean="0"/>
              <a:t>实现负载均衡。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另外，其实</a:t>
            </a:r>
            <a:r>
              <a:rPr lang="en-US" altLang="zh-CN" sz="1400" dirty="0" err="1" smtClean="0"/>
              <a:t>Nanite</a:t>
            </a:r>
            <a:r>
              <a:rPr lang="zh-CN" altLang="en-US" sz="1400" dirty="0" smtClean="0"/>
              <a:t>就是实现了一套软的</a:t>
            </a:r>
            <a:r>
              <a:rPr lang="en-US" altLang="zh-CN" sz="1400" dirty="0" smtClean="0"/>
              <a:t>mesh </a:t>
            </a:r>
            <a:r>
              <a:rPr lang="en-US" altLang="zh-CN" sz="1400" dirty="0" err="1" smtClean="0"/>
              <a:t>shader</a:t>
            </a:r>
            <a:r>
              <a:rPr lang="zh-CN" altLang="en-US" sz="1400" dirty="0" smtClean="0"/>
              <a:t>（因为考虑到跨平台的特性），是</a:t>
            </a:r>
            <a:r>
              <a:rPr lang="en-US" altLang="zh-CN" sz="1400" dirty="0" smtClean="0"/>
              <a:t>GPU Driven</a:t>
            </a:r>
            <a:r>
              <a:rPr lang="zh-CN" altLang="en-US" sz="1400" dirty="0" smtClean="0"/>
              <a:t>的思路，用</a:t>
            </a:r>
            <a:r>
              <a:rPr lang="en-US" altLang="zh-CN" sz="1400" dirty="0" smtClean="0"/>
              <a:t>CS</a:t>
            </a:r>
            <a:r>
              <a:rPr lang="zh-CN" altLang="en-US" sz="1400" dirty="0" smtClean="0"/>
              <a:t>实现</a:t>
            </a:r>
            <a:r>
              <a:rPr lang="en-US" altLang="zh-CN" sz="1400" dirty="0" smtClean="0"/>
              <a:t>culling</a:t>
            </a:r>
            <a:r>
              <a:rPr lang="zh-CN" altLang="en-US" sz="1400" dirty="0" smtClean="0"/>
              <a:t>和软光栅小三角形，防止</a:t>
            </a:r>
            <a:r>
              <a:rPr lang="en-US" altLang="zh-CN" sz="1400" dirty="0" smtClean="0"/>
              <a:t>quad overdraw</a:t>
            </a:r>
            <a:endParaRPr lang="zh-CN" altLang="en-US" sz="1400" dirty="0"/>
          </a:p>
        </p:txBody>
      </p:sp>
      <p:sp>
        <p:nvSpPr>
          <p:cNvPr id="31" name="圆角矩形 30"/>
          <p:cNvSpPr/>
          <p:nvPr/>
        </p:nvSpPr>
        <p:spPr>
          <a:xfrm>
            <a:off x="2682224" y="5672080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HZB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2682224" y="963885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构建层级</a:t>
            </a:r>
            <a:r>
              <a:rPr lang="en-US" altLang="zh-CN" sz="1050" dirty="0" smtClean="0"/>
              <a:t> </a:t>
            </a:r>
            <a:r>
              <a:rPr lang="en-US" altLang="zh-CN" sz="1200" dirty="0" smtClean="0"/>
              <a:t>cluster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mesh index</a:t>
            </a:r>
            <a:r>
              <a:rPr lang="zh-CN" altLang="en-US" sz="1200" dirty="0" smtClean="0"/>
              <a:t>都是</a:t>
            </a:r>
            <a:r>
              <a:rPr lang="en-US" altLang="zh-CN" sz="1200" dirty="0" smtClean="0"/>
              <a:t>strip</a:t>
            </a:r>
            <a:endParaRPr lang="zh-CN" altLang="en-US" sz="1200" dirty="0"/>
          </a:p>
        </p:txBody>
      </p:sp>
      <p:sp>
        <p:nvSpPr>
          <p:cNvPr id="20" name="圆角矩形 19"/>
          <p:cNvSpPr/>
          <p:nvPr/>
        </p:nvSpPr>
        <p:spPr>
          <a:xfrm>
            <a:off x="2682224" y="214949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顶点</a:t>
            </a:r>
            <a:r>
              <a:rPr lang="zh-CN" altLang="en-US" sz="1400" dirty="0" smtClean="0"/>
              <a:t>属性量化压缩</a:t>
            </a:r>
            <a:endParaRPr lang="zh-CN" altLang="en-US" sz="1400" dirty="0"/>
          </a:p>
        </p:txBody>
      </p:sp>
      <p:sp>
        <p:nvSpPr>
          <p:cNvPr id="21" name="圆角矩形 20"/>
          <p:cNvSpPr/>
          <p:nvPr/>
        </p:nvSpPr>
        <p:spPr>
          <a:xfrm>
            <a:off x="4946963" y="1296683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为每一个</a:t>
            </a:r>
            <a:r>
              <a:rPr lang="en-US" altLang="zh-CN" sz="1050" dirty="0" smtClean="0"/>
              <a:t>cluster group</a:t>
            </a:r>
            <a:r>
              <a:rPr lang="zh-CN" altLang="en-US" sz="1050" dirty="0" smtClean="0"/>
              <a:t>构建</a:t>
            </a:r>
            <a:r>
              <a:rPr lang="en-US" altLang="zh-CN" sz="1050" dirty="0" smtClean="0"/>
              <a:t>page</a:t>
            </a:r>
            <a:r>
              <a:rPr lang="zh-CN" altLang="en-US" sz="1050" dirty="0" smtClean="0"/>
              <a:t>页表</a:t>
            </a:r>
            <a:endParaRPr lang="zh-CN" altLang="en-US" sz="1200" dirty="0"/>
          </a:p>
        </p:txBody>
      </p:sp>
      <p:cxnSp>
        <p:nvCxnSpPr>
          <p:cNvPr id="23" name="直接箭头连接符 22"/>
          <p:cNvCxnSpPr>
            <a:stCxn id="20" idx="2"/>
            <a:endCxn id="32" idx="0"/>
          </p:cNvCxnSpPr>
          <p:nvPr/>
        </p:nvCxnSpPr>
        <p:spPr>
          <a:xfrm>
            <a:off x="3513893" y="589417"/>
            <a:ext cx="0" cy="37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32" idx="2"/>
            <a:endCxn id="4" idx="0"/>
          </p:cNvCxnSpPr>
          <p:nvPr/>
        </p:nvCxnSpPr>
        <p:spPr>
          <a:xfrm>
            <a:off x="3513893" y="1338353"/>
            <a:ext cx="2" cy="37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2" idx="3"/>
            <a:endCxn id="21" idx="0"/>
          </p:cNvCxnSpPr>
          <p:nvPr/>
        </p:nvCxnSpPr>
        <p:spPr>
          <a:xfrm>
            <a:off x="4345561" y="1151119"/>
            <a:ext cx="1433071" cy="14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1" idx="2"/>
            <a:endCxn id="4" idx="3"/>
          </p:cNvCxnSpPr>
          <p:nvPr/>
        </p:nvCxnSpPr>
        <p:spPr>
          <a:xfrm flipH="1">
            <a:off x="4345563" y="1671151"/>
            <a:ext cx="1433069" cy="22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032665" y="1284690"/>
            <a:ext cx="3623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Page</a:t>
            </a:r>
            <a:r>
              <a:rPr lang="zh-CN" altLang="en-US" sz="1400" dirty="0" smtClean="0"/>
              <a:t>页表是可选的，主要用于提高</a:t>
            </a:r>
            <a:r>
              <a:rPr lang="en-US" altLang="zh-CN" sz="1400" dirty="0" smtClean="0"/>
              <a:t>cache</a:t>
            </a:r>
            <a:r>
              <a:rPr lang="zh-CN" altLang="en-US" sz="1400" dirty="0" smtClean="0"/>
              <a:t>命中率，构建的</a:t>
            </a:r>
            <a:r>
              <a:rPr lang="en-US" altLang="zh-CN" sz="1400" dirty="0" smtClean="0"/>
              <a:t>page</a:t>
            </a:r>
            <a:r>
              <a:rPr lang="zh-CN" altLang="en-US" sz="1400" dirty="0" smtClean="0"/>
              <a:t>可以存储到硬盘上</a:t>
            </a:r>
            <a:endParaRPr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2682224" y="6302238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HZ-</a:t>
            </a:r>
            <a:r>
              <a:rPr lang="en-US" altLang="zh-CN" dirty="0" err="1" smtClean="0"/>
              <a:t>postcull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13" idx="2"/>
            <a:endCxn id="31" idx="0"/>
          </p:cNvCxnSpPr>
          <p:nvPr/>
        </p:nvCxnSpPr>
        <p:spPr>
          <a:xfrm>
            <a:off x="2682225" y="5383837"/>
            <a:ext cx="831668" cy="28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2" idx="2"/>
            <a:endCxn id="31" idx="0"/>
          </p:cNvCxnSpPr>
          <p:nvPr/>
        </p:nvCxnSpPr>
        <p:spPr>
          <a:xfrm flipH="1">
            <a:off x="3513893" y="5383837"/>
            <a:ext cx="1175618" cy="28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1" idx="2"/>
            <a:endCxn id="35" idx="0"/>
          </p:cNvCxnSpPr>
          <p:nvPr/>
        </p:nvCxnSpPr>
        <p:spPr>
          <a:xfrm>
            <a:off x="3513893" y="6046548"/>
            <a:ext cx="0" cy="25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9824395" y="6296790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传统管线</a:t>
            </a:r>
            <a:endParaRPr lang="zh-CN" altLang="en-US" dirty="0"/>
          </a:p>
        </p:txBody>
      </p:sp>
      <p:cxnSp>
        <p:nvCxnSpPr>
          <p:cNvPr id="48" name="直接箭头连接符 47"/>
          <p:cNvCxnSpPr>
            <a:stCxn id="35" idx="3"/>
            <a:endCxn id="47" idx="1"/>
          </p:cNvCxnSpPr>
          <p:nvPr/>
        </p:nvCxnSpPr>
        <p:spPr>
          <a:xfrm flipV="1">
            <a:off x="4345561" y="6484024"/>
            <a:ext cx="5478834" cy="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4601558" y="-69268"/>
            <a:ext cx="3623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因为</a:t>
            </a:r>
            <a:r>
              <a:rPr lang="en-US" altLang="zh-CN" sz="1200" dirty="0" err="1" smtClean="0"/>
              <a:t>nanite</a:t>
            </a:r>
            <a:r>
              <a:rPr lang="zh-CN" altLang="en-US" sz="1200" dirty="0" smtClean="0"/>
              <a:t>拥有大量三角形，所以模型数据量会非常大，需要用到顶点属性的量化压缩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4505763" y="647784"/>
            <a:ext cx="3623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单个</a:t>
            </a:r>
            <a:r>
              <a:rPr lang="en-US" altLang="zh-CN" sz="1200" dirty="0" smtClean="0"/>
              <a:t>cluster</a:t>
            </a:r>
            <a:r>
              <a:rPr lang="zh-CN" altLang="en-US" sz="1200" dirty="0" smtClean="0"/>
              <a:t>并没有太多三角形，所以</a:t>
            </a:r>
            <a:r>
              <a:rPr lang="en-US" altLang="zh-CN" sz="1200" dirty="0" smtClean="0"/>
              <a:t>cluster</a:t>
            </a:r>
            <a:r>
              <a:rPr lang="zh-CN" altLang="en-US" sz="1200" dirty="0" smtClean="0"/>
              <a:t>中每个</a:t>
            </a:r>
            <a:r>
              <a:rPr lang="en-US" altLang="zh-CN" sz="1200" dirty="0" smtClean="0"/>
              <a:t>index</a:t>
            </a:r>
            <a:r>
              <a:rPr lang="zh-CN" altLang="en-US" sz="1200" dirty="0" smtClean="0"/>
              <a:t>大小占不满</a:t>
            </a:r>
            <a:r>
              <a:rPr lang="en-US" altLang="zh-CN" sz="1200" dirty="0" smtClean="0"/>
              <a:t>16bit</a:t>
            </a:r>
            <a:r>
              <a:rPr lang="zh-CN" altLang="en-US" sz="1200" dirty="0" smtClean="0"/>
              <a:t>，同时使用</a:t>
            </a:r>
            <a:r>
              <a:rPr lang="en-US" altLang="zh-CN" sz="1200" dirty="0" smtClean="0"/>
              <a:t>strip</a:t>
            </a:r>
            <a:r>
              <a:rPr lang="zh-CN" altLang="en-US" sz="1200" dirty="0" smtClean="0"/>
              <a:t>用来压缩数据。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852749" y="991895"/>
            <a:ext cx="1485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N</a:t>
            </a:r>
            <a:r>
              <a:rPr lang="en-US" altLang="zh-CN" sz="1400" dirty="0" smtClean="0"/>
              <a:t>aniteBuilder.cpp</a:t>
            </a:r>
            <a:endParaRPr lang="zh-CN" altLang="en-US" sz="1400" dirty="0"/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0" y="1515996"/>
            <a:ext cx="3513893" cy="6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52749" y="197667"/>
            <a:ext cx="1516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NaniteEncode.cpp</a:t>
            </a:r>
            <a:endParaRPr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0" y="552651"/>
            <a:ext cx="937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Developer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-1" y="3698375"/>
            <a:ext cx="804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Runtime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80855" y="3697167"/>
            <a:ext cx="1488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NaniteRender.cpp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6239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9102" y="2238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目录结构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31657" y="1321803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CPU/CPP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671156" y="1321803"/>
            <a:ext cx="15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GPU/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593" y="2042346"/>
            <a:ext cx="3143250" cy="3924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06" y="2779469"/>
            <a:ext cx="2195302" cy="298189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20615" y="2126432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Developer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062117" y="2126432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Runtime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831" y="2779469"/>
            <a:ext cx="2558133" cy="33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7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967189" y="1346533"/>
            <a:ext cx="4881562" cy="15096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52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EVENTS.</a:t>
            </a:r>
          </a:p>
          <a:p>
            <a:pPr marL="0" marR="0" lvl="0" indent="0" algn="l" defTabSz="914400" rtl="0" eaLnBrk="1" fontAlgn="auto" latinLnBrk="0" hangingPunct="1">
              <a:lnSpc>
                <a:spcPts val="52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September</a:t>
            </a:r>
            <a:endParaRPr kumimoji="0" lang="en-US" sz="4400" b="0" i="0" u="none" strike="noStrike" kern="1200" cap="none" spc="10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52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400" b="1" i="0" u="none" strike="noStrike" kern="1200" cap="none" spc="10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1011" y="225267"/>
            <a:ext cx="2144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PIXEL VISION</a:t>
            </a:r>
            <a:endParaRPr kumimoji="0" lang="ru-RU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Karla" pitchFamily="2" charset="0"/>
              <a:cs typeface="Poppins SemiBold" panose="02000000000000000000" pitchFamily="2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7965" y="225267"/>
            <a:ext cx="159022" cy="1607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818122" y="225267"/>
            <a:ext cx="2144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SLIDE SECTION</a:t>
            </a:r>
            <a:endParaRPr kumimoji="0" lang="ru-RU" sz="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Karla" pitchFamily="2" charset="0"/>
              <a:cs typeface="Poppins SemiBold" panose="02000000000000000000" pitchFamily="2" charset="0"/>
            </a:endParaRPr>
          </a:p>
        </p:txBody>
      </p:sp>
      <p:pic>
        <p:nvPicPr>
          <p:cNvPr id="4" name="图片占位符 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50" b="22250"/>
          <a:stretch>
            <a:fillRect/>
          </a:stretch>
        </p:blipFill>
        <p:spPr/>
      </p:pic>
      <p:sp>
        <p:nvSpPr>
          <p:cNvPr id="21" name="矩形 20"/>
          <p:cNvSpPr/>
          <p:nvPr/>
        </p:nvSpPr>
        <p:spPr>
          <a:xfrm>
            <a:off x="1360726" y="4338965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顶点</a:t>
            </a:r>
            <a:r>
              <a:rPr lang="en-US" altLang="zh-CN" dirty="0" err="1" smtClean="0"/>
              <a:t>shader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642227" y="4338965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三角形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932729" y="4338965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视锥裁剪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背面剔除</a:t>
            </a:r>
            <a:endParaRPr lang="zh-CN" altLang="en-US" sz="1600" dirty="0"/>
          </a:p>
        </p:txBody>
      </p:sp>
      <p:sp>
        <p:nvSpPr>
          <p:cNvPr id="24" name="矩形 23"/>
          <p:cNvSpPr/>
          <p:nvPr/>
        </p:nvSpPr>
        <p:spPr>
          <a:xfrm>
            <a:off x="5219420" y="4338965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光栅化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856042" y="4012392"/>
            <a:ext cx="1123406" cy="1334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像素</a:t>
            </a:r>
            <a:r>
              <a:rPr lang="en-US" altLang="zh-CN" dirty="0" smtClean="0"/>
              <a:t>/</a:t>
            </a:r>
            <a:r>
              <a:rPr lang="zh-CN" altLang="en-US" dirty="0" smtClean="0"/>
              <a:t>区域</a:t>
            </a:r>
            <a:r>
              <a:rPr lang="en-US" altLang="zh-CN" dirty="0" err="1" smtClean="0"/>
              <a:t>shader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127222" y="4338965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合并输出</a:t>
            </a:r>
          </a:p>
        </p:txBody>
      </p:sp>
      <p:sp>
        <p:nvSpPr>
          <p:cNvPr id="27" name="矩形标注 26"/>
          <p:cNvSpPr/>
          <p:nvPr/>
        </p:nvSpPr>
        <p:spPr>
          <a:xfrm>
            <a:off x="1355536" y="5603390"/>
            <a:ext cx="1123406" cy="1249680"/>
          </a:xfrm>
          <a:prstGeom prst="wedgeRectCallout">
            <a:avLst>
              <a:gd name="adj1" fmla="val 59"/>
              <a:gd name="adj2" fmla="val -741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顶点坐标变换</a:t>
            </a:r>
            <a:endParaRPr lang="zh-CN" altLang="en-US" dirty="0"/>
          </a:p>
        </p:txBody>
      </p:sp>
      <p:sp>
        <p:nvSpPr>
          <p:cNvPr id="28" name="矩形标注 27"/>
          <p:cNvSpPr/>
          <p:nvPr/>
        </p:nvSpPr>
        <p:spPr>
          <a:xfrm>
            <a:off x="3932729" y="5603391"/>
            <a:ext cx="1123406" cy="1249680"/>
          </a:xfrm>
          <a:prstGeom prst="wedgeRectCallout">
            <a:avLst>
              <a:gd name="adj1" fmla="val 512"/>
              <a:gd name="adj2" fmla="val -729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裁剪、剔除三角形</a:t>
            </a:r>
            <a:endParaRPr lang="zh-CN" altLang="en-US" dirty="0"/>
          </a:p>
        </p:txBody>
      </p:sp>
      <p:sp>
        <p:nvSpPr>
          <p:cNvPr id="29" name="矩形标注 28"/>
          <p:cNvSpPr/>
          <p:nvPr/>
        </p:nvSpPr>
        <p:spPr>
          <a:xfrm>
            <a:off x="2640048" y="5599036"/>
            <a:ext cx="1123406" cy="1249680"/>
          </a:xfrm>
          <a:prstGeom prst="wedgeRectCallout">
            <a:avLst>
              <a:gd name="adj1" fmla="val 512"/>
              <a:gd name="adj2" fmla="val -729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拓扑三角形</a:t>
            </a:r>
            <a:endParaRPr lang="zh-CN" altLang="en-US" dirty="0"/>
          </a:p>
        </p:txBody>
      </p:sp>
      <p:sp>
        <p:nvSpPr>
          <p:cNvPr id="30" name="矩形标注 29"/>
          <p:cNvSpPr/>
          <p:nvPr/>
        </p:nvSpPr>
        <p:spPr>
          <a:xfrm>
            <a:off x="5225410" y="5591822"/>
            <a:ext cx="1123406" cy="1249680"/>
          </a:xfrm>
          <a:prstGeom prst="wedgeRectCallout">
            <a:avLst>
              <a:gd name="adj1" fmla="val 512"/>
              <a:gd name="adj2" fmla="val -729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将三角形转换成像素点，差值计算</a:t>
            </a:r>
            <a:endParaRPr lang="zh-CN" altLang="en-US" dirty="0"/>
          </a:p>
        </p:txBody>
      </p:sp>
      <p:sp>
        <p:nvSpPr>
          <p:cNvPr id="31" name="矩形标注 30"/>
          <p:cNvSpPr/>
          <p:nvPr/>
        </p:nvSpPr>
        <p:spPr>
          <a:xfrm>
            <a:off x="7861644" y="5599036"/>
            <a:ext cx="1123406" cy="1249680"/>
          </a:xfrm>
          <a:prstGeom prst="wedgeRectCallout">
            <a:avLst>
              <a:gd name="adj1" fmla="val 512"/>
              <a:gd name="adj2" fmla="val -729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</a:t>
            </a:r>
            <a:r>
              <a:rPr lang="zh-CN" altLang="en-US" dirty="0" smtClean="0"/>
              <a:t>颜色、光照</a:t>
            </a:r>
            <a:r>
              <a:rPr lang="zh-CN" altLang="en-US" dirty="0"/>
              <a:t>、纹理、材质（</a:t>
            </a:r>
            <a:r>
              <a:rPr lang="zh-CN" altLang="en-US" dirty="0" smtClean="0"/>
              <a:t>最耗时）</a:t>
            </a:r>
            <a:endParaRPr lang="zh-CN" altLang="en-US" dirty="0"/>
          </a:p>
        </p:txBody>
      </p:sp>
      <p:sp>
        <p:nvSpPr>
          <p:cNvPr id="32" name="矩形标注 31"/>
          <p:cNvSpPr/>
          <p:nvPr/>
        </p:nvSpPr>
        <p:spPr>
          <a:xfrm>
            <a:off x="9174293" y="5608320"/>
            <a:ext cx="1123406" cy="1249680"/>
          </a:xfrm>
          <a:prstGeom prst="wedgeRectCallout">
            <a:avLst>
              <a:gd name="adj1" fmla="val 512"/>
              <a:gd name="adj2" fmla="val -729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Z-test/</a:t>
            </a:r>
            <a:r>
              <a:rPr lang="zh-CN" altLang="en-US" dirty="0" smtClean="0"/>
              <a:t>半透明度计算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21" idx="3"/>
            <a:endCxn id="22" idx="1"/>
          </p:cNvCxnSpPr>
          <p:nvPr/>
        </p:nvCxnSpPr>
        <p:spPr>
          <a:xfrm>
            <a:off x="2484132" y="4679438"/>
            <a:ext cx="1580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2" idx="3"/>
            <a:endCxn id="23" idx="1"/>
          </p:cNvCxnSpPr>
          <p:nvPr/>
        </p:nvCxnSpPr>
        <p:spPr>
          <a:xfrm>
            <a:off x="3765633" y="4679438"/>
            <a:ext cx="1670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3" idx="3"/>
            <a:endCxn id="24" idx="1"/>
          </p:cNvCxnSpPr>
          <p:nvPr/>
        </p:nvCxnSpPr>
        <p:spPr>
          <a:xfrm>
            <a:off x="5056135" y="4679438"/>
            <a:ext cx="1632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4" idx="3"/>
            <a:endCxn id="46" idx="1"/>
          </p:cNvCxnSpPr>
          <p:nvPr/>
        </p:nvCxnSpPr>
        <p:spPr>
          <a:xfrm flipV="1">
            <a:off x="6342826" y="4679436"/>
            <a:ext cx="194905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5" idx="3"/>
            <a:endCxn id="26" idx="1"/>
          </p:cNvCxnSpPr>
          <p:nvPr/>
        </p:nvCxnSpPr>
        <p:spPr>
          <a:xfrm>
            <a:off x="8979448" y="4679437"/>
            <a:ext cx="14777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357712" y="2917793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顶点缓冲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0" y="4339459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顶点</a:t>
            </a:r>
            <a:r>
              <a:rPr lang="en-US" altLang="zh-CN" dirty="0" smtClean="0"/>
              <a:t>index</a:t>
            </a:r>
            <a:endParaRPr lang="zh-CN" altLang="en-US" dirty="0"/>
          </a:p>
        </p:txBody>
      </p:sp>
      <p:cxnSp>
        <p:nvCxnSpPr>
          <p:cNvPr id="40" name="肘形连接符 39"/>
          <p:cNvCxnSpPr>
            <a:stCxn id="38" idx="2"/>
            <a:endCxn id="21" idx="0"/>
          </p:cNvCxnSpPr>
          <p:nvPr/>
        </p:nvCxnSpPr>
        <p:spPr>
          <a:xfrm rot="16200000" flipH="1">
            <a:off x="1550809" y="3967345"/>
            <a:ext cx="740226" cy="301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9127222" y="3050515"/>
            <a:ext cx="1123406" cy="88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深度模板缓存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0624430" y="4238863"/>
            <a:ext cx="1338148" cy="88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输出图像</a:t>
            </a:r>
            <a:endParaRPr lang="zh-CN" altLang="en-US" dirty="0"/>
          </a:p>
        </p:txBody>
      </p:sp>
      <p:sp>
        <p:nvSpPr>
          <p:cNvPr id="44" name="上下箭头 43"/>
          <p:cNvSpPr/>
          <p:nvPr/>
        </p:nvSpPr>
        <p:spPr>
          <a:xfrm>
            <a:off x="9561563" y="3931665"/>
            <a:ext cx="254724" cy="37380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上下箭头 44"/>
          <p:cNvSpPr/>
          <p:nvPr/>
        </p:nvSpPr>
        <p:spPr>
          <a:xfrm rot="5400000">
            <a:off x="10310167" y="4492537"/>
            <a:ext cx="254724" cy="37380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537731" y="4139505"/>
            <a:ext cx="1123406" cy="1079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Early-z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46" idx="3"/>
            <a:endCxn id="25" idx="1"/>
          </p:cNvCxnSpPr>
          <p:nvPr/>
        </p:nvCxnSpPr>
        <p:spPr>
          <a:xfrm>
            <a:off x="7661137" y="4679436"/>
            <a:ext cx="19490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标注 47"/>
          <p:cNvSpPr/>
          <p:nvPr/>
        </p:nvSpPr>
        <p:spPr>
          <a:xfrm>
            <a:off x="6548995" y="5608320"/>
            <a:ext cx="1123406" cy="1249680"/>
          </a:xfrm>
          <a:prstGeom prst="wedgeRectCallout">
            <a:avLst>
              <a:gd name="adj1" fmla="val 512"/>
              <a:gd name="adj2" fmla="val -729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扔掉一些看不见的像素点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4020623" y="306555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正向渲染管线</a:t>
            </a:r>
            <a:endParaRPr lang="zh-CN" altLang="en-US" sz="3200" dirty="0"/>
          </a:p>
        </p:txBody>
      </p:sp>
      <p:sp>
        <p:nvSpPr>
          <p:cNvPr id="52" name="矩形 51"/>
          <p:cNvSpPr/>
          <p:nvPr/>
        </p:nvSpPr>
        <p:spPr>
          <a:xfrm>
            <a:off x="-5883" y="2922251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模型数据</a:t>
            </a:r>
          </a:p>
        </p:txBody>
      </p:sp>
      <p:cxnSp>
        <p:nvCxnSpPr>
          <p:cNvPr id="53" name="直接箭头连接符 52"/>
          <p:cNvCxnSpPr>
            <a:endCxn id="38" idx="1"/>
          </p:cNvCxnSpPr>
          <p:nvPr/>
        </p:nvCxnSpPr>
        <p:spPr>
          <a:xfrm>
            <a:off x="1117523" y="3258266"/>
            <a:ext cx="2401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21" idx="1"/>
          </p:cNvCxnSpPr>
          <p:nvPr/>
        </p:nvCxnSpPr>
        <p:spPr>
          <a:xfrm>
            <a:off x="1117523" y="4679436"/>
            <a:ext cx="243203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2" idx="2"/>
            <a:endCxn id="39" idx="0"/>
          </p:cNvCxnSpPr>
          <p:nvPr/>
        </p:nvCxnSpPr>
        <p:spPr>
          <a:xfrm>
            <a:off x="555820" y="3603197"/>
            <a:ext cx="5883" cy="736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1" y="20031"/>
            <a:ext cx="2418512" cy="28725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73" y="552405"/>
            <a:ext cx="1975498" cy="15714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2371" y="536711"/>
            <a:ext cx="4154884" cy="158309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7255" y="543557"/>
            <a:ext cx="2071640" cy="15873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8895" y="440711"/>
            <a:ext cx="1543105" cy="173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11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8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9" grpId="0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3723" y="620257"/>
            <a:ext cx="174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Deferred texture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79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3723" y="62025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culling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19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3723" y="620257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Mesh </a:t>
            </a:r>
            <a:r>
              <a:rPr lang="en-US" altLang="zh-CN" dirty="0" err="1" smtClean="0"/>
              <a:t>shader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678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3723" y="620257"/>
            <a:ext cx="206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GPU Driven Pipeline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68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3723" y="62025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顶点属性量化压缩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049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3723" y="620257"/>
            <a:ext cx="16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Quad overdraw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50" y="1404203"/>
            <a:ext cx="1535190" cy="155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358</Words>
  <Application>Microsoft Office PowerPoint</Application>
  <PresentationFormat>宽屏</PresentationFormat>
  <Paragraphs>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Karla</vt:lpstr>
      <vt:lpstr>Lato</vt:lpstr>
      <vt:lpstr>Nixie</vt:lpstr>
      <vt:lpstr>Poppins SemiBold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zhengtianji</dc:creator>
  <cp:lastModifiedBy>Windows 用户</cp:lastModifiedBy>
  <cp:revision>39</cp:revision>
  <dcterms:created xsi:type="dcterms:W3CDTF">2021-06-02T02:21:23Z</dcterms:created>
  <dcterms:modified xsi:type="dcterms:W3CDTF">2021-06-25T16:07:06Z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(2)2p3FkWzzJNv7vqF9g+U8SUQxXJzSet5puyelb5MtRPcV1gvypShotP2aN4Fo/ew/lWX8Qyn9
G8XZE91//xLiaqsaGAMukyD0mpE3p3qiKiNtO3cliCR/rlQXncf6HEfHzVVLHiUhc9r0TQPw
LiefcUdSNGGqgOujB1NfU8jNIpHZ2aySk2mI9q3FH6APTGan33gHzJOIbkKy8AtcmDEQ20JW
pTL7qKBlEw0rHxwjda</vt:lpwstr>
  </property>
  <property fmtid="{D5CDD505-2E9C-101B-9397-08002B2CF9AE}" pid="3" name="_2015_ms_pID_7253431">
    <vt:lpwstr>WdORwjCh7gLQu1wGZX1XSe37rKOuCOzqOvCaoGSwgvnrRduoe3gl7o
v3WlJt0XTAEL3oX0tphvPntzYAvnYSpbtTqtwe7Mcm08FwUVcoQUtDPxD4TVBlhIfKRpXncc
eMIECusk5rNdiI+nFWjRjFIIM4WZ0wY2XgE200egDwN8jtDT6UMKMyF0c0wtRCOLrwyoEA9U
nqHkXCr9SFpNru1F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1622424696</vt:lpwstr>
  </property>
</Properties>
</file>