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72" r:id="rId9"/>
    <p:sldId id="269" r:id="rId10"/>
    <p:sldId id="268" r:id="rId11"/>
    <p:sldId id="270" r:id="rId12"/>
    <p:sldId id="278" r:id="rId13"/>
    <p:sldId id="271" r:id="rId14"/>
    <p:sldId id="274" r:id="rId15"/>
    <p:sldId id="275" r:id="rId16"/>
    <p:sldId id="273" r:id="rId17"/>
    <p:sldId id="276" r:id="rId18"/>
    <p:sldId id="266" r:id="rId19"/>
    <p:sldId id="265" r:id="rId20"/>
    <p:sldId id="267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552" y="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D92C1-E1E7-4A47-950D-CDDCB864850B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FDB4D-1091-4E02-9D06-DD585CFCD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1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FDB4D-1091-4E02-9D06-DD585CFCD85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516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FDB4D-1091-4E02-9D06-DD585CFCD8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7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3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6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7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0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80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3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3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3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67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67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3308C-9145-4105-91FB-D2AE27DEB393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5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71661" y="2417086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lumen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432347" y="1406770"/>
            <a:ext cx="413659" cy="2391508"/>
          </a:xfrm>
          <a:prstGeom prst="leftBrace">
            <a:avLst>
              <a:gd name="adj1" fmla="val 38226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039815" y="1221331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近景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39815" y="4814986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超远景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610479" y="2537700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更新</a:t>
            </a:r>
            <a:r>
              <a:rPr lang="en-US" altLang="zh-CN" dirty="0" err="1" smtClean="0">
                <a:solidFill>
                  <a:schemeClr val="tx1"/>
                </a:solidFill>
              </a:rPr>
              <a:t>LumenScene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577594" y="4490229"/>
            <a:ext cx="2297722" cy="370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Cache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Meshcard</a:t>
            </a:r>
            <a:r>
              <a:rPr lang="zh-CN" altLang="en-US" sz="1200" dirty="0" smtClean="0">
                <a:solidFill>
                  <a:schemeClr val="tx1"/>
                </a:solidFill>
              </a:rPr>
              <a:t>的</a:t>
            </a:r>
            <a:r>
              <a:rPr lang="en-US" altLang="zh-CN" sz="1200" dirty="0" err="1">
                <a:solidFill>
                  <a:schemeClr val="tx1"/>
                </a:solidFill>
              </a:rPr>
              <a:t>AtlasTexture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372068" y="4171232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自动放置</a:t>
            </a:r>
            <a:r>
              <a:rPr lang="en-US" altLang="zh-CN" sz="1400" dirty="0" smtClean="0">
                <a:solidFill>
                  <a:schemeClr val="tx1"/>
                </a:solidFill>
              </a:rPr>
              <a:t> Probe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9404988" y="5878553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生成</a:t>
            </a:r>
            <a:r>
              <a:rPr lang="en-US" altLang="zh-CN" sz="1400" dirty="0" smtClean="0">
                <a:solidFill>
                  <a:schemeClr val="tx1"/>
                </a:solidFill>
              </a:rPr>
              <a:t>Irradiance cache</a:t>
            </a:r>
            <a:endParaRPr lang="zh-CN" alt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并获取光照信息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544675" y="414028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生成</a:t>
            </a:r>
            <a:r>
              <a:rPr lang="en-US" altLang="zh-CN" sz="1400" dirty="0" smtClean="0">
                <a:solidFill>
                  <a:schemeClr val="tx1"/>
                </a:solidFill>
              </a:rPr>
              <a:t>Mesh Cards</a:t>
            </a:r>
            <a:r>
              <a:rPr lang="zh-CN" altLang="en-US" sz="1400" dirty="0" smtClean="0">
                <a:solidFill>
                  <a:schemeClr val="tx1"/>
                </a:solidFill>
              </a:rPr>
              <a:t>（本质是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</a:rPr>
              <a:t>层</a:t>
            </a:r>
            <a:r>
              <a:rPr lang="en-US" altLang="zh-CN" sz="1400" dirty="0" smtClean="0">
                <a:solidFill>
                  <a:schemeClr val="tx1"/>
                </a:solidFill>
              </a:rPr>
              <a:t>LOD</a:t>
            </a:r>
            <a:r>
              <a:rPr lang="zh-CN" altLang="en-US" sz="1400" dirty="0" smtClean="0">
                <a:solidFill>
                  <a:schemeClr val="tx1"/>
                </a:solidFill>
              </a:rPr>
              <a:t>体素）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544674" y="1268850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生成</a:t>
            </a:r>
            <a:r>
              <a:rPr lang="en-US" altLang="zh-CN" dirty="0" smtClean="0">
                <a:solidFill>
                  <a:schemeClr val="tx1"/>
                </a:solidFill>
              </a:rPr>
              <a:t>MDF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GDF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7037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离线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254953" y="20779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运行态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577595" y="2953272"/>
            <a:ext cx="27831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添加新的</a:t>
            </a:r>
            <a:r>
              <a:rPr lang="en-US" altLang="zh-CN" sz="1100" dirty="0" err="1" smtClean="0"/>
              <a:t>MeshCard</a:t>
            </a:r>
            <a:r>
              <a:rPr lang="zh-CN" altLang="en-US" sz="1100" dirty="0" smtClean="0"/>
              <a:t>，老的</a:t>
            </a:r>
            <a:r>
              <a:rPr lang="en-US" altLang="zh-CN" sz="1100" dirty="0" err="1" smtClean="0"/>
              <a:t>meshcard</a:t>
            </a:r>
            <a:r>
              <a:rPr lang="zh-CN" altLang="en-US" sz="1100" dirty="0" smtClean="0"/>
              <a:t>扔掉。</a:t>
            </a:r>
            <a:endParaRPr lang="en-US" altLang="zh-CN" sz="1100" dirty="0" smtClean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更新当前场景的</a:t>
            </a:r>
            <a:r>
              <a:rPr lang="en-US" altLang="zh-CN" sz="1100" dirty="0" smtClean="0"/>
              <a:t>DF</a:t>
            </a:r>
          </a:p>
          <a:p>
            <a:r>
              <a:rPr lang="en-US" altLang="zh-CN" sz="1100" dirty="0" smtClean="0"/>
              <a:t>3.</a:t>
            </a:r>
            <a:r>
              <a:rPr lang="zh-CN" altLang="en-US" sz="1100" dirty="0"/>
              <a:t>找到</a:t>
            </a:r>
            <a:r>
              <a:rPr lang="en-US" altLang="zh-CN" sz="1100" dirty="0" err="1" smtClean="0"/>
              <a:t>MeshCard</a:t>
            </a:r>
            <a:r>
              <a:rPr lang="zh-CN" altLang="en-US" sz="1100" dirty="0"/>
              <a:t>在</a:t>
            </a:r>
            <a:r>
              <a:rPr lang="en-US" altLang="zh-CN" sz="1100" dirty="0" err="1" smtClean="0"/>
              <a:t>AtlasTexture</a:t>
            </a:r>
            <a:r>
              <a:rPr lang="zh-CN" altLang="en-US" sz="1100" dirty="0"/>
              <a:t>分配</a:t>
            </a:r>
            <a:r>
              <a:rPr lang="zh-CN" altLang="en-US" sz="1100" dirty="0" smtClean="0"/>
              <a:t>的位置。</a:t>
            </a:r>
            <a:endParaRPr lang="en-US" altLang="zh-CN" sz="1100" dirty="0" smtClean="0"/>
          </a:p>
          <a:p>
            <a:r>
              <a:rPr lang="en-US" altLang="zh-CN" sz="1100" dirty="0" smtClean="0"/>
              <a:t>4.</a:t>
            </a:r>
            <a:r>
              <a:rPr lang="zh-CN" altLang="en-US" sz="1100" dirty="0" smtClean="0"/>
              <a:t>更新</a:t>
            </a:r>
            <a:r>
              <a:rPr lang="en-US" altLang="zh-CN" sz="1100" dirty="0" err="1" smtClean="0"/>
              <a:t>AtlasTexture</a:t>
            </a:r>
            <a:r>
              <a:rPr lang="zh-CN" altLang="en-US" sz="1100" dirty="0" smtClean="0"/>
              <a:t>中</a:t>
            </a:r>
            <a:r>
              <a:rPr lang="zh-CN" altLang="en-US" sz="1100" dirty="0"/>
              <a:t>的</a:t>
            </a:r>
            <a:r>
              <a:rPr lang="en-US" altLang="zh-CN" sz="1100" dirty="0" err="1"/>
              <a:t>MaterialAttributes</a:t>
            </a:r>
            <a:endParaRPr lang="en-US" altLang="zh-CN" sz="1100" dirty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这些都是</a:t>
            </a:r>
            <a:r>
              <a:rPr lang="en-US" altLang="zh-CN" sz="1100" dirty="0" smtClean="0"/>
              <a:t>CPU</a:t>
            </a:r>
            <a:r>
              <a:rPr lang="zh-CN" altLang="en-US" sz="1100" dirty="0" smtClean="0"/>
              <a:t>端代码，最后形成的</a:t>
            </a:r>
            <a:r>
              <a:rPr lang="en-US" altLang="zh-CN" sz="1100" dirty="0" err="1" smtClean="0"/>
              <a:t>meshcards</a:t>
            </a:r>
            <a:r>
              <a:rPr lang="en-US" altLang="zh-CN" sz="1100" dirty="0" smtClean="0"/>
              <a:t> list </a:t>
            </a:r>
            <a:r>
              <a:rPr lang="zh-CN" altLang="en-US" sz="1100" dirty="0" smtClean="0"/>
              <a:t>会在最后做合批</a:t>
            </a:r>
            <a:endParaRPr lang="en-US" altLang="zh-CN" sz="1100" dirty="0" smtClean="0"/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LumenScene.cpp</a:t>
            </a:r>
            <a:endParaRPr lang="en-US" altLang="zh-CN" sz="11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" y="41572"/>
            <a:ext cx="2032828" cy="122727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505886" y="4951512"/>
            <a:ext cx="2783147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1.</a:t>
            </a:r>
            <a:r>
              <a:rPr lang="zh-CN" altLang="en-US" sz="1050" dirty="0" smtClean="0"/>
              <a:t>利用上一帧的</a:t>
            </a:r>
            <a:r>
              <a:rPr lang="en-US" altLang="zh-CN" sz="1050" dirty="0" smtClean="0"/>
              <a:t>Voxel Lighting</a:t>
            </a:r>
            <a:r>
              <a:rPr lang="zh-CN" altLang="en-US" sz="1050" dirty="0" smtClean="0"/>
              <a:t>或者</a:t>
            </a:r>
            <a:r>
              <a:rPr lang="en-US" altLang="zh-CN" sz="1050" dirty="0" smtClean="0"/>
              <a:t>Irradiance Cache</a:t>
            </a:r>
            <a:r>
              <a:rPr lang="zh-CN" altLang="en-US" sz="1050" dirty="0" smtClean="0"/>
              <a:t>计算间接光照，并做双线性滤波</a:t>
            </a:r>
            <a:endParaRPr lang="en-US" altLang="zh-CN" sz="1050" dirty="0" smtClean="0"/>
          </a:p>
          <a:p>
            <a:r>
              <a:rPr lang="en-US" altLang="zh-CN" sz="1050" dirty="0" smtClean="0"/>
              <a:t>2.</a:t>
            </a:r>
            <a:r>
              <a:rPr lang="zh-CN" altLang="en-US" sz="1050" dirty="0" smtClean="0"/>
              <a:t>计算直接光照，叠加到</a:t>
            </a:r>
            <a:r>
              <a:rPr lang="en-US" altLang="zh-CN" sz="1050" dirty="0" err="1" smtClean="0"/>
              <a:t>FinalLightingAtlas</a:t>
            </a:r>
            <a:endParaRPr lang="en-US" altLang="zh-CN" sz="1050" dirty="0" smtClean="0"/>
          </a:p>
          <a:p>
            <a:r>
              <a:rPr lang="en-US" altLang="zh-CN" sz="1050" dirty="0" smtClean="0"/>
              <a:t>3.</a:t>
            </a:r>
            <a:r>
              <a:rPr lang="zh-CN" altLang="en-US" sz="1050" dirty="0" smtClean="0"/>
              <a:t>应用</a:t>
            </a:r>
            <a:r>
              <a:rPr lang="en-US" altLang="zh-CN" sz="1050" dirty="0" smtClean="0"/>
              <a:t>Albedo</a:t>
            </a:r>
            <a:r>
              <a:rPr lang="zh-CN" altLang="en-US" sz="1050" dirty="0" smtClean="0"/>
              <a:t>和</a:t>
            </a:r>
            <a:r>
              <a:rPr lang="en-US" altLang="zh-CN" sz="1050" dirty="0" smtClean="0"/>
              <a:t>Emissive</a:t>
            </a:r>
          </a:p>
          <a:p>
            <a:r>
              <a:rPr lang="en-US" altLang="zh-CN" sz="1050" dirty="0" smtClean="0"/>
              <a:t>4.</a:t>
            </a:r>
            <a:r>
              <a:rPr lang="zh-CN" altLang="en-US" sz="1050" dirty="0"/>
              <a:t>为</a:t>
            </a:r>
            <a:r>
              <a:rPr lang="zh-CN" altLang="en-US" sz="1050" dirty="0" smtClean="0"/>
              <a:t>最后的</a:t>
            </a:r>
            <a:r>
              <a:rPr lang="en-US" altLang="zh-CN" sz="1050" dirty="0" err="1" smtClean="0"/>
              <a:t>FinalLightingAtlas</a:t>
            </a:r>
            <a:r>
              <a:rPr lang="zh-CN" altLang="en-US" sz="1050" dirty="0" smtClean="0"/>
              <a:t>生成</a:t>
            </a:r>
            <a:r>
              <a:rPr lang="en-US" altLang="zh-CN" sz="1050" dirty="0" err="1" smtClean="0"/>
              <a:t>Mipmap</a:t>
            </a:r>
            <a:endParaRPr lang="en-US" altLang="zh-CN" sz="1050" dirty="0" smtClean="0"/>
          </a:p>
          <a:p>
            <a:endParaRPr lang="en-US" altLang="zh-CN" sz="1100" dirty="0" smtClean="0"/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LumenSceneLighting.cpp</a:t>
            </a:r>
            <a:r>
              <a:rPr lang="zh-CN" altLang="en-US" sz="1100" dirty="0" smtClean="0"/>
              <a:t>的</a:t>
            </a:r>
            <a:r>
              <a:rPr lang="en-US" altLang="zh-CN" sz="1100" dirty="0" err="1" smtClean="0"/>
              <a:t>RenderLumenSceneLighting</a:t>
            </a:r>
            <a:r>
              <a:rPr lang="zh-CN" altLang="en-US" sz="1100" dirty="0" smtClean="0"/>
              <a:t>函数</a:t>
            </a:r>
            <a:endParaRPr lang="en-US" altLang="zh-CN" sz="11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339182" y="4648252"/>
            <a:ext cx="297360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根据当前帧屏幕像素对应的世界位置放置</a:t>
            </a:r>
            <a:r>
              <a:rPr lang="en-US" altLang="zh-CN" sz="1100" dirty="0" smtClean="0"/>
              <a:t>probe</a:t>
            </a:r>
            <a:endParaRPr lang="en-US" altLang="zh-CN" sz="1100" dirty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使用</a:t>
            </a:r>
            <a:r>
              <a:rPr lang="en-US" altLang="zh-CN" sz="1100" dirty="0" err="1" smtClean="0"/>
              <a:t>coneTrace</a:t>
            </a:r>
            <a:r>
              <a:rPr lang="zh-CN" altLang="en-US" sz="1100" dirty="0" smtClean="0"/>
              <a:t>采样蓝色部分生成</a:t>
            </a:r>
            <a:r>
              <a:rPr lang="en-US" altLang="zh-CN" sz="1100" dirty="0" smtClean="0"/>
              <a:t>probe</a:t>
            </a:r>
            <a:r>
              <a:rPr lang="zh-CN" altLang="en-US" sz="1100" dirty="0" smtClean="0"/>
              <a:t>的</a:t>
            </a:r>
            <a:r>
              <a:rPr lang="en-US" altLang="zh-CN" sz="1100" dirty="0" smtClean="0"/>
              <a:t>Radiance</a:t>
            </a:r>
            <a:r>
              <a:rPr lang="zh-CN" altLang="en-US" sz="1100" dirty="0" smtClean="0"/>
              <a:t>，对</a:t>
            </a:r>
            <a:r>
              <a:rPr lang="en-US" altLang="zh-CN" sz="1100" dirty="0" smtClean="0"/>
              <a:t>Probe</a:t>
            </a:r>
            <a:r>
              <a:rPr lang="zh-CN" altLang="en-US" sz="1100" dirty="0" smtClean="0"/>
              <a:t>做球面滤波，存成</a:t>
            </a:r>
            <a:r>
              <a:rPr lang="en-US" altLang="zh-CN" sz="1100" dirty="0" smtClean="0"/>
              <a:t>SH</a:t>
            </a:r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err="1" smtClean="0"/>
              <a:t>RenderLumenScreenProbeGather</a:t>
            </a:r>
            <a:r>
              <a:rPr lang="zh-CN" altLang="en-US" sz="1100" dirty="0" smtClean="0"/>
              <a:t>函数</a:t>
            </a:r>
            <a:endParaRPr lang="en-US" altLang="zh-CN" sz="1100" dirty="0" smtClean="0"/>
          </a:p>
          <a:p>
            <a:r>
              <a:rPr lang="en-US" altLang="zh-CN" sz="1100" dirty="0" smtClean="0"/>
              <a:t>Probe</a:t>
            </a:r>
            <a:r>
              <a:rPr lang="zh-CN" altLang="en-US" sz="1100" dirty="0" smtClean="0"/>
              <a:t>主要是为了解决光照</a:t>
            </a:r>
            <a:r>
              <a:rPr lang="en-US" altLang="zh-CN" sz="1100" dirty="0" smtClean="0"/>
              <a:t>GI</a:t>
            </a:r>
            <a:r>
              <a:rPr lang="zh-CN" altLang="en-US" sz="1100" dirty="0" smtClean="0"/>
              <a:t>信息密度不均匀问题</a:t>
            </a:r>
            <a:endParaRPr lang="en-US" altLang="zh-CN" sz="11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360742" y="6096977"/>
            <a:ext cx="27831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100" dirty="0" smtClean="0"/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LumenRadianceCache.cpp</a:t>
            </a:r>
            <a:endParaRPr lang="en-US" altLang="zh-CN" sz="1100" dirty="0"/>
          </a:p>
        </p:txBody>
      </p:sp>
      <p:sp>
        <p:nvSpPr>
          <p:cNvPr id="23" name="圆角矩形 22"/>
          <p:cNvSpPr/>
          <p:nvPr/>
        </p:nvSpPr>
        <p:spPr>
          <a:xfrm>
            <a:off x="9372068" y="414028"/>
            <a:ext cx="2297722" cy="370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Cache voxel 3D </a:t>
            </a:r>
            <a:r>
              <a:rPr lang="en-US" altLang="zh-CN" sz="1200" dirty="0" err="1">
                <a:solidFill>
                  <a:schemeClr val="tx1"/>
                </a:solidFill>
              </a:rPr>
              <a:t>clipmap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404988" y="2537700"/>
            <a:ext cx="2297722" cy="370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Cache GI </a:t>
            </a:r>
            <a:r>
              <a:rPr lang="en-US" altLang="zh-CN" sz="1200" dirty="0" smtClean="0">
                <a:solidFill>
                  <a:schemeClr val="tx1"/>
                </a:solidFill>
              </a:rPr>
              <a:t>Volume</a:t>
            </a:r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zh-CN" altLang="en-US" sz="1200" dirty="0" smtClean="0">
                <a:solidFill>
                  <a:schemeClr val="tx1"/>
                </a:solidFill>
              </a:rPr>
              <a:t>处理半透明物体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377103" y="-6391"/>
            <a:ext cx="0" cy="6816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848655" y="-6391"/>
            <a:ext cx="283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UE5</a:t>
            </a:r>
            <a:r>
              <a:rPr lang="zh-CN" altLang="en-US" sz="1200" dirty="0" smtClean="0"/>
              <a:t>各个文件入口都是最后一个函数，流程还是比较容易分析的，</a:t>
            </a:r>
            <a:endParaRPr lang="en-US" altLang="zh-CN" sz="1200" dirty="0" smtClean="0"/>
          </a:p>
          <a:p>
            <a:r>
              <a:rPr lang="zh-CN" altLang="en-US" sz="1200" dirty="0" smtClean="0"/>
              <a:t>但是具体实现细节需要更多时间研究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9327822" y="750249"/>
            <a:ext cx="2783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第</a:t>
            </a:r>
            <a:r>
              <a:rPr lang="en-US" altLang="zh-CN" sz="1100" dirty="0" smtClean="0"/>
              <a:t>0/2/4</a:t>
            </a:r>
            <a:r>
              <a:rPr lang="zh-CN" altLang="en-US" sz="1100" dirty="0" smtClean="0"/>
              <a:t>帧更新第</a:t>
            </a:r>
            <a:r>
              <a:rPr lang="en-US" altLang="zh-CN" sz="1100" dirty="0" smtClean="0"/>
              <a:t>0</a:t>
            </a:r>
            <a:r>
              <a:rPr lang="zh-CN" altLang="en-US" sz="1100" dirty="0" smtClean="0"/>
              <a:t>级</a:t>
            </a:r>
            <a:r>
              <a:rPr lang="en-US" altLang="zh-CN" sz="1100" dirty="0" err="1"/>
              <a:t>clip</a:t>
            </a:r>
            <a:r>
              <a:rPr lang="en-US" altLang="zh-CN" sz="1100" dirty="0" err="1" smtClean="0"/>
              <a:t>map</a:t>
            </a:r>
            <a:r>
              <a:rPr lang="zh-CN" altLang="en-US" sz="1100" dirty="0" smtClean="0"/>
              <a:t>，第</a:t>
            </a:r>
            <a:r>
              <a:rPr lang="en-US" altLang="zh-CN" sz="1100" dirty="0" smtClean="0"/>
              <a:t>1/5/9</a:t>
            </a:r>
            <a:r>
              <a:rPr lang="zh-CN" altLang="en-US" sz="1100" dirty="0" smtClean="0"/>
              <a:t>更新第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级</a:t>
            </a:r>
            <a:r>
              <a:rPr lang="en-US" altLang="zh-CN" sz="1100" dirty="0" err="1"/>
              <a:t>clip</a:t>
            </a:r>
            <a:r>
              <a:rPr lang="en-US" altLang="zh-CN" sz="1100" dirty="0" err="1" smtClean="0"/>
              <a:t>map</a:t>
            </a:r>
            <a:r>
              <a:rPr lang="zh-CN" altLang="en-US" sz="1100" dirty="0" smtClean="0"/>
              <a:t>，</a:t>
            </a:r>
            <a:r>
              <a:rPr lang="en-US" altLang="zh-CN" sz="1100" dirty="0" smtClean="0"/>
              <a:t>3/11/19</a:t>
            </a:r>
            <a:r>
              <a:rPr lang="zh-CN" altLang="en-US" sz="1100" dirty="0" smtClean="0"/>
              <a:t>更新第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级，</a:t>
            </a:r>
            <a:r>
              <a:rPr lang="en-US" altLang="zh-CN" sz="1100" dirty="0" smtClean="0"/>
              <a:t>7/15/23</a:t>
            </a:r>
            <a:r>
              <a:rPr lang="zh-CN" altLang="en-US" sz="1100" dirty="0" smtClean="0"/>
              <a:t>更新第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级</a:t>
            </a:r>
            <a:r>
              <a:rPr lang="en-US" altLang="zh-CN" sz="1100" dirty="0" err="1"/>
              <a:t>clip</a:t>
            </a:r>
            <a:r>
              <a:rPr lang="en-US" altLang="zh-CN" sz="1100" dirty="0" err="1" smtClean="0"/>
              <a:t>map</a:t>
            </a:r>
            <a:endParaRPr lang="en-US" altLang="zh-CN" sz="1100" dirty="0" smtClean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使用对应的</a:t>
            </a:r>
            <a:r>
              <a:rPr lang="en-US" altLang="zh-CN" sz="1100" dirty="0" err="1" smtClean="0"/>
              <a:t>clipmap</a:t>
            </a:r>
            <a:r>
              <a:rPr lang="zh-CN" altLang="en-US" sz="1100" dirty="0" smtClean="0"/>
              <a:t>剔除掉</a:t>
            </a:r>
            <a:r>
              <a:rPr lang="en-US" altLang="zh-CN" sz="1100" dirty="0" err="1" smtClean="0"/>
              <a:t>LumenCards</a:t>
            </a:r>
            <a:endParaRPr lang="en-US" altLang="zh-CN" sz="1100" dirty="0" smtClean="0"/>
          </a:p>
          <a:p>
            <a:r>
              <a:rPr lang="en-US" altLang="zh-CN" sz="1100" dirty="0" smtClean="0"/>
              <a:t>3.clipmap</a:t>
            </a:r>
            <a:r>
              <a:rPr lang="zh-CN" altLang="en-US" sz="1100" dirty="0" smtClean="0"/>
              <a:t>和</a:t>
            </a:r>
            <a:r>
              <a:rPr lang="en-US" altLang="zh-CN" sz="1100" dirty="0" smtClean="0"/>
              <a:t>Voxel MDF</a:t>
            </a:r>
            <a:r>
              <a:rPr lang="zh-CN" altLang="en-US" sz="1100" dirty="0" smtClean="0"/>
              <a:t>求交生成</a:t>
            </a:r>
            <a:r>
              <a:rPr lang="en-US" altLang="zh-CN" sz="1100" dirty="0" smtClean="0"/>
              <a:t>visibility buffer</a:t>
            </a:r>
          </a:p>
          <a:p>
            <a:r>
              <a:rPr lang="en-US" altLang="zh-CN" sz="1100" dirty="0" smtClean="0"/>
              <a:t>4.</a:t>
            </a:r>
            <a:r>
              <a:rPr lang="zh-CN" altLang="en-US" sz="1100" dirty="0" smtClean="0"/>
              <a:t>从</a:t>
            </a:r>
            <a:r>
              <a:rPr lang="en-US" altLang="zh-CN" sz="1100" dirty="0" smtClean="0"/>
              <a:t>visibility buffer</a:t>
            </a:r>
            <a:r>
              <a:rPr lang="zh-CN" altLang="en-US" sz="1100" dirty="0" smtClean="0"/>
              <a:t>获取最佳的三个</a:t>
            </a:r>
            <a:r>
              <a:rPr lang="en-US" altLang="zh-CN" sz="1100" dirty="0" err="1" smtClean="0"/>
              <a:t>meshcard</a:t>
            </a:r>
            <a:r>
              <a:rPr lang="zh-CN" altLang="en-US" sz="1100" dirty="0"/>
              <a:t>来</a:t>
            </a:r>
            <a:r>
              <a:rPr lang="zh-CN" altLang="en-US" sz="1100" dirty="0" smtClean="0"/>
              <a:t>对</a:t>
            </a:r>
            <a:r>
              <a:rPr lang="en-US" altLang="zh-CN" sz="1100" dirty="0" smtClean="0"/>
              <a:t>voxel</a:t>
            </a:r>
            <a:r>
              <a:rPr lang="zh-CN" altLang="en-US" sz="1100" dirty="0" smtClean="0"/>
              <a:t>结算光照</a:t>
            </a:r>
            <a:endParaRPr lang="en-US" altLang="zh-CN" sz="1100" dirty="0" smtClean="0"/>
          </a:p>
          <a:p>
            <a:r>
              <a:rPr lang="zh-CN" altLang="en-US" sz="1000" b="1" dirty="0" smtClean="0"/>
              <a:t>代码</a:t>
            </a:r>
            <a:r>
              <a:rPr lang="zh-CN" altLang="en-US" sz="1000" dirty="0" smtClean="0"/>
              <a:t>：</a:t>
            </a:r>
            <a:r>
              <a:rPr lang="en-US" altLang="zh-CN" sz="1000" dirty="0" err="1" smtClean="0"/>
              <a:t>ComputeLumenSceneVoxelLighting</a:t>
            </a:r>
            <a:r>
              <a:rPr lang="zh-CN" altLang="en-US" sz="1000" dirty="0" smtClean="0"/>
              <a:t>函数</a:t>
            </a:r>
            <a:endParaRPr lang="en-US" altLang="zh-CN" sz="1000" dirty="0" smtClean="0"/>
          </a:p>
          <a:p>
            <a:r>
              <a:rPr lang="en-US" altLang="zh-CN" sz="1000" dirty="0" err="1" smtClean="0"/>
              <a:t>LumenTracingCommon.ush</a:t>
            </a:r>
            <a:r>
              <a:rPr lang="zh-CN" altLang="en-US" sz="1000" dirty="0" smtClean="0"/>
              <a:t>文件</a:t>
            </a:r>
            <a:endParaRPr lang="en-US" altLang="zh-CN" sz="1000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3466548" y="481653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SSGI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9327822" y="2908576"/>
            <a:ext cx="29849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使用</a:t>
            </a:r>
            <a:r>
              <a:rPr lang="en-US" altLang="zh-CN" sz="1100" dirty="0" err="1" smtClean="0"/>
              <a:t>coneTrace</a:t>
            </a:r>
            <a:r>
              <a:rPr lang="en-US" altLang="zh-CN" sz="1100" dirty="0" smtClean="0"/>
              <a:t> </a:t>
            </a:r>
            <a:r>
              <a:rPr lang="zh-CN" altLang="en-US" sz="1100" dirty="0" smtClean="0"/>
              <a:t>采样</a:t>
            </a:r>
            <a:r>
              <a:rPr lang="en-US" altLang="zh-CN" sz="1100" dirty="0" err="1" smtClean="0"/>
              <a:t>VoxelLighing</a:t>
            </a:r>
            <a:endParaRPr lang="en-US" altLang="zh-CN" sz="1100" dirty="0" smtClean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使用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阶</a:t>
            </a:r>
            <a:r>
              <a:rPr lang="en-US" altLang="zh-CN" sz="1100" dirty="0" smtClean="0"/>
              <a:t>SH</a:t>
            </a:r>
            <a:r>
              <a:rPr lang="zh-CN" altLang="en-US" sz="1100" dirty="0" smtClean="0"/>
              <a:t>保存</a:t>
            </a:r>
            <a:r>
              <a:rPr lang="en-US" altLang="zh-CN" sz="1100" dirty="0" smtClean="0"/>
              <a:t>trace</a:t>
            </a:r>
            <a:r>
              <a:rPr lang="zh-CN" altLang="en-US" sz="1100" dirty="0" smtClean="0"/>
              <a:t>的结果</a:t>
            </a:r>
            <a:endParaRPr lang="en-US" altLang="zh-CN" sz="1100" dirty="0" smtClean="0"/>
          </a:p>
          <a:p>
            <a:r>
              <a:rPr lang="en-US" altLang="zh-CN" sz="1100" dirty="0" smtClean="0"/>
              <a:t>3.</a:t>
            </a:r>
            <a:r>
              <a:rPr lang="zh-CN" altLang="en-US" sz="1100" dirty="0" smtClean="0"/>
              <a:t>使用两个历史数据来做采样结果复用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000" b="1" dirty="0" smtClean="0"/>
              <a:t>代码</a:t>
            </a:r>
            <a:r>
              <a:rPr lang="zh-CN" altLang="en-US" sz="1000" dirty="0" smtClean="0"/>
              <a:t>：</a:t>
            </a:r>
            <a:r>
              <a:rPr lang="en-US" altLang="zh-CN" sz="1000" dirty="0" err="1" smtClean="0"/>
              <a:t>ComputeLumenTranslucencyGIVolume</a:t>
            </a:r>
            <a:r>
              <a:rPr lang="zh-CN" altLang="en-US" sz="1000" dirty="0" smtClean="0"/>
              <a:t>函数</a:t>
            </a:r>
            <a:endParaRPr lang="en-US" altLang="zh-CN" sz="1000" dirty="0" smtClean="0"/>
          </a:p>
          <a:p>
            <a:r>
              <a:rPr lang="en-US" altLang="zh-CN" sz="1000" dirty="0" err="1" smtClean="0"/>
              <a:t>LumenTranslucencyVolumeLighting.usf</a:t>
            </a:r>
            <a:r>
              <a:rPr lang="zh-CN" altLang="en-US" sz="1000" dirty="0" smtClean="0"/>
              <a:t>文件</a:t>
            </a:r>
            <a:endParaRPr lang="en-US" altLang="zh-CN" sz="1000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3426312" y="1221331"/>
            <a:ext cx="1900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MDF</a:t>
            </a:r>
            <a:r>
              <a:rPr lang="zh-CN" altLang="en-US" sz="1200" dirty="0" smtClean="0"/>
              <a:t>加速光线求交，</a:t>
            </a:r>
            <a:r>
              <a:rPr lang="en-US" altLang="zh-CN" sz="1200" dirty="0" smtClean="0"/>
              <a:t>trace </a:t>
            </a:r>
            <a:r>
              <a:rPr lang="en-US" altLang="zh-CN" sz="1200" dirty="0" err="1" smtClean="0"/>
              <a:t>voxelLighing</a:t>
            </a:r>
            <a:r>
              <a:rPr lang="zh-CN" altLang="en-US" sz="1200" dirty="0" smtClean="0"/>
              <a:t>使用类似</a:t>
            </a:r>
            <a:r>
              <a:rPr lang="en-US" altLang="zh-CN" sz="1200" dirty="0" smtClean="0"/>
              <a:t>VSM</a:t>
            </a:r>
            <a:r>
              <a:rPr lang="zh-CN" altLang="en-US" sz="1200" dirty="0" smtClean="0"/>
              <a:t>的方式计算遮挡信息</a:t>
            </a:r>
            <a:endParaRPr lang="zh-CN" altLang="en-US" sz="1200" dirty="0"/>
          </a:p>
        </p:txBody>
      </p:sp>
      <p:sp>
        <p:nvSpPr>
          <p:cNvPr id="32" name="圆角矩形 31"/>
          <p:cNvSpPr/>
          <p:nvPr/>
        </p:nvSpPr>
        <p:spPr>
          <a:xfrm>
            <a:off x="2039815" y="3614918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远</a:t>
            </a:r>
            <a:r>
              <a:rPr lang="zh-CN" altLang="en-US" dirty="0" smtClean="0">
                <a:solidFill>
                  <a:schemeClr val="tx1"/>
                </a:solidFill>
              </a:rPr>
              <a:t>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039815" y="2419215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中距离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426312" y="2281487"/>
            <a:ext cx="1900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GDF</a:t>
            </a:r>
            <a:r>
              <a:rPr lang="zh-CN" altLang="en-US" sz="1200" dirty="0" smtClean="0"/>
              <a:t>加速光线求交，</a:t>
            </a:r>
            <a:r>
              <a:rPr lang="en-US" altLang="zh-CN" sz="1200" dirty="0" smtClean="0"/>
              <a:t>Trace </a:t>
            </a:r>
            <a:r>
              <a:rPr lang="en-US" altLang="zh-CN" sz="1200" dirty="0" err="1" smtClean="0"/>
              <a:t>voxelLighting</a:t>
            </a:r>
            <a:r>
              <a:rPr lang="zh-CN" altLang="en-US" sz="1200" dirty="0" smtClean="0"/>
              <a:t>时无遮挡计算</a:t>
            </a:r>
            <a:endParaRPr lang="zh-CN" altLang="en-US" sz="12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424340" y="3549008"/>
            <a:ext cx="190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使用</a:t>
            </a:r>
            <a:r>
              <a:rPr lang="en-US" altLang="zh-CN" sz="1200" dirty="0" err="1" smtClean="0"/>
              <a:t>DistantMeshCard</a:t>
            </a:r>
            <a:r>
              <a:rPr lang="zh-CN" altLang="en-US" sz="1200" dirty="0" smtClean="0"/>
              <a:t>来计算光照。</a:t>
            </a:r>
            <a:endParaRPr lang="zh-CN" altLang="en-US" sz="1200" dirty="0"/>
          </a:p>
        </p:txBody>
      </p:sp>
      <p:cxnSp>
        <p:nvCxnSpPr>
          <p:cNvPr id="37" name="肘形连接符 36"/>
          <p:cNvCxnSpPr>
            <a:stCxn id="8" idx="1"/>
            <a:endCxn id="9" idx="1"/>
          </p:cNvCxnSpPr>
          <p:nvPr/>
        </p:nvCxnSpPr>
        <p:spPr>
          <a:xfrm rot="10800000" flipV="1">
            <a:off x="6577595" y="2723137"/>
            <a:ext cx="32885" cy="1952529"/>
          </a:xfrm>
          <a:prstGeom prst="bentConnector3">
            <a:avLst>
              <a:gd name="adj1" fmla="val 7951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3" idx="3"/>
            <a:endCxn id="24" idx="3"/>
          </p:cNvCxnSpPr>
          <p:nvPr/>
        </p:nvCxnSpPr>
        <p:spPr>
          <a:xfrm>
            <a:off x="11669790" y="599466"/>
            <a:ext cx="32920" cy="2123672"/>
          </a:xfrm>
          <a:prstGeom prst="bentConnector3">
            <a:avLst>
              <a:gd name="adj1" fmla="val 794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093718" y="5699159"/>
            <a:ext cx="3342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代码</a:t>
            </a:r>
            <a:r>
              <a:rPr lang="zh-CN" altLang="en-US" sz="1200" dirty="0" smtClean="0"/>
              <a:t>： </a:t>
            </a:r>
            <a:r>
              <a:rPr lang="en-US" altLang="zh-CN" sz="1200" dirty="0" smtClean="0"/>
              <a:t>DeferredShadingRenderer.cpp </a:t>
            </a:r>
            <a:r>
              <a:rPr lang="zh-CN" altLang="en-US" sz="1200" dirty="0" smtClean="0"/>
              <a:t>里面搜索</a:t>
            </a:r>
            <a:endParaRPr lang="en-US" altLang="zh-CN" sz="1200" dirty="0" smtClean="0"/>
          </a:p>
          <a:p>
            <a:r>
              <a:rPr lang="en-US" altLang="zh-CN" sz="1200" dirty="0" err="1" smtClean="0"/>
              <a:t>RenderDiffuseIndirectAndAmbientOcclusion</a:t>
            </a:r>
            <a:endParaRPr lang="en-US" altLang="zh-CN" sz="1200" dirty="0" smtClean="0"/>
          </a:p>
          <a:p>
            <a:r>
              <a:rPr lang="zh-CN" altLang="en-US" sz="1200" dirty="0" smtClean="0"/>
              <a:t>和</a:t>
            </a:r>
            <a:r>
              <a:rPr lang="en-US" altLang="zh-CN" sz="1200" dirty="0" err="1" smtClean="0"/>
              <a:t>RenderLumenSceneLighting</a:t>
            </a:r>
            <a:endParaRPr lang="en-US" altLang="zh-CN" sz="1200" dirty="0"/>
          </a:p>
        </p:txBody>
      </p:sp>
      <p:cxnSp>
        <p:nvCxnSpPr>
          <p:cNvPr id="43" name="肘形连接符 42"/>
          <p:cNvCxnSpPr>
            <a:stCxn id="10" idx="3"/>
            <a:endCxn id="11" idx="3"/>
          </p:cNvCxnSpPr>
          <p:nvPr/>
        </p:nvCxnSpPr>
        <p:spPr>
          <a:xfrm>
            <a:off x="11669790" y="4356670"/>
            <a:ext cx="32920" cy="1707321"/>
          </a:xfrm>
          <a:prstGeom prst="bentConnector3">
            <a:avLst>
              <a:gd name="adj1" fmla="val 794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9" idx="3"/>
            <a:endCxn id="23" idx="1"/>
          </p:cNvCxnSpPr>
          <p:nvPr/>
        </p:nvCxnSpPr>
        <p:spPr>
          <a:xfrm flipV="1">
            <a:off x="8875316" y="599466"/>
            <a:ext cx="496752" cy="4076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2039815" y="6436150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其他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15974" y="6428849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RTGI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SSAO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RTAO</a:t>
            </a:r>
            <a:r>
              <a:rPr lang="zh-CN" altLang="en-US" sz="1600" dirty="0" smtClean="0"/>
              <a:t>等</a:t>
            </a:r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7693533" y="6477215"/>
            <a:ext cx="46192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最后：根据</a:t>
            </a:r>
            <a:r>
              <a:rPr lang="en-US" altLang="zh-CN" sz="1050" b="1" dirty="0" smtClean="0"/>
              <a:t>Probe</a:t>
            </a:r>
            <a:r>
              <a:rPr lang="zh-CN" altLang="en-US" sz="1050" b="1" dirty="0" smtClean="0"/>
              <a:t>、二次编码的光照信息和</a:t>
            </a:r>
            <a:r>
              <a:rPr lang="en-US" altLang="zh-CN" sz="1050" b="1" dirty="0" smtClean="0"/>
              <a:t>irradiance cache</a:t>
            </a:r>
            <a:r>
              <a:rPr lang="zh-CN" altLang="en-US" sz="1050" b="1" dirty="0" smtClean="0"/>
              <a:t>计算</a:t>
            </a:r>
            <a:r>
              <a:rPr lang="en-US" altLang="zh-CN" sz="1050" b="1" dirty="0" smtClean="0"/>
              <a:t>indirect diffuse</a:t>
            </a:r>
            <a:r>
              <a:rPr lang="zh-CN" altLang="en-US" sz="1050" b="1" dirty="0" smtClean="0"/>
              <a:t>和</a:t>
            </a:r>
            <a:r>
              <a:rPr lang="en-US" altLang="zh-CN" sz="1050" b="1" dirty="0" smtClean="0"/>
              <a:t>indirect reflection</a:t>
            </a:r>
            <a:r>
              <a:rPr lang="zh-CN" altLang="en-US" sz="1050" b="1" dirty="0" smtClean="0"/>
              <a:t>，并且混合</a:t>
            </a:r>
            <a:r>
              <a:rPr lang="en-US" altLang="zh-CN" sz="1050" b="1" dirty="0" smtClean="0"/>
              <a:t>history</a:t>
            </a:r>
            <a:r>
              <a:rPr lang="zh-CN" altLang="en-US" sz="1050" b="1" dirty="0" smtClean="0"/>
              <a:t>光照信息作为</a:t>
            </a:r>
            <a:r>
              <a:rPr lang="en-US" altLang="zh-CN" sz="1050" b="1" dirty="0" smtClean="0"/>
              <a:t>GI</a:t>
            </a:r>
            <a:r>
              <a:rPr lang="zh-CN" altLang="en-US" sz="1050" b="1" dirty="0" smtClean="0"/>
              <a:t>输出</a:t>
            </a:r>
            <a:endParaRPr lang="en-US" altLang="zh-CN" sz="1100" b="1" dirty="0"/>
          </a:p>
        </p:txBody>
      </p:sp>
    </p:spTree>
    <p:extLst>
      <p:ext uri="{BB962C8B-B14F-4D97-AF65-F5344CB8AC3E}">
        <p14:creationId xmlns:p14="http://schemas.microsoft.com/office/powerpoint/2010/main" val="1236375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LumenSceneLighting.cpp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042288" y="1919864"/>
            <a:ext cx="1860772" cy="409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Cull Cards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42288" y="2738349"/>
            <a:ext cx="1860772" cy="409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把</a:t>
            </a:r>
            <a:r>
              <a:rPr lang="en-US" altLang="zh-CN" sz="1200" dirty="0" err="1">
                <a:solidFill>
                  <a:schemeClr val="tx1"/>
                </a:solidFill>
              </a:rPr>
              <a:t>LumenScene</a:t>
            </a:r>
            <a:r>
              <a:rPr lang="zh-CN" altLang="en-US" sz="1200" dirty="0">
                <a:solidFill>
                  <a:schemeClr val="tx1"/>
                </a:solidFill>
              </a:rPr>
              <a:t>的</a:t>
            </a:r>
            <a:r>
              <a:rPr lang="en-US" altLang="zh-CN" sz="1200" dirty="0">
                <a:solidFill>
                  <a:schemeClr val="tx1"/>
                </a:solidFill>
              </a:rPr>
              <a:t>light Combine</a:t>
            </a:r>
            <a:r>
              <a:rPr lang="zh-CN" altLang="en-US" sz="1200" dirty="0">
                <a:solidFill>
                  <a:schemeClr val="tx1"/>
                </a:solidFill>
              </a:rPr>
              <a:t>起来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042288" y="3506263"/>
            <a:ext cx="1860772" cy="409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间接光是否使用</a:t>
            </a:r>
            <a:r>
              <a:rPr lang="en-US" altLang="zh-CN" sz="1400" dirty="0" err="1">
                <a:solidFill>
                  <a:schemeClr val="tx1"/>
                </a:solidFill>
              </a:rPr>
              <a:t>IrradianceAtlas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42288" y="4319896"/>
            <a:ext cx="1860772" cy="4092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绘制直接光照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042288" y="5138380"/>
            <a:ext cx="1860772" cy="409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直接光</a:t>
            </a:r>
            <a:r>
              <a:rPr lang="zh-CN" altLang="en-US" sz="1400" dirty="0">
                <a:solidFill>
                  <a:schemeClr val="tx1"/>
                </a:solidFill>
              </a:rPr>
              <a:t>是否使用</a:t>
            </a:r>
            <a:r>
              <a:rPr lang="en-US" altLang="zh-CN" sz="1400" dirty="0" err="1">
                <a:solidFill>
                  <a:schemeClr val="tx1"/>
                </a:solidFill>
              </a:rPr>
              <a:t>IrradianceAtlas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42288" y="5956864"/>
            <a:ext cx="1860772" cy="409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  <a:r>
              <a:rPr lang="en-US" altLang="zh-CN" sz="1200" dirty="0" err="1">
                <a:solidFill>
                  <a:schemeClr val="tx1"/>
                </a:solidFill>
              </a:rPr>
              <a:t>LumenCard</a:t>
            </a:r>
            <a:r>
              <a:rPr lang="zh-CN" altLang="en-US" sz="1200" dirty="0">
                <a:solidFill>
                  <a:schemeClr val="tx1"/>
                </a:solidFill>
              </a:rPr>
              <a:t>的</a:t>
            </a:r>
            <a:r>
              <a:rPr lang="en-US" altLang="zh-CN" sz="1200" dirty="0">
                <a:solidFill>
                  <a:schemeClr val="tx1"/>
                </a:solidFill>
              </a:rPr>
              <a:t>Albedo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146431" y="1310853"/>
            <a:ext cx="1860772" cy="4092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Prefilter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</a:rPr>
              <a:t>lumenScene</a:t>
            </a:r>
            <a:r>
              <a:rPr lang="zh-CN" altLang="en-US" sz="1200" dirty="0">
                <a:solidFill>
                  <a:schemeClr val="tx1"/>
                </a:solidFill>
              </a:rPr>
              <a:t>的光照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146431" y="2124486"/>
            <a:ext cx="1860772" cy="4092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</a:t>
            </a:r>
            <a:r>
              <a:rPr lang="en-US" altLang="zh-CN" sz="1200" dirty="0" err="1">
                <a:solidFill>
                  <a:schemeClr val="tx1"/>
                </a:solidFill>
              </a:rPr>
              <a:t>VoxelLighting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146431" y="3044214"/>
            <a:ext cx="1860772" cy="4092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计算半透明的</a:t>
            </a:r>
            <a:r>
              <a:rPr lang="en-US" altLang="zh-CN" sz="1200" dirty="0">
                <a:solidFill>
                  <a:schemeClr val="tx1"/>
                </a:solidFill>
              </a:rPr>
              <a:t>GI Volume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3" idx="2"/>
            <a:endCxn id="5" idx="0"/>
          </p:cNvCxnSpPr>
          <p:nvPr/>
        </p:nvCxnSpPr>
        <p:spPr>
          <a:xfrm>
            <a:off x="1972674" y="2329106"/>
            <a:ext cx="0" cy="40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>
            <a:off x="1972674" y="3147591"/>
            <a:ext cx="0" cy="358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7" idx="0"/>
          </p:cNvCxnSpPr>
          <p:nvPr/>
        </p:nvCxnSpPr>
        <p:spPr>
          <a:xfrm>
            <a:off x="1972674" y="3915505"/>
            <a:ext cx="0" cy="40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2"/>
            <a:endCxn id="8" idx="0"/>
          </p:cNvCxnSpPr>
          <p:nvPr/>
        </p:nvCxnSpPr>
        <p:spPr>
          <a:xfrm>
            <a:off x="1972674" y="4729138"/>
            <a:ext cx="0" cy="40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2"/>
            <a:endCxn id="9" idx="0"/>
          </p:cNvCxnSpPr>
          <p:nvPr/>
        </p:nvCxnSpPr>
        <p:spPr>
          <a:xfrm>
            <a:off x="1972674" y="5547622"/>
            <a:ext cx="0" cy="40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2"/>
            <a:endCxn id="11" idx="0"/>
          </p:cNvCxnSpPr>
          <p:nvPr/>
        </p:nvCxnSpPr>
        <p:spPr>
          <a:xfrm>
            <a:off x="6076817" y="1720095"/>
            <a:ext cx="0" cy="40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2"/>
            <a:endCxn id="12" idx="0"/>
          </p:cNvCxnSpPr>
          <p:nvPr/>
        </p:nvCxnSpPr>
        <p:spPr>
          <a:xfrm>
            <a:off x="6076817" y="2533728"/>
            <a:ext cx="0" cy="51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9" idx="3"/>
            <a:endCxn id="10" idx="0"/>
          </p:cNvCxnSpPr>
          <p:nvPr/>
        </p:nvCxnSpPr>
        <p:spPr>
          <a:xfrm flipV="1">
            <a:off x="2903060" y="1310853"/>
            <a:ext cx="3173757" cy="4850632"/>
          </a:xfrm>
          <a:prstGeom prst="bentConnector4">
            <a:avLst>
              <a:gd name="adj1" fmla="val 35342"/>
              <a:gd name="adj2" fmla="val 1047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007202" y="2175218"/>
            <a:ext cx="2087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LumenVoxelLighting.cpp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007201" y="3094946"/>
            <a:ext cx="3254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LumenTranslucencyVolumeLighting.cpp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7076475" y="1361585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LumenScenePrefilter.cpp</a:t>
            </a:r>
            <a:endParaRPr lang="zh-CN" altLang="en-US" sz="1400" dirty="0"/>
          </a:p>
        </p:txBody>
      </p:sp>
      <p:sp>
        <p:nvSpPr>
          <p:cNvPr id="37" name="圆角矩形 36"/>
          <p:cNvSpPr/>
          <p:nvPr/>
        </p:nvSpPr>
        <p:spPr>
          <a:xfrm>
            <a:off x="1042288" y="1106232"/>
            <a:ext cx="1860772" cy="4092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绘制辐射</a:t>
            </a:r>
            <a:r>
              <a:rPr lang="zh-CN" altLang="en-US" sz="1400" dirty="0" smtClean="0">
                <a:solidFill>
                  <a:schemeClr val="tx1"/>
                </a:solidFill>
              </a:rPr>
              <a:t>度到</a:t>
            </a:r>
            <a:r>
              <a:rPr lang="en-US" altLang="zh-CN" sz="1400" dirty="0" smtClean="0">
                <a:solidFill>
                  <a:schemeClr val="tx1"/>
                </a:solidFill>
              </a:rPr>
              <a:t>Atlas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37" idx="2"/>
            <a:endCxn id="3" idx="0"/>
          </p:cNvCxnSpPr>
          <p:nvPr/>
        </p:nvCxnSpPr>
        <p:spPr>
          <a:xfrm>
            <a:off x="1972674" y="1515474"/>
            <a:ext cx="0" cy="40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854933" y="1156119"/>
            <a:ext cx="1731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LumenRadiosity.cpp</a:t>
            </a:r>
            <a:endParaRPr lang="zh-CN" altLang="en-US" sz="1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2879190" y="4347717"/>
            <a:ext cx="2579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LumenSceneDirectLighting.cpp</a:t>
            </a:r>
          </a:p>
        </p:txBody>
      </p:sp>
    </p:spTree>
    <p:extLst>
      <p:ext uri="{BB962C8B-B14F-4D97-AF65-F5344CB8AC3E}">
        <p14:creationId xmlns:p14="http://schemas.microsoft.com/office/powerpoint/2010/main" val="3667787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IndirectLightRendering.cpp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430839" y="1729686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设置</a:t>
            </a:r>
            <a:r>
              <a:rPr lang="en-US" altLang="zh-CN" sz="1100" dirty="0" smtClean="0">
                <a:solidFill>
                  <a:schemeClr val="tx1"/>
                </a:solidFill>
              </a:rPr>
              <a:t>diffuse</a:t>
            </a:r>
            <a:r>
              <a:rPr lang="zh-CN" altLang="en-US" sz="1100" dirty="0" smtClean="0">
                <a:solidFill>
                  <a:schemeClr val="tx1"/>
                </a:solidFill>
              </a:rPr>
              <a:t>间接光参数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30839" y="2339526"/>
            <a:ext cx="1860772" cy="2438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Probe </a:t>
            </a:r>
            <a:r>
              <a:rPr lang="en-US" altLang="zh-CN" sz="1100" dirty="0" err="1">
                <a:solidFill>
                  <a:schemeClr val="tx1"/>
                </a:solidFill>
              </a:rPr>
              <a:t>Hierachy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430839" y="2620466"/>
            <a:ext cx="1860772" cy="2438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(hybrid)SSGI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30839" y="2901406"/>
            <a:ext cx="1860772" cy="2438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(hybrid)RTGI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30839" y="3182346"/>
            <a:ext cx="1860772" cy="2438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Lumen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47712" y="2275678"/>
            <a:ext cx="2033421" cy="121566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430839" y="3693266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Screen Space</a:t>
            </a:r>
            <a:r>
              <a:rPr lang="zh-CN" altLang="en-US" sz="1100" dirty="0" smtClean="0">
                <a:solidFill>
                  <a:schemeClr val="tx1"/>
                </a:solidFill>
              </a:rPr>
              <a:t>降噪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2070" y="2668231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GI</a:t>
            </a:r>
            <a:r>
              <a:rPr lang="zh-CN" altLang="en-US" sz="1600" dirty="0" smtClean="0"/>
              <a:t>算法四选一</a:t>
            </a:r>
            <a:endParaRPr lang="zh-CN" altLang="en-US" sz="1600" dirty="0"/>
          </a:p>
        </p:txBody>
      </p:sp>
      <p:sp>
        <p:nvSpPr>
          <p:cNvPr id="13" name="圆角矩形 12"/>
          <p:cNvSpPr/>
          <p:nvPr/>
        </p:nvSpPr>
        <p:spPr>
          <a:xfrm>
            <a:off x="1430839" y="4307530"/>
            <a:ext cx="1860772" cy="2438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RTAO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430839" y="4588470"/>
            <a:ext cx="1860772" cy="2438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SSGI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430839" y="4869410"/>
            <a:ext cx="1860772" cy="2438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SSAO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347712" y="4243682"/>
            <a:ext cx="2033421" cy="94857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430839" y="5394177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绘制</a:t>
            </a:r>
            <a:r>
              <a:rPr lang="en-US" altLang="zh-CN" sz="1100" dirty="0" smtClean="0">
                <a:solidFill>
                  <a:schemeClr val="tx1"/>
                </a:solidFill>
              </a:rPr>
              <a:t>ambient 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cubemap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430839" y="5944593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</a:rPr>
              <a:t>Postprocess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-53634" y="4568461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AO</a:t>
            </a:r>
            <a:r>
              <a:rPr lang="zh-CN" altLang="en-US" sz="1600" dirty="0" smtClean="0"/>
              <a:t>算法</a:t>
            </a:r>
            <a:r>
              <a:rPr lang="zh-CN" altLang="en-US" sz="1600" dirty="0"/>
              <a:t>三</a:t>
            </a:r>
            <a:r>
              <a:rPr lang="zh-CN" altLang="en-US" sz="1600" dirty="0" smtClean="0"/>
              <a:t>选一</a:t>
            </a:r>
            <a:endParaRPr lang="zh-CN" altLang="en-US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-53634" y="5141753"/>
            <a:ext cx="20746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另外好像一些</a:t>
            </a:r>
            <a:r>
              <a:rPr lang="en-US" altLang="zh-CN" sz="1100" dirty="0" smtClean="0"/>
              <a:t>AO</a:t>
            </a:r>
            <a:r>
              <a:rPr lang="zh-CN" altLang="en-US" sz="1100" dirty="0" smtClean="0"/>
              <a:t>算法没有实现</a:t>
            </a:r>
            <a:endParaRPr lang="zh-CN" altLang="en-US" sz="1100" dirty="0"/>
          </a:p>
        </p:txBody>
      </p:sp>
      <p:sp>
        <p:nvSpPr>
          <p:cNvPr id="22" name="圆角矩形 21"/>
          <p:cNvSpPr/>
          <p:nvPr/>
        </p:nvSpPr>
        <p:spPr>
          <a:xfrm>
            <a:off x="3555912" y="2901406"/>
            <a:ext cx="186077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绘制</a:t>
            </a:r>
            <a:r>
              <a:rPr lang="en-US" altLang="zh-CN" sz="1100" dirty="0" err="1">
                <a:solidFill>
                  <a:schemeClr val="tx1"/>
                </a:solidFill>
              </a:rPr>
              <a:t>ScreenProbeGather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555912" y="3409053"/>
            <a:ext cx="186077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绘制反射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3333174" y="2919929"/>
            <a:ext cx="159860" cy="748972"/>
          </a:xfrm>
          <a:prstGeom prst="leftBrace">
            <a:avLst>
              <a:gd name="adj1" fmla="val 32333"/>
              <a:gd name="adj2" fmla="val 52561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88603" y="1123356"/>
            <a:ext cx="3890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 smtClean="0">
                <a:latin typeface="Consolas" panose="020B0609020204030204" pitchFamily="49" charset="0"/>
              </a:rPr>
              <a:t>RenderDiffuseIndirectAndAmbientOcclusion</a:t>
            </a:r>
            <a:r>
              <a:rPr lang="zh-CN" altLang="en-US" sz="1200" dirty="0" smtClean="0">
                <a:latin typeface="Consolas" panose="020B0609020204030204" pitchFamily="49" charset="0"/>
              </a:rPr>
              <a:t>函数</a:t>
            </a:r>
            <a:endParaRPr lang="en-US" altLang="zh-CN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603727" y="3762811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LumenReflections.cpp</a:t>
            </a:r>
            <a:endParaRPr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361504" y="2606890"/>
            <a:ext cx="2539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LumenScreenProbeGather.cpp</a:t>
            </a:r>
            <a:endParaRPr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838570" y="2011180"/>
            <a:ext cx="223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LumenProbeHierarchy.cpp</a:t>
            </a:r>
            <a:endParaRPr lang="zh-CN" altLang="en-US" sz="1400" dirty="0"/>
          </a:p>
        </p:txBody>
      </p:sp>
      <p:sp>
        <p:nvSpPr>
          <p:cNvPr id="29" name="左大括号 28"/>
          <p:cNvSpPr/>
          <p:nvPr/>
        </p:nvSpPr>
        <p:spPr>
          <a:xfrm>
            <a:off x="5560805" y="12733"/>
            <a:ext cx="439841" cy="6125841"/>
          </a:xfrm>
          <a:prstGeom prst="leftBrace">
            <a:avLst>
              <a:gd name="adj1" fmla="val 31594"/>
              <a:gd name="adj2" fmla="val 5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000646" y="38366"/>
            <a:ext cx="241439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RenderLumenIrradianceFieldGather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953795" y="38366"/>
            <a:ext cx="241439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RenderRadianceCache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1" idx="3"/>
            <a:endCxn id="32" idx="1"/>
          </p:cNvCxnSpPr>
          <p:nvPr/>
        </p:nvCxnSpPr>
        <p:spPr>
          <a:xfrm>
            <a:off x="8415038" y="212614"/>
            <a:ext cx="538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6000646" y="774860"/>
            <a:ext cx="241439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</a:rPr>
              <a:t>Screenprobe</a:t>
            </a:r>
            <a:r>
              <a:rPr lang="en-US" altLang="zh-CN" sz="1100" dirty="0" smtClean="0">
                <a:solidFill>
                  <a:schemeClr val="tx1"/>
                </a:solidFill>
              </a:rPr>
              <a:t> 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downsample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466193" y="515153"/>
            <a:ext cx="356168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自动放置屏幕空间</a:t>
            </a:r>
            <a:r>
              <a:rPr lang="en-US" altLang="zh-CN" sz="1100" dirty="0" smtClean="0"/>
              <a:t>probe</a:t>
            </a:r>
            <a:r>
              <a:rPr lang="zh-CN" altLang="en-US" sz="1100" dirty="0" smtClean="0"/>
              <a:t>，将屏幕大小做下采样，其中</a:t>
            </a:r>
            <a:r>
              <a:rPr lang="en-US" altLang="zh-CN" sz="1100" dirty="0"/>
              <a:t>[1/16,1/16]</a:t>
            </a:r>
            <a:r>
              <a:rPr lang="zh-CN" altLang="en-US" sz="1100" dirty="0"/>
              <a:t>部分均均⽣成</a:t>
            </a:r>
            <a:r>
              <a:rPr lang="en-US" altLang="zh-CN" sz="1100" dirty="0" smtClean="0"/>
              <a:t>Probe</a:t>
            </a:r>
            <a:r>
              <a:rPr lang="zh-CN" altLang="en-US" sz="1100" dirty="0" smtClean="0"/>
              <a:t>，</a:t>
            </a:r>
            <a:r>
              <a:rPr lang="en-US" altLang="zh-CN" sz="1100" dirty="0"/>
              <a:t>[1/16,1/32</a:t>
            </a:r>
            <a:r>
              <a:rPr lang="en-US" altLang="zh-CN" sz="1100" dirty="0" smtClean="0"/>
              <a:t>]</a:t>
            </a:r>
            <a:r>
              <a:rPr lang="zh-CN" altLang="en-US" sz="1100" dirty="0" smtClean="0"/>
              <a:t>部分做</a:t>
            </a:r>
            <a:r>
              <a:rPr lang="en-US" altLang="zh-CN" sz="1100" dirty="0" err="1" smtClean="0"/>
              <a:t>AdaptivePlacement</a:t>
            </a:r>
            <a:r>
              <a:rPr lang="zh-CN" altLang="en-US" sz="1100" dirty="0" smtClean="0"/>
              <a:t>，这里的放置算法大致是通过</a:t>
            </a:r>
            <a:r>
              <a:rPr lang="en-US" altLang="zh-CN" sz="1100" dirty="0" smtClean="0"/>
              <a:t>probe</a:t>
            </a:r>
            <a:r>
              <a:rPr lang="zh-CN" altLang="en-US" sz="1100" dirty="0" smtClean="0"/>
              <a:t>和当前世界坐标的夹角判断周围是否存在有效的</a:t>
            </a:r>
            <a:r>
              <a:rPr lang="en-US" altLang="zh-CN" sz="1100" dirty="0" smtClean="0"/>
              <a:t>probe</a:t>
            </a:r>
            <a:r>
              <a:rPr lang="zh-CN" altLang="en-US" sz="1100" dirty="0" smtClean="0"/>
              <a:t>，如果没有有效的</a:t>
            </a:r>
            <a:r>
              <a:rPr lang="en-US" altLang="zh-CN" sz="1100" dirty="0" smtClean="0"/>
              <a:t>probe</a:t>
            </a:r>
            <a:r>
              <a:rPr lang="zh-CN" altLang="en-US" sz="1100" dirty="0" smtClean="0"/>
              <a:t>，就放一个新的。</a:t>
            </a:r>
            <a:endParaRPr lang="zh-CN" altLang="en-US" sz="1100" dirty="0"/>
          </a:p>
        </p:txBody>
      </p:sp>
      <p:sp>
        <p:nvSpPr>
          <p:cNvPr id="37" name="圆角矩形 36"/>
          <p:cNvSpPr/>
          <p:nvPr/>
        </p:nvSpPr>
        <p:spPr>
          <a:xfrm>
            <a:off x="6000646" y="1511354"/>
            <a:ext cx="241439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RenderRadianceCache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466193" y="14666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（</a:t>
            </a:r>
            <a:r>
              <a:rPr lang="zh-CN" altLang="en-US" sz="1400" dirty="0"/>
              <a:t>可选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39" name="圆角矩形 38"/>
          <p:cNvSpPr/>
          <p:nvPr/>
        </p:nvSpPr>
        <p:spPr>
          <a:xfrm>
            <a:off x="6000646" y="2247848"/>
            <a:ext cx="241439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生成</a:t>
            </a:r>
            <a:r>
              <a:rPr lang="en-US" altLang="zh-CN" sz="1100" dirty="0" smtClean="0">
                <a:solidFill>
                  <a:schemeClr val="tx1"/>
                </a:solidFill>
              </a:rPr>
              <a:t>BRDF_PDF/</a:t>
            </a:r>
            <a:r>
              <a:rPr lang="zh-CN" altLang="en-US" sz="1100" dirty="0" smtClean="0">
                <a:solidFill>
                  <a:schemeClr val="tx1"/>
                </a:solidFill>
              </a:rPr>
              <a:t>重要性采样光线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000646" y="2984342"/>
            <a:ext cx="241439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Trace Screen Probe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996470" y="3725239"/>
            <a:ext cx="241439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Filter Screen Probe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466193" y="2984342"/>
            <a:ext cx="3561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这里根据距离，看</a:t>
            </a:r>
            <a:r>
              <a:rPr lang="en-US" altLang="zh-CN" sz="1100" dirty="0" smtClean="0"/>
              <a:t>trace screen/MDF/voxel</a:t>
            </a:r>
            <a:endParaRPr lang="zh-CN" altLang="en-US" sz="11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051117" y="3367153"/>
            <a:ext cx="206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LumenScreenProbeTracing.cpp</a:t>
            </a:r>
            <a:endParaRPr lang="zh-CN" altLang="en-US" sz="1100" dirty="0"/>
          </a:p>
        </p:txBody>
      </p:sp>
      <p:sp>
        <p:nvSpPr>
          <p:cNvPr id="44" name="圆角矩形 43"/>
          <p:cNvSpPr/>
          <p:nvPr/>
        </p:nvSpPr>
        <p:spPr>
          <a:xfrm>
            <a:off x="5996470" y="4465601"/>
            <a:ext cx="241439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Screen Probe Bent Normal(</a:t>
            </a:r>
            <a:r>
              <a:rPr lang="zh-CN" altLang="en-US" sz="1100" dirty="0" smtClean="0">
                <a:solidFill>
                  <a:schemeClr val="tx1"/>
                </a:solidFill>
              </a:rPr>
              <a:t>不懂</a:t>
            </a:r>
            <a:r>
              <a:rPr lang="en-US" altLang="zh-CN" sz="1100" dirty="0" smtClean="0">
                <a:solidFill>
                  <a:schemeClr val="tx1"/>
                </a:solidFill>
              </a:rPr>
              <a:t>)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051116" y="4138863"/>
            <a:ext cx="22187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LumenScreenProbeFiltering.cpp</a:t>
            </a:r>
            <a:endParaRPr lang="zh-CN" altLang="en-US" sz="11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051117" y="2606890"/>
            <a:ext cx="2958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LumenScreenProbeImportanceSampling.cpp</a:t>
            </a:r>
            <a:endParaRPr lang="zh-CN" altLang="en-US" sz="1100" dirty="0"/>
          </a:p>
        </p:txBody>
      </p:sp>
      <p:sp>
        <p:nvSpPr>
          <p:cNvPr id="48" name="文本框 47"/>
          <p:cNvSpPr txBox="1"/>
          <p:nvPr/>
        </p:nvSpPr>
        <p:spPr>
          <a:xfrm>
            <a:off x="6051117" y="1863256"/>
            <a:ext cx="2958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LumenRadianceCache.cpp</a:t>
            </a:r>
            <a:endParaRPr lang="zh-CN" altLang="en-US" sz="1100" dirty="0"/>
          </a:p>
        </p:txBody>
      </p:sp>
      <p:sp>
        <p:nvSpPr>
          <p:cNvPr id="49" name="文本框 48"/>
          <p:cNvSpPr txBox="1"/>
          <p:nvPr/>
        </p:nvSpPr>
        <p:spPr>
          <a:xfrm>
            <a:off x="6051115" y="4860513"/>
            <a:ext cx="2359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LumenScreenSpaceBentNormal.cpp</a:t>
            </a:r>
            <a:endParaRPr lang="zh-CN" altLang="en-US" sz="1100" dirty="0"/>
          </a:p>
        </p:txBody>
      </p:sp>
      <p:sp>
        <p:nvSpPr>
          <p:cNvPr id="50" name="圆角矩形 49"/>
          <p:cNvSpPr/>
          <p:nvPr/>
        </p:nvSpPr>
        <p:spPr>
          <a:xfrm>
            <a:off x="5996470" y="5202630"/>
            <a:ext cx="241439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时域滤波</a:t>
            </a:r>
            <a:r>
              <a:rPr lang="en-US" altLang="zh-CN" sz="1100" dirty="0" smtClean="0">
                <a:solidFill>
                  <a:schemeClr val="tx1"/>
                </a:solidFill>
              </a:rPr>
              <a:t>+</a:t>
            </a:r>
            <a:r>
              <a:rPr lang="zh-CN" altLang="en-US" sz="1100" dirty="0">
                <a:solidFill>
                  <a:schemeClr val="tx1"/>
                </a:solidFill>
              </a:rPr>
              <a:t>降</a:t>
            </a:r>
            <a:r>
              <a:rPr lang="zh-CN" altLang="en-US" sz="1100" dirty="0" smtClean="0">
                <a:solidFill>
                  <a:schemeClr val="tx1"/>
                </a:solidFill>
              </a:rPr>
              <a:t>噪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996470" y="5944593"/>
            <a:ext cx="2414392" cy="3484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混合历史数据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051115" y="5646810"/>
            <a:ext cx="2359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ScreenSpaceDenoise.cpp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24145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LumenRadiosity.cpp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933583" y="1435543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Cull Cards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33583" y="2208200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GenerateSamples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33583" y="2980857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</a:rPr>
              <a:t>RenderRadiosityCS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33583" y="3753514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绘制到</a:t>
            </a:r>
            <a:r>
              <a:rPr lang="en-US" altLang="zh-CN" sz="1100" dirty="0" smtClean="0">
                <a:solidFill>
                  <a:schemeClr val="tx1"/>
                </a:solidFill>
              </a:rPr>
              <a:t>Atlas</a:t>
            </a:r>
            <a:r>
              <a:rPr lang="zh-CN" altLang="en-US" sz="1100" dirty="0" smtClean="0">
                <a:solidFill>
                  <a:schemeClr val="tx1"/>
                </a:solidFill>
              </a:rPr>
              <a:t>上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94355" y="3013893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LumenRadiosity</a:t>
            </a:r>
            <a:r>
              <a:rPr lang="en-US" altLang="zh-CN" sz="1200" dirty="0" err="1" smtClean="0"/>
              <a:t>.usf</a:t>
            </a:r>
            <a:endParaRPr lang="en-US" altLang="zh-CN" sz="1200" dirty="0"/>
          </a:p>
        </p:txBody>
      </p:sp>
      <p:sp>
        <p:nvSpPr>
          <p:cNvPr id="9" name="左大括号 8"/>
          <p:cNvSpPr/>
          <p:nvPr/>
        </p:nvSpPr>
        <p:spPr>
          <a:xfrm>
            <a:off x="4333079" y="1609791"/>
            <a:ext cx="439841" cy="3050076"/>
          </a:xfrm>
          <a:prstGeom prst="leftBrace">
            <a:avLst>
              <a:gd name="adj1" fmla="val 31594"/>
              <a:gd name="adj2" fmla="val 5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857400" y="1435543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Trace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Block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857400" y="4485619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</a:rPr>
              <a:t>TraceFromTexel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76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LumenSceneDirectLighting.cpp</a:t>
            </a:r>
            <a:endParaRPr lang="en-US" altLang="zh-CN" dirty="0"/>
          </a:p>
        </p:txBody>
      </p:sp>
      <p:sp>
        <p:nvSpPr>
          <p:cNvPr id="3" name="圆角矩形 2"/>
          <p:cNvSpPr/>
          <p:nvPr/>
        </p:nvSpPr>
        <p:spPr>
          <a:xfrm>
            <a:off x="1374796" y="2033420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直接</a:t>
            </a:r>
            <a:r>
              <a:rPr lang="zh-CN" altLang="en-US" sz="1100" dirty="0" smtClean="0">
                <a:solidFill>
                  <a:schemeClr val="tx1"/>
                </a:solidFill>
              </a:rPr>
              <a:t>光注入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MeshCards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374796" y="4347129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Lighting 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culling&amp;draw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（</a:t>
            </a:r>
            <a:r>
              <a:rPr lang="en-US" altLang="zh-CN" sz="1100" dirty="0" smtClean="0">
                <a:solidFill>
                  <a:schemeClr val="tx1"/>
                </a:solidFill>
              </a:rPr>
              <a:t>per batch</a:t>
            </a:r>
            <a:r>
              <a:rPr lang="zh-CN" altLang="en-US" sz="1100" dirty="0" smtClean="0">
                <a:solidFill>
                  <a:schemeClr val="tx1"/>
                </a:solidFill>
              </a:rPr>
              <a:t>）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843420" y="94848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使用硬件光追阴影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5298635" y="223748"/>
            <a:ext cx="439841" cy="6125841"/>
          </a:xfrm>
          <a:prstGeom prst="leftBrace">
            <a:avLst>
              <a:gd name="adj1" fmla="val 31594"/>
              <a:gd name="adj2" fmla="val 5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964530" y="3112420"/>
            <a:ext cx="1232957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直接光注入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meshcard</a:t>
            </a:r>
            <a:r>
              <a:rPr lang="zh-CN" altLang="en-US" sz="1100" dirty="0" smtClean="0">
                <a:solidFill>
                  <a:schemeClr val="tx1"/>
                </a:solidFill>
              </a:rPr>
              <a:t>流程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839624" y="835533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Cull MDF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839624" y="1576218"/>
            <a:ext cx="1860772" cy="3484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绘制结果到</a:t>
            </a:r>
            <a:r>
              <a:rPr lang="en-US" altLang="zh-CN" sz="1100" dirty="0" smtClean="0">
                <a:solidFill>
                  <a:schemeClr val="tx1"/>
                </a:solidFill>
              </a:rPr>
              <a:t>Atlas</a:t>
            </a:r>
            <a:r>
              <a:rPr lang="zh-CN" altLang="en-US" sz="1100" dirty="0" smtClean="0">
                <a:solidFill>
                  <a:schemeClr val="tx1"/>
                </a:solidFill>
              </a:rPr>
              <a:t>上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09136" y="1663104"/>
            <a:ext cx="22926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调用</a:t>
            </a:r>
            <a:r>
              <a:rPr lang="en-US" altLang="zh-CN" sz="1100" dirty="0" err="1" smtClean="0"/>
              <a:t>LumenSceneDirectLighting.usf</a:t>
            </a:r>
            <a:endParaRPr lang="zh-CN" altLang="en-US" sz="11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809136" y="181734"/>
            <a:ext cx="3696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调用</a:t>
            </a:r>
            <a:r>
              <a:rPr lang="en-US" altLang="zh-CN" sz="1100" dirty="0" err="1" smtClean="0"/>
              <a:t>LumenSceneDirectShadowingHardwareRaytracing.usf</a:t>
            </a:r>
            <a:endParaRPr lang="zh-CN" altLang="en-US" sz="11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809136" y="878976"/>
            <a:ext cx="2069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调用</a:t>
            </a:r>
            <a:r>
              <a:rPr lang="en-US" altLang="zh-CN" sz="1100" dirty="0" err="1" smtClean="0"/>
              <a:t>LumenMeshSDFCulling.usf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91317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LumenScenePrefilter.cpp</a:t>
            </a:r>
          </a:p>
        </p:txBody>
      </p:sp>
    </p:spTree>
    <p:extLst>
      <p:ext uri="{BB962C8B-B14F-4D97-AF65-F5344CB8AC3E}">
        <p14:creationId xmlns:p14="http://schemas.microsoft.com/office/powerpoint/2010/main" val="3753599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LumenVoxelLighting.cpp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853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LumenTranslucencyVolumeLighting.cpp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8034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52442" y="2417085"/>
            <a:ext cx="58320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上面几个操作是在做直接光的同时以不同方式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光照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下面几个操作就是放置</a:t>
            </a:r>
            <a:r>
              <a:rPr lang="en-US" altLang="zh-CN" dirty="0" smtClean="0"/>
              <a:t>probe</a:t>
            </a:r>
            <a:r>
              <a:rPr lang="zh-CN" altLang="en-US" dirty="0" smtClean="0"/>
              <a:t>然后</a:t>
            </a:r>
            <a:r>
              <a:rPr lang="en-US" altLang="zh-CN" dirty="0" smtClean="0"/>
              <a:t>trace cache</a:t>
            </a:r>
            <a:r>
              <a:rPr lang="zh-CN" altLang="en-US" dirty="0" smtClean="0"/>
              <a:t>的结果了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501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LumenIrradianceFieldGather.cpp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804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LumenRadianceCache.cpp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35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408" y="103809"/>
            <a:ext cx="2950236" cy="668065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47709" y="258334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Shaders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121" y="1103768"/>
            <a:ext cx="2959544" cy="50812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9383" y="713290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Lumen</a:t>
            </a:r>
            <a:r>
              <a:rPr lang="zh-CN" altLang="en-US" sz="1400" dirty="0" smtClean="0"/>
              <a:t>的代码量相对较大：</a:t>
            </a:r>
            <a:endParaRPr lang="en-US" altLang="zh-CN" sz="14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3173640" y="258334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C++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33974"/>
              </p:ext>
            </p:extLst>
          </p:nvPr>
        </p:nvGraphicFramePr>
        <p:xfrm>
          <a:off x="249383" y="1103768"/>
          <a:ext cx="34480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335">
                  <a:extLst>
                    <a:ext uri="{9D8B030D-6E8A-4147-A177-3AD203B41FA5}">
                      <a16:colId xmlns:a16="http://schemas.microsoft.com/office/drawing/2014/main" val="4266524756"/>
                    </a:ext>
                  </a:extLst>
                </a:gridCol>
                <a:gridCol w="1149335">
                  <a:extLst>
                    <a:ext uri="{9D8B030D-6E8A-4147-A177-3AD203B41FA5}">
                      <a16:colId xmlns:a16="http://schemas.microsoft.com/office/drawing/2014/main" val="2603427451"/>
                    </a:ext>
                  </a:extLst>
                </a:gridCol>
                <a:gridCol w="1149335">
                  <a:extLst>
                    <a:ext uri="{9D8B030D-6E8A-4147-A177-3AD203B41FA5}">
                      <a16:colId xmlns:a16="http://schemas.microsoft.com/office/drawing/2014/main" val="401037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Nanite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Lumen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75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Shader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17884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23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~10000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22637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339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848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LumenScreenProbeTracing.cpp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5883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62758" y="2461846"/>
            <a:ext cx="2929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上面是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的整体逻辑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下面是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的几个</a:t>
            </a:r>
            <a:r>
              <a:rPr lang="zh-CN" altLang="en-US" dirty="0"/>
              <a:t>关键</a:t>
            </a:r>
            <a:r>
              <a:rPr lang="zh-CN" altLang="en-US" dirty="0" smtClean="0"/>
              <a:t>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93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Light probe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647" y="1509080"/>
            <a:ext cx="3384241" cy="227417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1412" y="1694517"/>
            <a:ext cx="599795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使用原因：传统烘焙</a:t>
            </a:r>
            <a:r>
              <a:rPr lang="en-US" altLang="zh-CN" sz="1400" dirty="0" smtClean="0"/>
              <a:t>GI</a:t>
            </a:r>
            <a:r>
              <a:rPr lang="zh-CN" altLang="en-US" sz="1400" dirty="0" smtClean="0"/>
              <a:t>只针对静态物体做全局光照，对动态物体无可奈何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只做两件事情：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接受周围环境光照（可以理解为</a:t>
            </a:r>
            <a:r>
              <a:rPr lang="en-US" altLang="zh-CN" sz="1400" dirty="0" smtClean="0"/>
              <a:t>trace</a:t>
            </a:r>
            <a:r>
              <a:rPr lang="zh-CN" altLang="en-US" sz="1400" dirty="0" smtClean="0"/>
              <a:t>周围光线），把这些光照信息搞成一个</a:t>
            </a:r>
            <a:r>
              <a:rPr lang="en-US" altLang="zh-CN" sz="1400" dirty="0" smtClean="0"/>
              <a:t>SH</a:t>
            </a:r>
            <a:r>
              <a:rPr lang="zh-CN" altLang="en-US" sz="1400" dirty="0" smtClean="0"/>
              <a:t>存起来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渲染动态物体的时候，寻找动态物体周围最近的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，并且对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做采样（多个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会组成一个一个的四面体，最后的结果是根据多个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光照结果做插值）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r>
              <a:rPr lang="zh-CN" altLang="en-US" sz="1400" dirty="0" smtClean="0"/>
              <a:t>注意：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场景中会有很多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，这个是美术或者</a:t>
            </a:r>
            <a:r>
              <a:rPr lang="en-US" altLang="zh-CN" sz="1400" dirty="0" smtClean="0"/>
              <a:t>TA</a:t>
            </a:r>
            <a:r>
              <a:rPr lang="zh-CN" altLang="en-US" sz="1400" dirty="0" smtClean="0"/>
              <a:t>放置的，一般光照环境变化不大的地方少放点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避免浪费，在环境比较复杂的地方多放一点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（并不是均匀放置）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本质还是对动态物体的近似，</a:t>
            </a:r>
            <a:r>
              <a:rPr lang="en-US" altLang="zh-CN" sz="1400" dirty="0" smtClean="0"/>
              <a:t>light probe</a:t>
            </a:r>
            <a:r>
              <a:rPr lang="zh-CN" altLang="en-US" sz="1400" dirty="0" smtClean="0"/>
              <a:t>如果放的不好漏光现象还是很严重的（</a:t>
            </a:r>
            <a:r>
              <a:rPr lang="en-US" altLang="zh-CN" sz="1400" dirty="0" smtClean="0"/>
              <a:t>DDGI</a:t>
            </a:r>
            <a:r>
              <a:rPr lang="zh-CN" altLang="en-US" sz="1400" dirty="0" smtClean="0"/>
              <a:t>就是解决这个问题）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94793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Signed Distance Field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67" y="1347421"/>
            <a:ext cx="4448240" cy="239932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50523" y="149254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/>
              <a:t>SDF表示的是距离这个点最近的物体边缘的距离，</a:t>
            </a:r>
          </a:p>
          <a:p>
            <a:pPr marL="342900" indent="-342900">
              <a:buAutoNum type="arabicPeriod"/>
            </a:pPr>
            <a:r>
              <a:rPr lang="zh-CN" altLang="en-US" sz="1400" dirty="0" smtClean="0"/>
              <a:t>可以</a:t>
            </a:r>
            <a:r>
              <a:rPr lang="zh-CN" altLang="en-US" sz="1400" dirty="0"/>
              <a:t>用来做两个物体的</a:t>
            </a:r>
            <a:r>
              <a:rPr lang="zh-CN" altLang="en-US" sz="1400" dirty="0" smtClean="0"/>
              <a:t>blending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zh-CN" altLang="en-US" sz="1400" dirty="0"/>
          </a:p>
          <a:p>
            <a:r>
              <a:rPr lang="zh-CN" altLang="en-US" sz="1400" dirty="0"/>
              <a:t>2. 可以做ray matching（步进的时候知道所在点的距离场值，就说明在这个值内没有物体，可以放心往前走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endParaRPr lang="zh-CN" altLang="en-US" sz="1400" dirty="0"/>
          </a:p>
          <a:p>
            <a:r>
              <a:rPr lang="zh-CN" altLang="en-US" sz="1400" dirty="0"/>
              <a:t>3. 可以计算某个方向的遮挡角度，如下图所示,从而衍生出了基于SDF的软阴影。基于SDF的软阴影采用了系数k对arcsin的近似，k值越大，阴影越硬（θ角小，sin值小）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234" y="3746750"/>
            <a:ext cx="2414412" cy="250552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19158" y="6354953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From </a:t>
            </a:r>
            <a:r>
              <a:rPr lang="zh-CN" altLang="en-US" sz="1200" dirty="0" smtClean="0"/>
              <a:t>闫令</a:t>
            </a:r>
            <a:r>
              <a:rPr lang="zh-CN" altLang="en-US" sz="1200" dirty="0"/>
              <a:t>琪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Games202</a:t>
            </a:r>
          </a:p>
          <a:p>
            <a:r>
              <a:rPr lang="en-US" altLang="zh-CN" sz="1200" dirty="0"/>
              <a:t>https://sites.cs.ucsb.edu/~lingqi/teaching/games202.html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8790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VXGI</a:t>
            </a:r>
            <a:r>
              <a:rPr lang="zh-CN" altLang="en-US" dirty="0" smtClean="0"/>
              <a:t>、</a:t>
            </a:r>
            <a:r>
              <a:rPr lang="en-US" altLang="zh-CN" dirty="0"/>
              <a:t>SVOGI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8" y="1376396"/>
            <a:ext cx="3606749" cy="26890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19158" y="6354953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From </a:t>
            </a:r>
            <a:r>
              <a:rPr lang="zh-CN" altLang="en-US" sz="1200" dirty="0" smtClean="0"/>
              <a:t>闫令</a:t>
            </a:r>
            <a:r>
              <a:rPr lang="zh-CN" altLang="en-US" sz="1200" dirty="0"/>
              <a:t>琪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Games202</a:t>
            </a:r>
          </a:p>
          <a:p>
            <a:r>
              <a:rPr lang="en-US" altLang="zh-CN" sz="1200" dirty="0"/>
              <a:t>https://sites.cs.ucsb.edu/~lingqi/teaching/games202.html</a:t>
            </a:r>
            <a:endParaRPr lang="zh-CN" altLang="en-US" sz="1200" dirty="0"/>
          </a:p>
        </p:txBody>
      </p:sp>
      <p:sp>
        <p:nvSpPr>
          <p:cNvPr id="3" name="矩形 2"/>
          <p:cNvSpPr/>
          <p:nvPr/>
        </p:nvSpPr>
        <p:spPr>
          <a:xfrm>
            <a:off x="4358852" y="842518"/>
            <a:ext cx="76178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把场景分割成体素，组成层次结构，次级光源是体素而不是像素。</a:t>
            </a:r>
          </a:p>
          <a:p>
            <a:pPr marL="342900" indent="-342900">
              <a:buAutoNum type="arabicPeriod"/>
            </a:pPr>
            <a:r>
              <a:rPr lang="zh-CN" altLang="en-US" sz="1400" dirty="0" smtClean="0"/>
              <a:t>决定</a:t>
            </a:r>
            <a:r>
              <a:rPr lang="zh-CN" altLang="en-US" sz="1400" dirty="0"/>
              <a:t>了哪些voxel里面有次级光源，每一个voxel里面记录一个输入光照的分布，一个法线分布，每个hierarchy层都要</a:t>
            </a:r>
            <a:r>
              <a:rPr lang="zh-CN" altLang="en-US" sz="1400" dirty="0" smtClean="0"/>
              <a:t>更新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zh-CN" altLang="en-US" sz="1400" dirty="0"/>
          </a:p>
          <a:p>
            <a:r>
              <a:rPr lang="zh-CN" altLang="en-US" sz="1400" dirty="0"/>
              <a:t>2. 在渲染的时候，我们从camera发射多条光线，对于任意一个pixel，我们知道camera ray的方向，还知道这个pixel的材质和法线，那么就能得到出射光线的cone，我们根据hierarchy的体素信息，把圆锥往前步进，收集所有次级光源对这个方向上的影响。最后渲染到shading point上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zh-CN" altLang="en-US" sz="1400" dirty="0"/>
          </a:p>
          <a:p>
            <a:r>
              <a:rPr lang="zh-CN" altLang="en-US" sz="1400" dirty="0"/>
              <a:t>缺点：开销太大，动态物体每帧都要体素花，开销太大</a:t>
            </a:r>
          </a:p>
          <a:p>
            <a:r>
              <a:rPr lang="zh-CN" altLang="en-US" sz="1400" dirty="0"/>
              <a:t>优点：质量好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8" y="4197214"/>
            <a:ext cx="4013596" cy="24639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539" y="3197687"/>
            <a:ext cx="5089210" cy="304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3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Mesh Card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Mesh Cards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33583" y="1278881"/>
            <a:ext cx="4261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Mesh card</a:t>
            </a:r>
            <a:r>
              <a:rPr lang="zh-CN" altLang="en-US" sz="1400" dirty="0" smtClean="0"/>
              <a:t>其实就是长宽高都不一样的</a:t>
            </a:r>
            <a:r>
              <a:rPr lang="en-US" altLang="zh-CN" sz="1400" dirty="0" smtClean="0"/>
              <a:t>voxel</a:t>
            </a:r>
            <a:r>
              <a:rPr lang="zh-CN" altLang="en-US" sz="1400" dirty="0" smtClean="0"/>
              <a:t>的</a:t>
            </a:r>
            <a:r>
              <a:rPr lang="zh-CN" altLang="en-US" sz="1400" b="1" dirty="0" smtClean="0"/>
              <a:t>一个面</a:t>
            </a:r>
            <a:endParaRPr lang="zh-CN" altLang="en-US" sz="1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83" y="1835194"/>
            <a:ext cx="2755012" cy="29606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11066" y="38509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朝向</a:t>
            </a:r>
          </a:p>
        </p:txBody>
      </p:sp>
      <p:cxnSp>
        <p:nvCxnSpPr>
          <p:cNvPr id="9" name="直接箭头连接符 8"/>
          <p:cNvCxnSpPr>
            <a:endCxn id="7" idx="1"/>
          </p:cNvCxnSpPr>
          <p:nvPr/>
        </p:nvCxnSpPr>
        <p:spPr>
          <a:xfrm flipV="1">
            <a:off x="2583340" y="4004865"/>
            <a:ext cx="1227726" cy="17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722951" y="3705696"/>
            <a:ext cx="1227726" cy="17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21940" y="356041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纹理图集的位置</a:t>
            </a:r>
            <a:endParaRPr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692566" y="270249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是否可见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469948" y="1556191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Mesh Card</a:t>
            </a:r>
            <a:endParaRPr lang="zh-CN" altLang="en-US" sz="14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38" y="5491224"/>
            <a:ext cx="2525775" cy="128491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69947" y="5183447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Mesh Cards</a:t>
            </a:r>
            <a:endParaRPr lang="zh-CN" altLang="en-US" sz="1400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557106" y="2856387"/>
            <a:ext cx="1227726" cy="17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082935" y="413869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index</a:t>
            </a:r>
            <a:endParaRPr lang="zh-CN" alt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855209" y="4299784"/>
            <a:ext cx="1227726" cy="17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04983" y="199069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计算世界坐标位置</a:t>
            </a:r>
            <a:endParaRPr lang="zh-CN" altLang="en-US" sz="1400" dirty="0"/>
          </a:p>
        </p:txBody>
      </p:sp>
      <p:cxnSp>
        <p:nvCxnSpPr>
          <p:cNvPr id="20" name="直接箭头连接符 19"/>
          <p:cNvCxnSpPr>
            <a:endCxn id="19" idx="1"/>
          </p:cNvCxnSpPr>
          <p:nvPr/>
        </p:nvCxnSpPr>
        <p:spPr>
          <a:xfrm flipV="1">
            <a:off x="2984465" y="2144579"/>
            <a:ext cx="820518" cy="30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2450271" y="2559388"/>
            <a:ext cx="1227726" cy="114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677997" y="24265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大小</a:t>
            </a:r>
          </a:p>
        </p:txBody>
      </p:sp>
      <p:cxnSp>
        <p:nvCxnSpPr>
          <p:cNvPr id="25" name="直接箭头连接符 24"/>
          <p:cNvCxnSpPr>
            <a:endCxn id="19" idx="1"/>
          </p:cNvCxnSpPr>
          <p:nvPr/>
        </p:nvCxnSpPr>
        <p:spPr>
          <a:xfrm flipV="1">
            <a:off x="2036041" y="2144579"/>
            <a:ext cx="1768942" cy="419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419983" y="1248414"/>
            <a:ext cx="4872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MeshCard</a:t>
            </a:r>
            <a:r>
              <a:rPr lang="zh-CN" altLang="en-US" sz="1400" dirty="0" smtClean="0"/>
              <a:t>是</a:t>
            </a:r>
            <a:r>
              <a:rPr lang="en-US" altLang="zh-CN" sz="1400" dirty="0" smtClean="0"/>
              <a:t>Lumen Scene</a:t>
            </a:r>
            <a:r>
              <a:rPr lang="zh-CN" altLang="en-US" sz="1400" dirty="0" smtClean="0"/>
              <a:t>的基本组件（</a:t>
            </a:r>
            <a:r>
              <a:rPr lang="en-US" altLang="zh-CN" sz="1400" dirty="0" smtClean="0"/>
              <a:t>Lumen Scene</a:t>
            </a:r>
            <a:r>
              <a:rPr lang="zh-CN" altLang="en-US" sz="1400" dirty="0" smtClean="0"/>
              <a:t>里面不会直接操作模型，</a:t>
            </a:r>
            <a:r>
              <a:rPr lang="en-US" altLang="zh-CN" sz="1400" dirty="0" err="1" smtClean="0"/>
              <a:t>MeshCard</a:t>
            </a:r>
            <a:r>
              <a:rPr lang="zh-CN" altLang="en-US" sz="1400" dirty="0" smtClean="0"/>
              <a:t>可以认为是模型的</a:t>
            </a:r>
            <a:r>
              <a:rPr lang="en-US" altLang="zh-CN" sz="1400" dirty="0" smtClean="0"/>
              <a:t>proxy mesh</a:t>
            </a:r>
            <a:r>
              <a:rPr lang="zh-CN" altLang="en-US" sz="1400" dirty="0" smtClean="0"/>
              <a:t>），他可以缓存光照信息。六个不同</a:t>
            </a:r>
            <a:r>
              <a:rPr lang="en-US" altLang="zh-CN" sz="1400" dirty="0" smtClean="0"/>
              <a:t>orientation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MeshCard</a:t>
            </a:r>
            <a:r>
              <a:rPr lang="zh-CN" altLang="en-US" sz="1400" dirty="0" smtClean="0"/>
              <a:t>组成的立方体类似于</a:t>
            </a:r>
            <a:r>
              <a:rPr lang="en-US" altLang="zh-CN" sz="1400" dirty="0" smtClean="0"/>
              <a:t>SH</a:t>
            </a:r>
            <a:r>
              <a:rPr lang="zh-CN" altLang="en-US" sz="1400" dirty="0" smtClean="0"/>
              <a:t>的作用（基底）。</a:t>
            </a:r>
            <a:endParaRPr lang="zh-CN" altLang="en-US" sz="1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009" y="2738801"/>
            <a:ext cx="4561555" cy="28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4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63244" y="40111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DeferredShadingRenderer.cpp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008764" y="2211270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更新场景所有</a:t>
            </a:r>
            <a:r>
              <a:rPr lang="en-US" altLang="zh-CN" sz="1200" dirty="0" smtClean="0">
                <a:solidFill>
                  <a:schemeClr val="tx1"/>
                </a:solidFill>
              </a:rPr>
              <a:t>primitive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20508" y="767324"/>
            <a:ext cx="13035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LumenScene.cpp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10995435" y="1256724"/>
            <a:ext cx="18389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LumenSceneLighting.cpp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2603087" y="7521194"/>
            <a:ext cx="1965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IndirectLightRendering.cpp</a:t>
            </a:r>
            <a:endParaRPr lang="zh-CN" altLang="en-US" sz="1200" dirty="0"/>
          </a:p>
        </p:txBody>
      </p:sp>
      <p:sp>
        <p:nvSpPr>
          <p:cNvPr id="2" name="圆角矩形 1"/>
          <p:cNvSpPr/>
          <p:nvPr/>
        </p:nvSpPr>
        <p:spPr>
          <a:xfrm>
            <a:off x="810539" y="2109933"/>
            <a:ext cx="2244437" cy="3336907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39041" y="162937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初始化</a:t>
            </a:r>
            <a:endParaRPr lang="zh-CN" altLang="en-US" sz="1600" dirty="0"/>
          </a:p>
        </p:txBody>
      </p:sp>
      <p:sp>
        <p:nvSpPr>
          <p:cNvPr id="14" name="圆角矩形 13"/>
          <p:cNvSpPr/>
          <p:nvPr/>
        </p:nvSpPr>
        <p:spPr>
          <a:xfrm>
            <a:off x="1219778" y="2606750"/>
            <a:ext cx="1438743" cy="237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更新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Nanite</a:t>
            </a:r>
            <a:r>
              <a:rPr lang="zh-CN" altLang="en-US" sz="1200" dirty="0" smtClean="0">
                <a:solidFill>
                  <a:schemeClr val="tx1"/>
                </a:solidFill>
              </a:rPr>
              <a:t>资源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219778" y="2898282"/>
            <a:ext cx="1438743" cy="237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更新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Nanite</a:t>
            </a:r>
            <a:r>
              <a:rPr lang="zh-CN" altLang="en-US" sz="1200" dirty="0" smtClean="0">
                <a:solidFill>
                  <a:schemeClr val="tx1"/>
                </a:solidFill>
              </a:rPr>
              <a:t>页表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219778" y="3189814"/>
            <a:ext cx="1438743" cy="237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更新可视化状态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155838" y="2556568"/>
            <a:ext cx="1566630" cy="92718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008763" y="3533939"/>
            <a:ext cx="1860772" cy="4155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获取天气</a:t>
            </a:r>
            <a:r>
              <a:rPr lang="en-US" altLang="zh-CN" sz="1200" dirty="0" smtClean="0">
                <a:solidFill>
                  <a:schemeClr val="tx1"/>
                </a:solidFill>
              </a:rPr>
              <a:t>&amp;</a:t>
            </a:r>
            <a:r>
              <a:rPr lang="zh-CN" altLang="en-US" sz="1200" dirty="0" smtClean="0">
                <a:solidFill>
                  <a:schemeClr val="tx1"/>
                </a:solidFill>
              </a:rPr>
              <a:t>雾渲染所需要的灯光等数据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008763" y="3997825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初始化纹理、</a:t>
            </a:r>
            <a:r>
              <a:rPr lang="en-US" altLang="zh-CN" sz="1200" dirty="0" smtClean="0">
                <a:solidFill>
                  <a:schemeClr val="tx1"/>
                </a:solidFill>
              </a:rPr>
              <a:t>VT</a:t>
            </a:r>
            <a:r>
              <a:rPr lang="zh-CN" altLang="en-US" sz="1200" dirty="0" smtClean="0">
                <a:solidFill>
                  <a:schemeClr val="tx1"/>
                </a:solidFill>
              </a:rPr>
              <a:t>、</a:t>
            </a:r>
            <a:r>
              <a:rPr lang="en-US" altLang="zh-CN" sz="1200" dirty="0" smtClean="0">
                <a:solidFill>
                  <a:schemeClr val="tx1"/>
                </a:solidFill>
              </a:rPr>
              <a:t>VSM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008763" y="4340311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初始化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InstanceCull</a:t>
            </a:r>
            <a:r>
              <a:rPr lang="zh-CN" altLang="en-US" sz="1200" dirty="0" smtClean="0">
                <a:solidFill>
                  <a:schemeClr val="tx1"/>
                </a:solidFill>
              </a:rPr>
              <a:t>资源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008763" y="4682797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初始化</a:t>
            </a:r>
            <a:r>
              <a:rPr lang="en-US" altLang="zh-CN" sz="1200" dirty="0" smtClean="0">
                <a:solidFill>
                  <a:schemeClr val="tx1"/>
                </a:solidFill>
              </a:rPr>
              <a:t>view/uniform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008763" y="5025283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Build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RT</a:t>
            </a:r>
            <a:r>
              <a:rPr lang="zh-CN" altLang="en-US" sz="1200" dirty="0" smtClean="0">
                <a:solidFill>
                  <a:schemeClr val="tx1"/>
                </a:solidFill>
              </a:rPr>
              <a:t>加速结构（可选）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483644" y="1153484"/>
            <a:ext cx="2244437" cy="524980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11161" y="505713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只是渲染流程，不涉及物理、动画、脚本等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780415" y="674991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Cull+GPU</a:t>
            </a:r>
            <a:r>
              <a:rPr lang="zh-CN" altLang="en-US" sz="1400" dirty="0" smtClean="0"/>
              <a:t>数据更新</a:t>
            </a:r>
            <a:endParaRPr lang="zh-CN" alt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3677339" y="1270929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拆分</a:t>
            </a:r>
            <a:r>
              <a:rPr lang="en-US" altLang="zh-CN" sz="1200" dirty="0" smtClean="0">
                <a:solidFill>
                  <a:schemeClr val="tx1"/>
                </a:solidFill>
              </a:rPr>
              <a:t>RHI</a:t>
            </a:r>
            <a:r>
              <a:rPr lang="zh-CN" altLang="en-US" sz="1200" dirty="0" smtClean="0">
                <a:solidFill>
                  <a:schemeClr val="tx1"/>
                </a:solidFill>
              </a:rPr>
              <a:t>和渲染线程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607290" y="894791"/>
            <a:ext cx="2000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Occlusion</a:t>
            </a:r>
            <a:r>
              <a:rPr lang="zh-CN" altLang="en-US" sz="1100" dirty="0" smtClean="0"/>
              <a:t>耗时很长、防止</a:t>
            </a:r>
            <a:r>
              <a:rPr lang="en-US" altLang="zh-CN" sz="1100" dirty="0" smtClean="0"/>
              <a:t>stall</a:t>
            </a:r>
            <a:endParaRPr lang="zh-CN" altLang="en-US" sz="1100" dirty="0"/>
          </a:p>
        </p:txBody>
      </p:sp>
      <p:sp>
        <p:nvSpPr>
          <p:cNvPr id="30" name="圆角矩形 29"/>
          <p:cNvSpPr/>
          <p:nvPr/>
        </p:nvSpPr>
        <p:spPr>
          <a:xfrm>
            <a:off x="3677339" y="1629586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更新全局</a:t>
            </a:r>
            <a:r>
              <a:rPr lang="en-US" altLang="zh-CN" sz="1200" dirty="0" smtClean="0">
                <a:solidFill>
                  <a:schemeClr val="tx1"/>
                </a:solidFill>
              </a:rPr>
              <a:t>Resources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677339" y="1988243"/>
            <a:ext cx="1860772" cy="41506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更新</a:t>
            </a:r>
            <a:r>
              <a:rPr lang="en-US" altLang="zh-CN" sz="1200" dirty="0" smtClean="0">
                <a:solidFill>
                  <a:schemeClr val="tx1"/>
                </a:solidFill>
              </a:rPr>
              <a:t>GPU Scene(prim/page/VT)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677338" y="2470947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Cull Instance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676011" y="2829604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准备</a:t>
            </a:r>
            <a:r>
              <a:rPr lang="en-US" altLang="zh-CN" sz="1200" dirty="0" smtClean="0">
                <a:solidFill>
                  <a:schemeClr val="tx1"/>
                </a:solidFill>
              </a:rPr>
              <a:t>SDF</a:t>
            </a:r>
            <a:r>
              <a:rPr lang="zh-CN" altLang="en-US" sz="1200" dirty="0" smtClean="0">
                <a:solidFill>
                  <a:schemeClr val="tx1"/>
                </a:solidFill>
              </a:rPr>
              <a:t>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676011" y="3190601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更新</a:t>
            </a:r>
            <a:r>
              <a:rPr lang="en-US" altLang="zh-CN" sz="1200" dirty="0" smtClean="0">
                <a:solidFill>
                  <a:schemeClr val="tx1"/>
                </a:solidFill>
              </a:rPr>
              <a:t>Physics Field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675476" y="3550041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Update VT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675476" y="3908698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Occlusion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675476" y="4267355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Stencil Dither?</a:t>
            </a:r>
            <a:r>
              <a:rPr lang="zh-CN" altLang="en-US" sz="1200" dirty="0" smtClean="0">
                <a:solidFill>
                  <a:schemeClr val="tx1"/>
                </a:solidFill>
              </a:rPr>
              <a:t>没懂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675476" y="4626012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粒子数据更新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675476" y="4984669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头发数据更新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675476" y="5343326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同步之前的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Nanite</a:t>
            </a:r>
            <a:r>
              <a:rPr lang="zh-CN" altLang="en-US" sz="1200" dirty="0" smtClean="0">
                <a:solidFill>
                  <a:schemeClr val="tx1"/>
                </a:solidFill>
              </a:rPr>
              <a:t>更新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2" idx="3"/>
            <a:endCxn id="25" idx="1"/>
          </p:cNvCxnSpPr>
          <p:nvPr/>
        </p:nvCxnSpPr>
        <p:spPr>
          <a:xfrm>
            <a:off x="3054976" y="3778387"/>
            <a:ext cx="428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6231374" y="967379"/>
            <a:ext cx="2244437" cy="562785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6812418" y="65960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处理可见性</a:t>
            </a:r>
            <a:endParaRPr lang="zh-CN" altLang="en-US" sz="1400" dirty="0"/>
          </a:p>
        </p:txBody>
      </p:sp>
      <p:sp>
        <p:nvSpPr>
          <p:cNvPr id="48" name="圆角矩形 47"/>
          <p:cNvSpPr/>
          <p:nvPr/>
        </p:nvSpPr>
        <p:spPr>
          <a:xfrm>
            <a:off x="6422131" y="1057313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ClearDepthStencil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6422131" y="1415764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PrePass</a:t>
            </a:r>
            <a:r>
              <a:rPr lang="en-US" altLang="zh-CN" sz="1200" dirty="0" smtClean="0">
                <a:solidFill>
                  <a:schemeClr val="tx1"/>
                </a:solidFill>
              </a:rPr>
              <a:t>(Early-z,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HiZ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422131" y="1773333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Variance</a:t>
            </a:r>
            <a:r>
              <a:rPr lang="zh-CN" altLang="en-US" sz="1200" dirty="0" smtClean="0">
                <a:solidFill>
                  <a:schemeClr val="tx1"/>
                </a:solidFill>
              </a:rPr>
              <a:t>判断可见性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6422131" y="2130902"/>
            <a:ext cx="1860772" cy="42057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如果之前没更新</a:t>
            </a:r>
            <a:r>
              <a:rPr lang="en-US" altLang="zh-CN" sz="1200" dirty="0" smtClean="0">
                <a:solidFill>
                  <a:schemeClr val="tx1"/>
                </a:solidFill>
              </a:rPr>
              <a:t>SDF</a:t>
            </a:r>
            <a:r>
              <a:rPr lang="zh-CN" altLang="en-US" sz="1200" dirty="0" smtClean="0">
                <a:solidFill>
                  <a:schemeClr val="tx1"/>
                </a:solidFill>
              </a:rPr>
              <a:t>，更新</a:t>
            </a:r>
            <a:r>
              <a:rPr lang="en-US" altLang="zh-CN" sz="1200" dirty="0" smtClean="0">
                <a:solidFill>
                  <a:schemeClr val="tx1"/>
                </a:solidFill>
              </a:rPr>
              <a:t>SDF(</a:t>
            </a:r>
            <a:r>
              <a:rPr lang="zh-CN" altLang="en-US" sz="1200" dirty="0" smtClean="0">
                <a:solidFill>
                  <a:schemeClr val="tx1"/>
                </a:solidFill>
              </a:rPr>
              <a:t>包括</a:t>
            </a:r>
            <a:r>
              <a:rPr lang="en-US" altLang="zh-CN" sz="1200" dirty="0" smtClean="0">
                <a:solidFill>
                  <a:schemeClr val="tx1"/>
                </a:solidFill>
              </a:rPr>
              <a:t>MDF</a:t>
            </a:r>
            <a:r>
              <a:rPr lang="zh-CN" altLang="en-US" sz="1200" dirty="0" smtClean="0">
                <a:solidFill>
                  <a:schemeClr val="tx1"/>
                </a:solidFill>
              </a:rPr>
              <a:t>和</a:t>
            </a:r>
            <a:r>
              <a:rPr lang="en-US" altLang="zh-CN" sz="1200" dirty="0" smtClean="0">
                <a:solidFill>
                  <a:schemeClr val="tx1"/>
                </a:solidFill>
              </a:rPr>
              <a:t>GDF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6422131" y="2629635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更新</a:t>
            </a:r>
            <a:r>
              <a:rPr lang="en-US" altLang="zh-CN" sz="1200" dirty="0" smtClean="0">
                <a:solidFill>
                  <a:schemeClr val="tx1"/>
                </a:solidFill>
              </a:rPr>
              <a:t>RT</a:t>
            </a:r>
            <a:r>
              <a:rPr lang="zh-CN" altLang="en-US" sz="1200" dirty="0" smtClean="0">
                <a:solidFill>
                  <a:schemeClr val="tx1"/>
                </a:solidFill>
              </a:rPr>
              <a:t>所需数据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483450" y="3087006"/>
            <a:ext cx="1716014" cy="237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Nanite</a:t>
            </a:r>
            <a:r>
              <a:rPr lang="en-US" altLang="zh-CN" sz="1200" dirty="0" smtClean="0">
                <a:solidFill>
                  <a:schemeClr val="tx1"/>
                </a:solidFill>
              </a:rPr>
              <a:t> cull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6483450" y="3378538"/>
            <a:ext cx="1716014" cy="237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获取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Nanite</a:t>
            </a:r>
            <a:r>
              <a:rPr lang="zh-CN" altLang="en-US" sz="1200" dirty="0" smtClean="0">
                <a:solidFill>
                  <a:schemeClr val="tx1"/>
                </a:solidFill>
              </a:rPr>
              <a:t>光栅化结果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483450" y="3670070"/>
            <a:ext cx="1716014" cy="237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EmitDepthTargets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6422131" y="3001939"/>
            <a:ext cx="1860772" cy="126573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6483450" y="3959569"/>
            <a:ext cx="1716014" cy="237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构建</a:t>
            </a:r>
            <a:r>
              <a:rPr lang="en-US" altLang="zh-CN" sz="1200" dirty="0" smtClean="0">
                <a:solidFill>
                  <a:schemeClr val="tx1"/>
                </a:solidFill>
              </a:rPr>
              <a:t>HZB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422131" y="4345834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Light Sorting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6422131" y="4718142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构建</a:t>
            </a:r>
            <a:r>
              <a:rPr lang="en-US" altLang="zh-CN" sz="1200" dirty="0" smtClean="0">
                <a:solidFill>
                  <a:schemeClr val="tx1"/>
                </a:solidFill>
              </a:rPr>
              <a:t>VSM Page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6422131" y="5086153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Early Occlusion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6422131" y="5454164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Early Shadow Depth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6429503" y="5821919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Render </a:t>
            </a:r>
            <a:r>
              <a:rPr lang="zh-CN" altLang="en-US" sz="1200" dirty="0" smtClean="0">
                <a:solidFill>
                  <a:schemeClr val="tx1"/>
                </a:solidFill>
              </a:rPr>
              <a:t>天气  </a:t>
            </a:r>
            <a:r>
              <a:rPr lang="en-US" altLang="zh-CN" sz="1200" dirty="0" smtClean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6429503" y="6189285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CustomDepthPass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225427" y="5758398"/>
            <a:ext cx="13810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必须在</a:t>
            </a:r>
            <a:r>
              <a:rPr lang="en-US" altLang="zh-CN" sz="1100" dirty="0" smtClean="0"/>
              <a:t>Shadow Depth </a:t>
            </a:r>
            <a:r>
              <a:rPr lang="zh-CN" altLang="en-US" sz="1100" dirty="0" smtClean="0"/>
              <a:t>之后</a:t>
            </a:r>
            <a:endParaRPr lang="zh-CN" altLang="en-US" sz="1100" dirty="0"/>
          </a:p>
        </p:txBody>
      </p:sp>
      <p:cxnSp>
        <p:nvCxnSpPr>
          <p:cNvPr id="65" name="直接箭头连接符 64"/>
          <p:cNvCxnSpPr>
            <a:stCxn id="25" idx="3"/>
            <a:endCxn id="44" idx="1"/>
          </p:cNvCxnSpPr>
          <p:nvPr/>
        </p:nvCxnSpPr>
        <p:spPr>
          <a:xfrm>
            <a:off x="5728081" y="3778387"/>
            <a:ext cx="503293" cy="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9019685" y="982768"/>
            <a:ext cx="2244437" cy="562785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9773052" y="521102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Render</a:t>
            </a:r>
            <a:endParaRPr lang="zh-CN" altLang="en-US" sz="1400" dirty="0"/>
          </a:p>
        </p:txBody>
      </p:sp>
      <p:sp>
        <p:nvSpPr>
          <p:cNvPr id="72" name="圆角矩形 71"/>
          <p:cNvSpPr/>
          <p:nvPr/>
        </p:nvSpPr>
        <p:spPr>
          <a:xfrm>
            <a:off x="9211517" y="1072702"/>
            <a:ext cx="1860772" cy="294143"/>
          </a:xfrm>
          <a:prstGeom prst="roundRect">
            <a:avLst/>
          </a:prstGeom>
          <a:solidFill>
            <a:srgbClr val="9CDE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UpdateLumenScene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9211517" y="1431153"/>
            <a:ext cx="1860772" cy="294143"/>
          </a:xfrm>
          <a:prstGeom prst="roundRect">
            <a:avLst/>
          </a:prstGeom>
          <a:solidFill>
            <a:srgbClr val="9CDE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chemeClr val="tx1"/>
                </a:solidFill>
              </a:rPr>
              <a:t>RenderLumenSceneLighting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9211517" y="1788893"/>
            <a:ext cx="1860772" cy="2941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体积</a:t>
            </a:r>
            <a:r>
              <a:rPr lang="zh-CN" altLang="en-US" sz="1050" dirty="0" smtClean="0">
                <a:solidFill>
                  <a:schemeClr val="tx1"/>
                </a:solidFill>
              </a:rPr>
              <a:t>雾、体积云、头发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9211517" y="2151408"/>
            <a:ext cx="1860772" cy="2941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Shadow </a:t>
            </a:r>
            <a:r>
              <a:rPr lang="en-US" altLang="zh-CN" sz="1050" dirty="0" err="1" smtClean="0">
                <a:solidFill>
                  <a:schemeClr val="tx1"/>
                </a:solidFill>
              </a:rPr>
              <a:t>proj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9213494" y="2517553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Process Before </a:t>
            </a:r>
            <a:r>
              <a:rPr lang="en-US" altLang="zh-CN" sz="1200" dirty="0" err="1">
                <a:solidFill>
                  <a:schemeClr val="tx1"/>
                </a:solidFill>
              </a:rPr>
              <a:t>BasePass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9211517" y="2870909"/>
            <a:ext cx="1860772" cy="2941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chemeClr val="tx1"/>
                </a:solidFill>
              </a:rPr>
              <a:t>IndirectCapsuleShadows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1364529" y="2228611"/>
            <a:ext cx="827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Forward</a:t>
            </a:r>
          </a:p>
          <a:p>
            <a:r>
              <a:rPr lang="en-US" altLang="zh-CN" sz="1200" dirty="0"/>
              <a:t>rendering</a:t>
            </a:r>
            <a:endParaRPr lang="zh-CN" altLang="en-US" sz="1200" dirty="0"/>
          </a:p>
        </p:txBody>
      </p:sp>
      <p:cxnSp>
        <p:nvCxnSpPr>
          <p:cNvPr id="84" name="直接箭头连接符 83"/>
          <p:cNvCxnSpPr>
            <a:stCxn id="77" idx="3"/>
            <a:endCxn id="82" idx="1"/>
          </p:cNvCxnSpPr>
          <p:nvPr/>
        </p:nvCxnSpPr>
        <p:spPr>
          <a:xfrm>
            <a:off x="11072289" y="1935965"/>
            <a:ext cx="292240" cy="52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8" idx="3"/>
            <a:endCxn id="82" idx="1"/>
          </p:cNvCxnSpPr>
          <p:nvPr/>
        </p:nvCxnSpPr>
        <p:spPr>
          <a:xfrm>
            <a:off x="11072289" y="2298480"/>
            <a:ext cx="292240" cy="16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1" idx="3"/>
            <a:endCxn id="82" idx="1"/>
          </p:cNvCxnSpPr>
          <p:nvPr/>
        </p:nvCxnSpPr>
        <p:spPr>
          <a:xfrm flipV="1">
            <a:off x="11072289" y="2459444"/>
            <a:ext cx="292240" cy="55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9209144" y="3225031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BasePass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9279421" y="3582771"/>
            <a:ext cx="1716014" cy="237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EmitDepthTargets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8156715" y="3693469"/>
            <a:ext cx="10839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这个是</a:t>
            </a:r>
            <a:r>
              <a:rPr lang="en-US" altLang="zh-CN" sz="1100" dirty="0" smtClean="0"/>
              <a:t>pre-z</a:t>
            </a:r>
            <a:r>
              <a:rPr lang="zh-CN" altLang="en-US" sz="1100" dirty="0" smtClean="0"/>
              <a:t>的</a:t>
            </a:r>
            <a:endParaRPr lang="zh-CN" altLang="en-US" sz="1100" dirty="0"/>
          </a:p>
        </p:txBody>
      </p:sp>
      <p:sp>
        <p:nvSpPr>
          <p:cNvPr id="100" name="矩形 99"/>
          <p:cNvSpPr/>
          <p:nvPr/>
        </p:nvSpPr>
        <p:spPr>
          <a:xfrm>
            <a:off x="10967027" y="3565093"/>
            <a:ext cx="12955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这个是</a:t>
            </a:r>
            <a:r>
              <a:rPr lang="en-US" altLang="zh-CN" sz="1100" dirty="0" err="1" smtClean="0"/>
              <a:t>basepass</a:t>
            </a:r>
            <a:r>
              <a:rPr lang="zh-CN" altLang="en-US" sz="1100" dirty="0" smtClean="0"/>
              <a:t>的</a:t>
            </a:r>
            <a:endParaRPr lang="zh-CN" altLang="en-US" sz="1100" dirty="0"/>
          </a:p>
        </p:txBody>
      </p:sp>
      <p:sp>
        <p:nvSpPr>
          <p:cNvPr id="101" name="圆角矩形 100"/>
          <p:cNvSpPr/>
          <p:nvPr/>
        </p:nvSpPr>
        <p:spPr>
          <a:xfrm>
            <a:off x="9285873" y="3889374"/>
            <a:ext cx="1716014" cy="237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Nanite</a:t>
            </a:r>
            <a:r>
              <a:rPr lang="en-US" altLang="zh-CN" sz="1200" dirty="0" smtClean="0">
                <a:solidFill>
                  <a:schemeClr val="tx1"/>
                </a:solidFill>
              </a:rPr>
              <a:t> Base Pass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9213494" y="4195977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Occlusion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9213494" y="4557359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体积雾、体积云、头发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9213494" y="4915099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Render Velocities(mv)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9213494" y="5275204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Deferred decals/SSAO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9213494" y="5637774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Material classification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9219986" y="6000289"/>
            <a:ext cx="1860772" cy="294143"/>
          </a:xfrm>
          <a:prstGeom prst="roundRect">
            <a:avLst/>
          </a:prstGeom>
          <a:solidFill>
            <a:srgbClr val="9CDE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Diffuse </a:t>
            </a:r>
            <a:r>
              <a:rPr lang="zh-CN" altLang="en-US" sz="1050" dirty="0">
                <a:solidFill>
                  <a:schemeClr val="tx1"/>
                </a:solidFill>
              </a:rPr>
              <a:t>间接光和</a:t>
            </a:r>
            <a:r>
              <a:rPr lang="en-US" altLang="zh-CN" sz="1050" dirty="0">
                <a:solidFill>
                  <a:schemeClr val="tx1"/>
                </a:solidFill>
              </a:rPr>
              <a:t>AO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0075952" y="6264790"/>
            <a:ext cx="1965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IndirectLightRendering.cpp</a:t>
            </a:r>
          </a:p>
        </p:txBody>
      </p:sp>
      <p:cxnSp>
        <p:nvCxnSpPr>
          <p:cNvPr id="109" name="直接箭头连接符 108"/>
          <p:cNvCxnSpPr/>
          <p:nvPr/>
        </p:nvCxnSpPr>
        <p:spPr>
          <a:xfrm>
            <a:off x="8475812" y="3670070"/>
            <a:ext cx="543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30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DeferredShadingRenderer.cpp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008764" y="2211270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IndirectCapsuleShadows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10539" y="2109933"/>
            <a:ext cx="2244437" cy="388801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06999" y="1643965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lighting</a:t>
            </a:r>
            <a:endParaRPr lang="zh-CN" altLang="en-US" sz="1600" dirty="0"/>
          </a:p>
        </p:txBody>
      </p:sp>
      <p:sp>
        <p:nvSpPr>
          <p:cNvPr id="14" name="圆角矩形 13"/>
          <p:cNvSpPr/>
          <p:nvPr/>
        </p:nvSpPr>
        <p:spPr>
          <a:xfrm>
            <a:off x="1008763" y="4820033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头发发丝和散射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008763" y="5196571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天光的</a:t>
            </a:r>
            <a:r>
              <a:rPr lang="en-US" altLang="zh-CN" sz="1200" dirty="0" smtClean="0">
                <a:solidFill>
                  <a:schemeClr val="tx1"/>
                </a:solidFill>
              </a:rPr>
              <a:t>RT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08763" y="5573109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头发的光照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008763" y="2581653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DFAO shadow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08763" y="2957475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绘制灯光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008763" y="3333297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Inject</a:t>
            </a:r>
            <a:r>
              <a:rPr lang="zh-CN" altLang="en-US" sz="1100" dirty="0" smtClean="0">
                <a:solidFill>
                  <a:schemeClr val="tx1"/>
                </a:solidFill>
              </a:rPr>
              <a:t>半透</a:t>
            </a:r>
            <a:r>
              <a:rPr lang="en-US" altLang="zh-CN" sz="1100" dirty="0" smtClean="0">
                <a:solidFill>
                  <a:schemeClr val="tx1"/>
                </a:solidFill>
              </a:rPr>
              <a:t>Lighting Volume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008763" y="3708884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Filter</a:t>
            </a:r>
            <a:r>
              <a:rPr lang="zh-CN" altLang="en-US" sz="1100" dirty="0" smtClean="0">
                <a:solidFill>
                  <a:schemeClr val="tx1"/>
                </a:solidFill>
              </a:rPr>
              <a:t>半透</a:t>
            </a:r>
            <a:r>
              <a:rPr lang="en-US" altLang="zh-CN" sz="1100" dirty="0" smtClean="0">
                <a:solidFill>
                  <a:schemeClr val="tx1"/>
                </a:solidFill>
              </a:rPr>
              <a:t>Lighting Volume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008763" y="4079267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天光和天光反射（不透明）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008763" y="4449650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次表面绘制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147352" y="2211270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绘制半透明物体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949127" y="2109933"/>
            <a:ext cx="2244437" cy="388801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332261" y="1643965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半透明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后处理</a:t>
            </a:r>
            <a:endParaRPr lang="zh-CN" altLang="en-US" sz="1600" dirty="0"/>
          </a:p>
        </p:txBody>
      </p:sp>
      <p:sp>
        <p:nvSpPr>
          <p:cNvPr id="27" name="圆角矩形 26"/>
          <p:cNvSpPr/>
          <p:nvPr/>
        </p:nvSpPr>
        <p:spPr>
          <a:xfrm>
            <a:off x="4147351" y="4820033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147351" y="5196571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其他后处理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147351" y="2581653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Single layer water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147351" y="2957475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大气、天空大气、雾效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147351" y="3333297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绘制体积雾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147351" y="3708884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RT</a:t>
            </a:r>
            <a:r>
              <a:rPr lang="zh-CN" altLang="en-US" sz="1100" dirty="0" smtClean="0">
                <a:solidFill>
                  <a:schemeClr val="tx1"/>
                </a:solidFill>
              </a:rPr>
              <a:t>半透明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147351" y="4079267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半透的</a:t>
            </a:r>
            <a:r>
              <a:rPr lang="en-US" altLang="zh-CN" sz="1100" dirty="0" smtClean="0">
                <a:solidFill>
                  <a:schemeClr val="tx1"/>
                </a:solidFill>
              </a:rPr>
              <a:t>MV</a:t>
            </a:r>
            <a:r>
              <a:rPr lang="zh-CN" altLang="en-US" sz="1100" dirty="0" smtClean="0">
                <a:solidFill>
                  <a:schemeClr val="tx1"/>
                </a:solidFill>
              </a:rPr>
              <a:t>、虚化、发丝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147351" y="4449650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bloom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087715" y="2109933"/>
            <a:ext cx="2244437" cy="388801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963568" y="164396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结束</a:t>
            </a:r>
            <a:endParaRPr lang="zh-CN" altLang="en-US" sz="1600" dirty="0"/>
          </a:p>
        </p:txBody>
      </p:sp>
      <p:sp>
        <p:nvSpPr>
          <p:cNvPr id="43" name="圆角矩形 42"/>
          <p:cNvSpPr/>
          <p:nvPr/>
        </p:nvSpPr>
        <p:spPr>
          <a:xfrm>
            <a:off x="7330700" y="3703680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存储下一帧所需要的东西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330700" y="4079267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Release Resources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6" idx="3"/>
            <a:endCxn id="25" idx="1"/>
          </p:cNvCxnSpPr>
          <p:nvPr/>
        </p:nvCxnSpPr>
        <p:spPr>
          <a:xfrm>
            <a:off x="3054976" y="4053943"/>
            <a:ext cx="894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5" idx="3"/>
            <a:endCxn id="37" idx="1"/>
          </p:cNvCxnSpPr>
          <p:nvPr/>
        </p:nvCxnSpPr>
        <p:spPr>
          <a:xfrm>
            <a:off x="6193564" y="4053943"/>
            <a:ext cx="894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63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3583" y="537130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LumenScene.cpp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575738" y="1732664"/>
            <a:ext cx="2244437" cy="218710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18723" y="1276308"/>
            <a:ext cx="1803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Remove Primitives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1790186" y="1839934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对需要删除的</a:t>
            </a:r>
            <a:r>
              <a:rPr lang="en-US" altLang="zh-CN" sz="1100" dirty="0" smtClean="0">
                <a:solidFill>
                  <a:schemeClr val="tx1"/>
                </a:solidFill>
              </a:rPr>
              <a:t>prim</a:t>
            </a:r>
            <a:r>
              <a:rPr lang="zh-CN" altLang="en-US" sz="1100" dirty="0" smtClean="0">
                <a:solidFill>
                  <a:schemeClr val="tx1"/>
                </a:solidFill>
              </a:rPr>
              <a:t>排序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90186" y="3006771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Remove mesh card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68693" y="1672412"/>
            <a:ext cx="164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这里排序是为了安全的用</a:t>
            </a:r>
            <a:r>
              <a:rPr lang="en-US" altLang="zh-CN" sz="1200" dirty="0" smtClean="0"/>
              <a:t>swap</a:t>
            </a:r>
            <a:r>
              <a:rPr lang="zh-CN" altLang="en-US" sz="1200" dirty="0" smtClean="0"/>
              <a:t>来</a:t>
            </a:r>
            <a:r>
              <a:rPr lang="en-US" altLang="zh-CN" sz="1200" dirty="0"/>
              <a:t>R</a:t>
            </a:r>
            <a:r>
              <a:rPr lang="en-US" altLang="zh-CN" sz="1200" dirty="0" smtClean="0"/>
              <a:t>emove</a:t>
            </a:r>
            <a:endParaRPr lang="zh-CN" altLang="en-US" sz="1200" dirty="0"/>
          </a:p>
        </p:txBody>
      </p:sp>
      <p:sp>
        <p:nvSpPr>
          <p:cNvPr id="9" name="圆角矩形 8"/>
          <p:cNvSpPr/>
          <p:nvPr/>
        </p:nvSpPr>
        <p:spPr>
          <a:xfrm>
            <a:off x="1790186" y="2327310"/>
            <a:ext cx="1860772" cy="486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把</a:t>
            </a:r>
            <a:r>
              <a:rPr lang="en-US" altLang="zh-CN" sz="1100" dirty="0" smtClean="0">
                <a:solidFill>
                  <a:schemeClr val="tx1"/>
                </a:solidFill>
              </a:rPr>
              <a:t>Remove</a:t>
            </a:r>
            <a:r>
              <a:rPr lang="zh-CN" altLang="en-US" sz="1100" dirty="0" smtClean="0">
                <a:solidFill>
                  <a:schemeClr val="tx1"/>
                </a:solidFill>
              </a:rPr>
              <a:t>里面需要</a:t>
            </a:r>
            <a:r>
              <a:rPr lang="en-US" altLang="zh-CN" sz="1100" dirty="0" smtClean="0">
                <a:solidFill>
                  <a:schemeClr val="tx1"/>
                </a:solidFill>
              </a:rPr>
              <a:t>update</a:t>
            </a:r>
            <a:r>
              <a:rPr lang="zh-CN" altLang="en-US" sz="1100" dirty="0" smtClean="0">
                <a:solidFill>
                  <a:schemeClr val="tx1"/>
                </a:solidFill>
              </a:rPr>
              <a:t>的</a:t>
            </a:r>
            <a:r>
              <a:rPr lang="en-US" altLang="zh-CN" sz="1100" dirty="0" smtClean="0">
                <a:solidFill>
                  <a:schemeClr val="tx1"/>
                </a:solidFill>
              </a:rPr>
              <a:t>index</a:t>
            </a:r>
            <a:r>
              <a:rPr lang="zh-CN" altLang="en-US" sz="1100" dirty="0" smtClean="0">
                <a:solidFill>
                  <a:schemeClr val="tx1"/>
                </a:solidFill>
              </a:rPr>
              <a:t>添加到列表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90186" y="3491855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通过</a:t>
            </a:r>
            <a:r>
              <a:rPr lang="en-US" altLang="zh-CN" sz="1100" dirty="0" smtClean="0">
                <a:solidFill>
                  <a:schemeClr val="tx1"/>
                </a:solidFill>
              </a:rPr>
              <a:t>swap</a:t>
            </a:r>
            <a:r>
              <a:rPr lang="zh-CN" altLang="en-US" sz="1100" dirty="0" smtClean="0">
                <a:solidFill>
                  <a:schemeClr val="tx1"/>
                </a:solidFill>
              </a:rPr>
              <a:t>来</a:t>
            </a:r>
            <a:r>
              <a:rPr lang="en-US" altLang="zh-CN" sz="1100" dirty="0" smtClean="0">
                <a:solidFill>
                  <a:schemeClr val="tx1"/>
                </a:solidFill>
              </a:rPr>
              <a:t>remove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86566" y="4878933"/>
            <a:ext cx="471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在</a:t>
            </a:r>
            <a:r>
              <a:rPr lang="en-US" altLang="zh-CN" sz="1200" dirty="0" smtClean="0"/>
              <a:t>deferredShadingRenderer.cpp</a:t>
            </a:r>
            <a:r>
              <a:rPr lang="zh-CN" altLang="en-US" sz="1200" dirty="0" smtClean="0"/>
              <a:t>里面“准备</a:t>
            </a:r>
            <a:r>
              <a:rPr lang="en-US" altLang="zh-CN" sz="1200" dirty="0" smtClean="0"/>
              <a:t>SDF</a:t>
            </a:r>
            <a:r>
              <a:rPr lang="zh-CN" altLang="en-US" sz="1200" dirty="0" smtClean="0"/>
              <a:t>数据”步骤中，会把所有需要删除的</a:t>
            </a:r>
            <a:r>
              <a:rPr lang="en-US" altLang="zh-CN" sz="1200" dirty="0" smtClean="0"/>
              <a:t>prim</a:t>
            </a:r>
            <a:r>
              <a:rPr lang="zh-CN" altLang="en-US" sz="1200" dirty="0" smtClean="0"/>
              <a:t>都存起来，在这个阶段使用。同样的，待添加的</a:t>
            </a:r>
            <a:r>
              <a:rPr lang="en-US" altLang="zh-CN" sz="1200" dirty="0" smtClean="0"/>
              <a:t>primitive</a:t>
            </a:r>
            <a:r>
              <a:rPr lang="zh-CN" altLang="en-US" sz="1200" dirty="0" smtClean="0"/>
              <a:t>也是在这个步骤里面都准备好了了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4445759" y="1349220"/>
            <a:ext cx="2244437" cy="295151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40855" y="388089"/>
            <a:ext cx="1454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Add Primitives</a:t>
            </a:r>
            <a:endParaRPr lang="zh-CN" altLang="en-US" sz="1600" dirty="0"/>
          </a:p>
        </p:txBody>
      </p:sp>
      <p:sp>
        <p:nvSpPr>
          <p:cNvPr id="14" name="圆角矩形 13"/>
          <p:cNvSpPr/>
          <p:nvPr/>
        </p:nvSpPr>
        <p:spPr>
          <a:xfrm>
            <a:off x="4660207" y="1550120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获得</a:t>
            </a:r>
            <a:r>
              <a:rPr lang="en-US" altLang="zh-CN" sz="1100" dirty="0" smtClean="0">
                <a:solidFill>
                  <a:schemeClr val="tx1"/>
                </a:solidFill>
              </a:rPr>
              <a:t>prim</a:t>
            </a:r>
            <a:r>
              <a:rPr lang="zh-CN" altLang="en-US" sz="1100" dirty="0" smtClean="0">
                <a:solidFill>
                  <a:schemeClr val="tx1"/>
                </a:solidFill>
              </a:rPr>
              <a:t>的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Bbox</a:t>
            </a:r>
            <a:r>
              <a:rPr lang="zh-CN" altLang="en-US" sz="1100" dirty="0" smtClean="0">
                <a:solidFill>
                  <a:schemeClr val="tx1"/>
                </a:solidFill>
              </a:rPr>
              <a:t>和位置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660207" y="2716957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Merge prim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 smtClean="0">
                <a:solidFill>
                  <a:schemeClr val="tx1"/>
                </a:solidFill>
              </a:rPr>
              <a:t>to 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meshcard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660207" y="2037496"/>
            <a:ext cx="1860772" cy="486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判断该</a:t>
            </a:r>
            <a:r>
              <a:rPr lang="en-US" altLang="zh-CN" sz="1100" dirty="0" smtClean="0">
                <a:solidFill>
                  <a:schemeClr val="tx1"/>
                </a:solidFill>
              </a:rPr>
              <a:t>prim</a:t>
            </a:r>
            <a:r>
              <a:rPr lang="zh-CN" altLang="en-US" sz="1100" dirty="0" smtClean="0">
                <a:solidFill>
                  <a:schemeClr val="tx1"/>
                </a:solidFill>
              </a:rPr>
              <a:t>是否够大（是否大到能用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meshcard</a:t>
            </a:r>
            <a:r>
              <a:rPr lang="zh-CN" altLang="en-US" sz="1100" dirty="0" smtClean="0">
                <a:solidFill>
                  <a:schemeClr val="tx1"/>
                </a:solidFill>
              </a:rPr>
              <a:t>表示）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660207" y="3901729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把</a:t>
            </a:r>
            <a:r>
              <a:rPr lang="en-US" altLang="zh-CN" sz="1100" dirty="0" smtClean="0">
                <a:solidFill>
                  <a:schemeClr val="tx1"/>
                </a:solidFill>
              </a:rPr>
              <a:t>prim</a:t>
            </a:r>
            <a:r>
              <a:rPr lang="zh-CN" altLang="en-US" sz="1100" dirty="0" smtClean="0">
                <a:solidFill>
                  <a:schemeClr val="tx1"/>
                </a:solidFill>
              </a:rPr>
              <a:t>加入到更新列表中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34623" y="3017908"/>
            <a:ext cx="38747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/>
              <a:t>BoundsSurfaceArea</a:t>
            </a:r>
            <a:r>
              <a:rPr lang="en-US" altLang="zh-CN" sz="1100" dirty="0"/>
              <a:t> / </a:t>
            </a:r>
            <a:r>
              <a:rPr lang="en-US" altLang="zh-CN" sz="1100" dirty="0" err="1" smtClean="0"/>
              <a:t>TotalInstanceSurfaceArea</a:t>
            </a:r>
            <a:r>
              <a:rPr lang="en-US" altLang="zh-CN" sz="1100" dirty="0" smtClean="0"/>
              <a:t> &lt; 1.7(</a:t>
            </a:r>
            <a:r>
              <a:rPr lang="zh-CN" altLang="en-US" sz="1100" dirty="0" smtClean="0"/>
              <a:t>可配置</a:t>
            </a:r>
            <a:r>
              <a:rPr lang="en-US" altLang="zh-CN" sz="1100" dirty="0" smtClean="0"/>
              <a:t>)</a:t>
            </a:r>
          </a:p>
          <a:p>
            <a:r>
              <a:rPr lang="zh-CN" altLang="en-US" sz="1100" dirty="0" smtClean="0"/>
              <a:t>保证</a:t>
            </a:r>
            <a:r>
              <a:rPr lang="en-US" altLang="zh-CN" sz="1100" dirty="0" smtClean="0"/>
              <a:t>prim</a:t>
            </a:r>
            <a:r>
              <a:rPr lang="zh-CN" altLang="en-US" sz="1100" dirty="0" smtClean="0"/>
              <a:t>之间足够紧凑</a:t>
            </a:r>
            <a:endParaRPr lang="en-US" altLang="zh-CN" sz="1100" dirty="0"/>
          </a:p>
        </p:txBody>
      </p:sp>
      <p:sp>
        <p:nvSpPr>
          <p:cNvPr id="18" name="圆角矩形 17"/>
          <p:cNvSpPr/>
          <p:nvPr/>
        </p:nvSpPr>
        <p:spPr>
          <a:xfrm>
            <a:off x="4660207" y="3490520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更新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Distancefield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3" idx="3"/>
            <a:endCxn id="12" idx="1"/>
          </p:cNvCxnSpPr>
          <p:nvPr/>
        </p:nvCxnSpPr>
        <p:spPr>
          <a:xfrm flipV="1">
            <a:off x="3820175" y="2824976"/>
            <a:ext cx="625584" cy="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7610520" y="1731422"/>
            <a:ext cx="2244437" cy="218710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853505" y="1275066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Update Primitives</a:t>
            </a:r>
            <a:endParaRPr lang="zh-CN" altLang="en-US" sz="1600" dirty="0"/>
          </a:p>
        </p:txBody>
      </p:sp>
      <p:sp>
        <p:nvSpPr>
          <p:cNvPr id="25" name="圆角矩形 24"/>
          <p:cNvSpPr/>
          <p:nvPr/>
        </p:nvSpPr>
        <p:spPr>
          <a:xfrm>
            <a:off x="7802353" y="2081680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拿到所有待更新的</a:t>
            </a:r>
            <a:r>
              <a:rPr lang="en-US" altLang="zh-CN" sz="1100" dirty="0" smtClean="0">
                <a:solidFill>
                  <a:schemeClr val="tx1"/>
                </a:solidFill>
              </a:rPr>
              <a:t>prims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802353" y="3248517"/>
            <a:ext cx="1860772" cy="294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更新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meshcard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802353" y="2569056"/>
            <a:ext cx="1860772" cy="486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为合并的</a:t>
            </a:r>
            <a:r>
              <a:rPr lang="en-US" altLang="zh-CN" sz="1100" dirty="0" smtClean="0">
                <a:solidFill>
                  <a:schemeClr val="tx1"/>
                </a:solidFill>
              </a:rPr>
              <a:t>prim</a:t>
            </a:r>
            <a:r>
              <a:rPr lang="zh-CN" altLang="en-US" sz="1100" dirty="0" smtClean="0">
                <a:solidFill>
                  <a:schemeClr val="tx1"/>
                </a:solidFill>
              </a:rPr>
              <a:t>构建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meshcard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761526" y="2596726"/>
            <a:ext cx="24304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更新</a:t>
            </a:r>
            <a:r>
              <a:rPr lang="en-US" altLang="zh-CN" sz="1100" dirty="0" err="1" smtClean="0"/>
              <a:t>meshcard</a:t>
            </a:r>
            <a:r>
              <a:rPr lang="zh-CN" altLang="en-US" sz="1100" dirty="0" smtClean="0"/>
              <a:t>的内容包括：</a:t>
            </a:r>
            <a:endParaRPr lang="en-US" altLang="zh-CN" sz="1100" dirty="0" smtClean="0"/>
          </a:p>
          <a:p>
            <a:r>
              <a:rPr lang="zh-CN" altLang="en-US" sz="1100" dirty="0" smtClean="0"/>
              <a:t>位置、</a:t>
            </a:r>
            <a:r>
              <a:rPr lang="en-US" altLang="zh-CN" sz="1100" dirty="0" smtClean="0"/>
              <a:t>local2world</a:t>
            </a:r>
            <a:r>
              <a:rPr lang="zh-CN" altLang="en-US" sz="1100" dirty="0" smtClean="0"/>
              <a:t>矩阵、大小、朝向</a:t>
            </a:r>
            <a:endParaRPr lang="en-US" altLang="zh-CN" sz="1100" dirty="0" smtClean="0"/>
          </a:p>
          <a:p>
            <a:r>
              <a:rPr lang="zh-CN" altLang="en-US" sz="1100" dirty="0" smtClean="0"/>
              <a:t>更新</a:t>
            </a:r>
            <a:r>
              <a:rPr lang="en-US" altLang="zh-CN" sz="1100" dirty="0" err="1" smtClean="0"/>
              <a:t>meshcard</a:t>
            </a:r>
            <a:r>
              <a:rPr lang="zh-CN" altLang="en-US" sz="1100" dirty="0" smtClean="0"/>
              <a:t>在</a:t>
            </a:r>
            <a:r>
              <a:rPr lang="en-US" altLang="zh-CN" sz="1100" dirty="0" smtClean="0"/>
              <a:t>buffer</a:t>
            </a:r>
            <a:r>
              <a:rPr lang="zh-CN" altLang="en-US" sz="1100" dirty="0" smtClean="0"/>
              <a:t>中的</a:t>
            </a:r>
            <a:r>
              <a:rPr lang="en-US" altLang="zh-CN" sz="1100" dirty="0" smtClean="0"/>
              <a:t>index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6474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1761</Words>
  <Application>Microsoft Office PowerPoint</Application>
  <PresentationFormat>宽屏</PresentationFormat>
  <Paragraphs>316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123</cp:revision>
  <dcterms:created xsi:type="dcterms:W3CDTF">2021-06-06T02:12:20Z</dcterms:created>
  <dcterms:modified xsi:type="dcterms:W3CDTF">2021-07-07T15:31:34Z</dcterms:modified>
</cp:coreProperties>
</file>