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552" y="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D92C1-E1E7-4A47-950D-CDDCB864850B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EFDB4D-1091-4E02-9D06-DD585CFCD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12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FDB4D-1091-4E02-9D06-DD585CFCD85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516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308C-9145-4105-91FB-D2AE27DEB393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500F-5CA3-404C-9C21-35F240FFA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32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308C-9145-4105-91FB-D2AE27DEB393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500F-5CA3-404C-9C21-35F240FFA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161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308C-9145-4105-91FB-D2AE27DEB393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500F-5CA3-404C-9C21-35F240FFA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970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308C-9145-4105-91FB-D2AE27DEB393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500F-5CA3-404C-9C21-35F240FFA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501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308C-9145-4105-91FB-D2AE27DEB393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500F-5CA3-404C-9C21-35F240FFA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80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308C-9145-4105-91FB-D2AE27DEB393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500F-5CA3-404C-9C21-35F240FFA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838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308C-9145-4105-91FB-D2AE27DEB393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500F-5CA3-404C-9C21-35F240FFA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53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308C-9145-4105-91FB-D2AE27DEB393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500F-5CA3-404C-9C21-35F240FFA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030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308C-9145-4105-91FB-D2AE27DEB393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500F-5CA3-404C-9C21-35F240FFA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674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308C-9145-4105-91FB-D2AE27DEB393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500F-5CA3-404C-9C21-35F240FFA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308C-9145-4105-91FB-D2AE27DEB393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500F-5CA3-404C-9C21-35F240FFA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677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3308C-9145-4105-91FB-D2AE27DEB393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D500F-5CA3-404C-9C21-35F240FFA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257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71661" y="2417086"/>
            <a:ext cx="1163782" cy="3708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lumen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左大括号 4"/>
          <p:cNvSpPr/>
          <p:nvPr/>
        </p:nvSpPr>
        <p:spPr>
          <a:xfrm>
            <a:off x="1432347" y="1406770"/>
            <a:ext cx="413659" cy="2391508"/>
          </a:xfrm>
          <a:prstGeom prst="leftBrace">
            <a:avLst>
              <a:gd name="adj1" fmla="val 38226"/>
              <a:gd name="adj2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039815" y="1221331"/>
            <a:ext cx="1163782" cy="3708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近景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039815" y="4814986"/>
            <a:ext cx="1163782" cy="3708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超远景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610479" y="2537700"/>
            <a:ext cx="2297722" cy="3708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更新</a:t>
            </a:r>
            <a:r>
              <a:rPr lang="en-US" altLang="zh-CN" dirty="0" err="1" smtClean="0">
                <a:solidFill>
                  <a:schemeClr val="tx1"/>
                </a:solidFill>
              </a:rPr>
              <a:t>LumenScene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577594" y="4490229"/>
            <a:ext cx="2297722" cy="37087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Cache 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Meshcard</a:t>
            </a:r>
            <a:r>
              <a:rPr lang="zh-CN" altLang="en-US" sz="1200" dirty="0" smtClean="0">
                <a:solidFill>
                  <a:schemeClr val="tx1"/>
                </a:solidFill>
              </a:rPr>
              <a:t>的</a:t>
            </a:r>
            <a:r>
              <a:rPr lang="en-US" altLang="zh-CN" sz="1200" dirty="0" err="1">
                <a:solidFill>
                  <a:schemeClr val="tx1"/>
                </a:solidFill>
              </a:rPr>
              <a:t>AtlasTexture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9372068" y="4171232"/>
            <a:ext cx="2297722" cy="3708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自动放置</a:t>
            </a:r>
            <a:r>
              <a:rPr lang="en-US" altLang="zh-CN" sz="1400" dirty="0" smtClean="0">
                <a:solidFill>
                  <a:schemeClr val="tx1"/>
                </a:solidFill>
              </a:rPr>
              <a:t> Probe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9404988" y="5878553"/>
            <a:ext cx="2297722" cy="3708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生成</a:t>
            </a:r>
            <a:r>
              <a:rPr lang="en-US" altLang="zh-CN" sz="1400" dirty="0" smtClean="0">
                <a:solidFill>
                  <a:schemeClr val="tx1"/>
                </a:solidFill>
              </a:rPr>
              <a:t>Irradiance cache</a:t>
            </a:r>
            <a:endParaRPr lang="zh-CN" alt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并获取光照信息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544675" y="414028"/>
            <a:ext cx="2297722" cy="3708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生成</a:t>
            </a:r>
            <a:r>
              <a:rPr lang="en-US" altLang="zh-CN" sz="1400" dirty="0" smtClean="0">
                <a:solidFill>
                  <a:schemeClr val="tx1"/>
                </a:solidFill>
              </a:rPr>
              <a:t>Mesh Cards</a:t>
            </a:r>
            <a:r>
              <a:rPr lang="zh-CN" altLang="en-US" sz="1400" dirty="0" smtClean="0">
                <a:solidFill>
                  <a:schemeClr val="tx1"/>
                </a:solidFill>
              </a:rPr>
              <a:t>（本质是</a:t>
            </a:r>
            <a:r>
              <a:rPr lang="en-US" altLang="zh-CN" sz="1400" dirty="0" smtClean="0">
                <a:solidFill>
                  <a:schemeClr val="tx1"/>
                </a:solidFill>
              </a:rPr>
              <a:t>2</a:t>
            </a:r>
            <a:r>
              <a:rPr lang="zh-CN" altLang="en-US" sz="1400" dirty="0" smtClean="0">
                <a:solidFill>
                  <a:schemeClr val="tx1"/>
                </a:solidFill>
              </a:rPr>
              <a:t>层</a:t>
            </a:r>
            <a:r>
              <a:rPr lang="en-US" altLang="zh-CN" sz="1400" dirty="0" smtClean="0">
                <a:solidFill>
                  <a:schemeClr val="tx1"/>
                </a:solidFill>
              </a:rPr>
              <a:t>LOD</a:t>
            </a:r>
            <a:r>
              <a:rPr lang="zh-CN" altLang="en-US" sz="1400" dirty="0" smtClean="0">
                <a:solidFill>
                  <a:schemeClr val="tx1"/>
                </a:solidFill>
              </a:rPr>
              <a:t>体素）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6544674" y="1268850"/>
            <a:ext cx="2297722" cy="3708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生成</a:t>
            </a:r>
            <a:r>
              <a:rPr lang="en-US" altLang="zh-CN" dirty="0" smtClean="0">
                <a:solidFill>
                  <a:schemeClr val="tx1"/>
                </a:solidFill>
              </a:rPr>
              <a:t>MDF</a:t>
            </a:r>
            <a:r>
              <a:rPr lang="zh-CN" altLang="en-US" dirty="0" smtClean="0">
                <a:solidFill>
                  <a:schemeClr val="tx1"/>
                </a:solidFill>
              </a:rPr>
              <a:t>和</a:t>
            </a:r>
            <a:r>
              <a:rPr lang="en-US" altLang="zh-CN" dirty="0" smtClean="0">
                <a:solidFill>
                  <a:schemeClr val="tx1"/>
                </a:solidFill>
              </a:rPr>
              <a:t>GDF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370370" y="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离线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952769" y="207146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运行态（近景）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577595" y="2953272"/>
            <a:ext cx="278314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1.</a:t>
            </a:r>
            <a:r>
              <a:rPr lang="zh-CN" altLang="en-US" sz="1100" dirty="0" smtClean="0"/>
              <a:t>添加新的</a:t>
            </a:r>
            <a:r>
              <a:rPr lang="en-US" altLang="zh-CN" sz="1100" dirty="0" err="1" smtClean="0"/>
              <a:t>MeshCard</a:t>
            </a:r>
            <a:r>
              <a:rPr lang="zh-CN" altLang="en-US" sz="1100" dirty="0" smtClean="0"/>
              <a:t>，老的</a:t>
            </a:r>
            <a:r>
              <a:rPr lang="en-US" altLang="zh-CN" sz="1100" dirty="0" err="1" smtClean="0"/>
              <a:t>meshcard</a:t>
            </a:r>
            <a:r>
              <a:rPr lang="zh-CN" altLang="en-US" sz="1100" dirty="0" smtClean="0"/>
              <a:t>扔掉。</a:t>
            </a:r>
            <a:endParaRPr lang="en-US" altLang="zh-CN" sz="1100" dirty="0" smtClean="0"/>
          </a:p>
          <a:p>
            <a:r>
              <a:rPr lang="en-US" altLang="zh-CN" sz="1100" dirty="0" smtClean="0"/>
              <a:t>2.</a:t>
            </a:r>
            <a:r>
              <a:rPr lang="zh-CN" altLang="en-US" sz="1100" dirty="0" smtClean="0"/>
              <a:t>更新当前场景的</a:t>
            </a:r>
            <a:r>
              <a:rPr lang="en-US" altLang="zh-CN" sz="1100" dirty="0" smtClean="0"/>
              <a:t>DF</a:t>
            </a:r>
          </a:p>
          <a:p>
            <a:r>
              <a:rPr lang="en-US" altLang="zh-CN" sz="1100" dirty="0" smtClean="0"/>
              <a:t>3.</a:t>
            </a:r>
            <a:r>
              <a:rPr lang="zh-CN" altLang="en-US" sz="1100" dirty="0"/>
              <a:t>找到</a:t>
            </a:r>
            <a:r>
              <a:rPr lang="en-US" altLang="zh-CN" sz="1100" dirty="0" err="1" smtClean="0"/>
              <a:t>MeshCard</a:t>
            </a:r>
            <a:r>
              <a:rPr lang="zh-CN" altLang="en-US" sz="1100" dirty="0"/>
              <a:t>在</a:t>
            </a:r>
            <a:r>
              <a:rPr lang="en-US" altLang="zh-CN" sz="1100" dirty="0" err="1" smtClean="0"/>
              <a:t>AtlasTexture</a:t>
            </a:r>
            <a:r>
              <a:rPr lang="zh-CN" altLang="en-US" sz="1100" dirty="0"/>
              <a:t>分配</a:t>
            </a:r>
            <a:r>
              <a:rPr lang="zh-CN" altLang="en-US" sz="1100" dirty="0" smtClean="0"/>
              <a:t>的位置。</a:t>
            </a:r>
            <a:endParaRPr lang="en-US" altLang="zh-CN" sz="1100" dirty="0" smtClean="0"/>
          </a:p>
          <a:p>
            <a:r>
              <a:rPr lang="en-US" altLang="zh-CN" sz="1100" dirty="0" smtClean="0"/>
              <a:t>4.</a:t>
            </a:r>
            <a:r>
              <a:rPr lang="zh-CN" altLang="en-US" sz="1100" dirty="0" smtClean="0"/>
              <a:t>更新</a:t>
            </a:r>
            <a:r>
              <a:rPr lang="en-US" altLang="zh-CN" sz="1100" dirty="0" err="1" smtClean="0"/>
              <a:t>AtlasTexture</a:t>
            </a:r>
            <a:r>
              <a:rPr lang="zh-CN" altLang="en-US" sz="1100" dirty="0" smtClean="0"/>
              <a:t>中</a:t>
            </a:r>
            <a:r>
              <a:rPr lang="zh-CN" altLang="en-US" sz="1100" dirty="0"/>
              <a:t>的</a:t>
            </a:r>
            <a:r>
              <a:rPr lang="en-US" altLang="zh-CN" sz="1100" dirty="0" err="1"/>
              <a:t>MaterialAttributes</a:t>
            </a:r>
            <a:endParaRPr lang="en-US" altLang="zh-CN" sz="1100" dirty="0"/>
          </a:p>
          <a:p>
            <a:endParaRPr lang="en-US" altLang="zh-CN" sz="1100" dirty="0" smtClean="0"/>
          </a:p>
          <a:p>
            <a:r>
              <a:rPr lang="zh-CN" altLang="en-US" sz="1100" dirty="0" smtClean="0"/>
              <a:t>这些都是</a:t>
            </a:r>
            <a:r>
              <a:rPr lang="en-US" altLang="zh-CN" sz="1100" dirty="0" smtClean="0"/>
              <a:t>CPU</a:t>
            </a:r>
            <a:r>
              <a:rPr lang="zh-CN" altLang="en-US" sz="1100" dirty="0" smtClean="0"/>
              <a:t>端代码，最后形成的</a:t>
            </a:r>
            <a:r>
              <a:rPr lang="en-US" altLang="zh-CN" sz="1100" dirty="0" err="1" smtClean="0"/>
              <a:t>meshcards</a:t>
            </a:r>
            <a:r>
              <a:rPr lang="en-US" altLang="zh-CN" sz="1100" dirty="0" smtClean="0"/>
              <a:t> list </a:t>
            </a:r>
            <a:r>
              <a:rPr lang="zh-CN" altLang="en-US" sz="1100" dirty="0" smtClean="0"/>
              <a:t>会在最后做合批</a:t>
            </a:r>
            <a:endParaRPr lang="en-US" altLang="zh-CN" sz="1100" dirty="0" smtClean="0"/>
          </a:p>
          <a:p>
            <a:r>
              <a:rPr lang="zh-CN" altLang="en-US" sz="1100" b="1" dirty="0" smtClean="0"/>
              <a:t>代码</a:t>
            </a:r>
            <a:r>
              <a:rPr lang="zh-CN" altLang="en-US" sz="1100" dirty="0" smtClean="0"/>
              <a:t>：</a:t>
            </a:r>
            <a:r>
              <a:rPr lang="en-US" altLang="zh-CN" sz="1100" dirty="0" smtClean="0"/>
              <a:t>LumenScene.cpp</a:t>
            </a:r>
            <a:endParaRPr lang="en-US" altLang="zh-CN" sz="1100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" y="41572"/>
            <a:ext cx="2032828" cy="1227278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6505886" y="4951512"/>
            <a:ext cx="2783147" cy="1408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1.</a:t>
            </a:r>
            <a:r>
              <a:rPr lang="zh-CN" altLang="en-US" sz="1050" dirty="0" smtClean="0"/>
              <a:t>利用上一帧的</a:t>
            </a:r>
            <a:r>
              <a:rPr lang="en-US" altLang="zh-CN" sz="1050" dirty="0" smtClean="0"/>
              <a:t>Voxel Lighting</a:t>
            </a:r>
            <a:r>
              <a:rPr lang="zh-CN" altLang="en-US" sz="1050" dirty="0" smtClean="0"/>
              <a:t>或者</a:t>
            </a:r>
            <a:r>
              <a:rPr lang="en-US" altLang="zh-CN" sz="1050" dirty="0" smtClean="0"/>
              <a:t>Irradiance Cache</a:t>
            </a:r>
            <a:r>
              <a:rPr lang="zh-CN" altLang="en-US" sz="1050" dirty="0" smtClean="0"/>
              <a:t>计算间接光照，并做双线性滤波</a:t>
            </a:r>
            <a:endParaRPr lang="en-US" altLang="zh-CN" sz="1050" dirty="0" smtClean="0"/>
          </a:p>
          <a:p>
            <a:r>
              <a:rPr lang="en-US" altLang="zh-CN" sz="1050" dirty="0" smtClean="0"/>
              <a:t>2.</a:t>
            </a:r>
            <a:r>
              <a:rPr lang="zh-CN" altLang="en-US" sz="1050" dirty="0" smtClean="0"/>
              <a:t>计算直接光照，叠加到</a:t>
            </a:r>
            <a:r>
              <a:rPr lang="en-US" altLang="zh-CN" sz="1050" dirty="0" err="1" smtClean="0"/>
              <a:t>FinalLightingAtlas</a:t>
            </a:r>
            <a:endParaRPr lang="en-US" altLang="zh-CN" sz="1050" dirty="0" smtClean="0"/>
          </a:p>
          <a:p>
            <a:r>
              <a:rPr lang="en-US" altLang="zh-CN" sz="1050" dirty="0" smtClean="0"/>
              <a:t>3.</a:t>
            </a:r>
            <a:r>
              <a:rPr lang="zh-CN" altLang="en-US" sz="1050" dirty="0" smtClean="0"/>
              <a:t>应用</a:t>
            </a:r>
            <a:r>
              <a:rPr lang="en-US" altLang="zh-CN" sz="1050" dirty="0" smtClean="0"/>
              <a:t>Albedo</a:t>
            </a:r>
            <a:r>
              <a:rPr lang="zh-CN" altLang="en-US" sz="1050" dirty="0" smtClean="0"/>
              <a:t>和</a:t>
            </a:r>
            <a:r>
              <a:rPr lang="en-US" altLang="zh-CN" sz="1050" dirty="0" smtClean="0"/>
              <a:t>Emissive</a:t>
            </a:r>
          </a:p>
          <a:p>
            <a:r>
              <a:rPr lang="en-US" altLang="zh-CN" sz="1050" dirty="0" smtClean="0"/>
              <a:t>4.</a:t>
            </a:r>
            <a:r>
              <a:rPr lang="zh-CN" altLang="en-US" sz="1050" dirty="0"/>
              <a:t>为</a:t>
            </a:r>
            <a:r>
              <a:rPr lang="zh-CN" altLang="en-US" sz="1050" dirty="0" smtClean="0"/>
              <a:t>最后的</a:t>
            </a:r>
            <a:r>
              <a:rPr lang="en-US" altLang="zh-CN" sz="1050" dirty="0" err="1" smtClean="0"/>
              <a:t>FinalLightingAtlas</a:t>
            </a:r>
            <a:r>
              <a:rPr lang="zh-CN" altLang="en-US" sz="1050" dirty="0" smtClean="0"/>
              <a:t>生成</a:t>
            </a:r>
            <a:r>
              <a:rPr lang="en-US" altLang="zh-CN" sz="1050" dirty="0" err="1" smtClean="0"/>
              <a:t>Mipmap</a:t>
            </a:r>
            <a:endParaRPr lang="en-US" altLang="zh-CN" sz="1050" dirty="0" smtClean="0"/>
          </a:p>
          <a:p>
            <a:endParaRPr lang="en-US" altLang="zh-CN" sz="1100" dirty="0" smtClean="0"/>
          </a:p>
          <a:p>
            <a:r>
              <a:rPr lang="zh-CN" altLang="en-US" sz="1100" b="1" dirty="0" smtClean="0"/>
              <a:t>代码</a:t>
            </a:r>
            <a:r>
              <a:rPr lang="zh-CN" altLang="en-US" sz="1100" dirty="0" smtClean="0"/>
              <a:t>：</a:t>
            </a:r>
            <a:r>
              <a:rPr lang="en-US" altLang="zh-CN" sz="1100" dirty="0" smtClean="0"/>
              <a:t>LumenSceneLighting.cpp</a:t>
            </a:r>
            <a:r>
              <a:rPr lang="zh-CN" altLang="en-US" sz="1100" dirty="0" smtClean="0"/>
              <a:t>的</a:t>
            </a:r>
            <a:r>
              <a:rPr lang="en-US" altLang="zh-CN" sz="1100" dirty="0" err="1" smtClean="0"/>
              <a:t>RenderLumenSceneLighting</a:t>
            </a:r>
            <a:r>
              <a:rPr lang="zh-CN" altLang="en-US" sz="1100" dirty="0" smtClean="0"/>
              <a:t>函数</a:t>
            </a:r>
            <a:endParaRPr lang="en-US" altLang="zh-CN" sz="1100" dirty="0"/>
          </a:p>
        </p:txBody>
      </p:sp>
      <p:sp>
        <p:nvSpPr>
          <p:cNvPr id="21" name="文本框 20"/>
          <p:cNvSpPr txBox="1"/>
          <p:nvPr/>
        </p:nvSpPr>
        <p:spPr>
          <a:xfrm>
            <a:off x="9339182" y="4648252"/>
            <a:ext cx="2973609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1.</a:t>
            </a:r>
            <a:r>
              <a:rPr lang="zh-CN" altLang="en-US" sz="1100" dirty="0" smtClean="0"/>
              <a:t>根据当前帧屏幕像素对应的世界位置放置</a:t>
            </a:r>
            <a:r>
              <a:rPr lang="en-US" altLang="zh-CN" sz="1100" dirty="0" smtClean="0"/>
              <a:t>probe</a:t>
            </a:r>
            <a:endParaRPr lang="en-US" altLang="zh-CN" sz="1100" dirty="0"/>
          </a:p>
          <a:p>
            <a:r>
              <a:rPr lang="en-US" altLang="zh-CN" sz="1100" dirty="0" smtClean="0"/>
              <a:t>2.</a:t>
            </a:r>
            <a:r>
              <a:rPr lang="zh-CN" altLang="en-US" sz="1100" dirty="0" smtClean="0"/>
              <a:t>使用</a:t>
            </a:r>
            <a:r>
              <a:rPr lang="en-US" altLang="zh-CN" sz="1100" dirty="0" err="1" smtClean="0"/>
              <a:t>coneTrace</a:t>
            </a:r>
            <a:r>
              <a:rPr lang="zh-CN" altLang="en-US" sz="1100" dirty="0" smtClean="0"/>
              <a:t>采样蓝色部分生成</a:t>
            </a:r>
            <a:r>
              <a:rPr lang="en-US" altLang="zh-CN" sz="1100" dirty="0" smtClean="0"/>
              <a:t>probe</a:t>
            </a:r>
            <a:r>
              <a:rPr lang="zh-CN" altLang="en-US" sz="1100" dirty="0" smtClean="0"/>
              <a:t>的</a:t>
            </a:r>
            <a:r>
              <a:rPr lang="en-US" altLang="zh-CN" sz="1100" dirty="0" smtClean="0"/>
              <a:t>Radiance</a:t>
            </a:r>
            <a:r>
              <a:rPr lang="zh-CN" altLang="en-US" sz="1100" dirty="0" smtClean="0"/>
              <a:t>，对</a:t>
            </a:r>
            <a:r>
              <a:rPr lang="en-US" altLang="zh-CN" sz="1100" dirty="0" smtClean="0"/>
              <a:t>Probe</a:t>
            </a:r>
            <a:r>
              <a:rPr lang="zh-CN" altLang="en-US" sz="1100" dirty="0" smtClean="0"/>
              <a:t>做球面滤波，存成</a:t>
            </a:r>
            <a:r>
              <a:rPr lang="en-US" altLang="zh-CN" sz="1100" dirty="0" smtClean="0"/>
              <a:t>SH</a:t>
            </a:r>
          </a:p>
          <a:p>
            <a:r>
              <a:rPr lang="zh-CN" altLang="en-US" sz="1100" b="1" dirty="0" smtClean="0"/>
              <a:t>代码</a:t>
            </a:r>
            <a:r>
              <a:rPr lang="zh-CN" altLang="en-US" sz="1100" dirty="0" smtClean="0"/>
              <a:t>：</a:t>
            </a:r>
            <a:r>
              <a:rPr lang="en-US" altLang="zh-CN" sz="1100" dirty="0" err="1" smtClean="0"/>
              <a:t>RenderLumenScreenProbeGather</a:t>
            </a:r>
            <a:r>
              <a:rPr lang="zh-CN" altLang="en-US" sz="1100" dirty="0" smtClean="0"/>
              <a:t>函数</a:t>
            </a:r>
            <a:endParaRPr lang="en-US" altLang="zh-CN" sz="1100" dirty="0" smtClean="0"/>
          </a:p>
          <a:p>
            <a:r>
              <a:rPr lang="en-US" altLang="zh-CN" sz="1100" dirty="0" smtClean="0"/>
              <a:t>Probe</a:t>
            </a:r>
            <a:r>
              <a:rPr lang="zh-CN" altLang="en-US" sz="1100" dirty="0" smtClean="0"/>
              <a:t>主要是为了解决光照</a:t>
            </a:r>
            <a:r>
              <a:rPr lang="en-US" altLang="zh-CN" sz="1100" dirty="0" smtClean="0"/>
              <a:t>GI</a:t>
            </a:r>
            <a:r>
              <a:rPr lang="zh-CN" altLang="en-US" sz="1100" dirty="0" smtClean="0"/>
              <a:t>信息密度不均匀问题</a:t>
            </a:r>
            <a:endParaRPr lang="en-US" altLang="zh-CN" sz="1100" dirty="0"/>
          </a:p>
        </p:txBody>
      </p:sp>
      <p:sp>
        <p:nvSpPr>
          <p:cNvPr id="22" name="文本框 21"/>
          <p:cNvSpPr txBox="1"/>
          <p:nvPr/>
        </p:nvSpPr>
        <p:spPr>
          <a:xfrm>
            <a:off x="9372068" y="6267675"/>
            <a:ext cx="27831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100" dirty="0" smtClean="0"/>
          </a:p>
          <a:p>
            <a:r>
              <a:rPr lang="zh-CN" altLang="en-US" sz="1100" b="1" dirty="0" smtClean="0"/>
              <a:t>代码</a:t>
            </a:r>
            <a:r>
              <a:rPr lang="zh-CN" altLang="en-US" sz="1100" dirty="0" smtClean="0"/>
              <a:t>：</a:t>
            </a:r>
            <a:r>
              <a:rPr lang="en-US" altLang="zh-CN" sz="1100" dirty="0" smtClean="0"/>
              <a:t>LumenRadianceCache.cpp</a:t>
            </a:r>
            <a:endParaRPr lang="en-US" altLang="zh-CN" sz="1100" dirty="0"/>
          </a:p>
        </p:txBody>
      </p:sp>
      <p:sp>
        <p:nvSpPr>
          <p:cNvPr id="23" name="圆角矩形 22"/>
          <p:cNvSpPr/>
          <p:nvPr/>
        </p:nvSpPr>
        <p:spPr>
          <a:xfrm>
            <a:off x="9372068" y="414028"/>
            <a:ext cx="2297722" cy="37087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Cache voxel 3D </a:t>
            </a:r>
            <a:r>
              <a:rPr lang="en-US" altLang="zh-CN" sz="1200" dirty="0" err="1">
                <a:solidFill>
                  <a:schemeClr val="tx1"/>
                </a:solidFill>
              </a:rPr>
              <a:t>clipmap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9404988" y="2537700"/>
            <a:ext cx="2297722" cy="37087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Cache GI </a:t>
            </a:r>
            <a:r>
              <a:rPr lang="en-US" altLang="zh-CN" sz="1200" dirty="0" smtClean="0">
                <a:solidFill>
                  <a:schemeClr val="tx1"/>
                </a:solidFill>
              </a:rPr>
              <a:t>Volume</a:t>
            </a:r>
            <a:r>
              <a:rPr lang="en-US" altLang="zh-CN" sz="1200" dirty="0">
                <a:solidFill>
                  <a:schemeClr val="tx1"/>
                </a:solidFill>
              </a:rPr>
              <a:t>(</a:t>
            </a:r>
            <a:r>
              <a:rPr lang="zh-CN" altLang="en-US" sz="1200" dirty="0" smtClean="0">
                <a:solidFill>
                  <a:schemeClr val="tx1"/>
                </a:solidFill>
              </a:rPr>
              <a:t>处理半透明物体</a:t>
            </a:r>
            <a:r>
              <a:rPr lang="en-US" altLang="zh-CN" sz="1200" dirty="0" smtClean="0">
                <a:solidFill>
                  <a:schemeClr val="tx1"/>
                </a:solidFill>
              </a:rPr>
              <a:t>)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5377103" y="-6391"/>
            <a:ext cx="0" cy="6816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848655" y="-6391"/>
            <a:ext cx="2837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UE5</a:t>
            </a:r>
            <a:r>
              <a:rPr lang="zh-CN" altLang="en-US" sz="1200" dirty="0" smtClean="0"/>
              <a:t>各个文件入口都是最后一个函数，流程还是比较容易分析的，</a:t>
            </a:r>
            <a:endParaRPr lang="en-US" altLang="zh-CN" sz="1200" dirty="0" smtClean="0"/>
          </a:p>
          <a:p>
            <a:r>
              <a:rPr lang="zh-CN" altLang="en-US" sz="1200" dirty="0" smtClean="0"/>
              <a:t>但是具体实现细节需要更多时间研究</a:t>
            </a:r>
            <a:endParaRPr lang="zh-CN" altLang="en-US" sz="1200" dirty="0"/>
          </a:p>
        </p:txBody>
      </p:sp>
      <p:sp>
        <p:nvSpPr>
          <p:cNvPr id="28" name="文本框 27"/>
          <p:cNvSpPr txBox="1"/>
          <p:nvPr/>
        </p:nvSpPr>
        <p:spPr>
          <a:xfrm>
            <a:off x="9327822" y="750249"/>
            <a:ext cx="27831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1.</a:t>
            </a:r>
            <a:r>
              <a:rPr lang="zh-CN" altLang="en-US" sz="1100" dirty="0" smtClean="0"/>
              <a:t>第</a:t>
            </a:r>
            <a:r>
              <a:rPr lang="en-US" altLang="zh-CN" sz="1100" dirty="0" smtClean="0"/>
              <a:t>0/2/4</a:t>
            </a:r>
            <a:r>
              <a:rPr lang="zh-CN" altLang="en-US" sz="1100" dirty="0" smtClean="0"/>
              <a:t>帧更新第</a:t>
            </a:r>
            <a:r>
              <a:rPr lang="en-US" altLang="zh-CN" sz="1100" dirty="0" smtClean="0"/>
              <a:t>0</a:t>
            </a:r>
            <a:r>
              <a:rPr lang="zh-CN" altLang="en-US" sz="1100" dirty="0" smtClean="0"/>
              <a:t>级</a:t>
            </a:r>
            <a:r>
              <a:rPr lang="en-US" altLang="zh-CN" sz="1100" dirty="0" err="1"/>
              <a:t>clip</a:t>
            </a:r>
            <a:r>
              <a:rPr lang="en-US" altLang="zh-CN" sz="1100" dirty="0" err="1" smtClean="0"/>
              <a:t>map</a:t>
            </a:r>
            <a:r>
              <a:rPr lang="zh-CN" altLang="en-US" sz="1100" dirty="0" smtClean="0"/>
              <a:t>，第</a:t>
            </a:r>
            <a:r>
              <a:rPr lang="en-US" altLang="zh-CN" sz="1100" dirty="0" smtClean="0"/>
              <a:t>1/5/9</a:t>
            </a:r>
            <a:r>
              <a:rPr lang="zh-CN" altLang="en-US" sz="1100" dirty="0" smtClean="0"/>
              <a:t>更新第</a:t>
            </a:r>
            <a:r>
              <a:rPr lang="en-US" altLang="zh-CN" sz="1100" dirty="0" smtClean="0"/>
              <a:t>1</a:t>
            </a:r>
            <a:r>
              <a:rPr lang="zh-CN" altLang="en-US" sz="1100" dirty="0" smtClean="0"/>
              <a:t>级</a:t>
            </a:r>
            <a:r>
              <a:rPr lang="en-US" altLang="zh-CN" sz="1100" dirty="0" err="1"/>
              <a:t>clip</a:t>
            </a:r>
            <a:r>
              <a:rPr lang="en-US" altLang="zh-CN" sz="1100" dirty="0" err="1" smtClean="0"/>
              <a:t>map</a:t>
            </a:r>
            <a:r>
              <a:rPr lang="zh-CN" altLang="en-US" sz="1100" dirty="0" smtClean="0"/>
              <a:t>，</a:t>
            </a:r>
            <a:r>
              <a:rPr lang="en-US" altLang="zh-CN" sz="1100" dirty="0" smtClean="0"/>
              <a:t>3/11/19</a:t>
            </a:r>
            <a:r>
              <a:rPr lang="zh-CN" altLang="en-US" sz="1100" dirty="0" smtClean="0"/>
              <a:t>更新第</a:t>
            </a:r>
            <a:r>
              <a:rPr lang="en-US" altLang="zh-CN" sz="1100" dirty="0" smtClean="0"/>
              <a:t>2</a:t>
            </a:r>
            <a:r>
              <a:rPr lang="zh-CN" altLang="en-US" sz="1100" dirty="0" smtClean="0"/>
              <a:t>级，</a:t>
            </a:r>
            <a:r>
              <a:rPr lang="en-US" altLang="zh-CN" sz="1100" dirty="0" smtClean="0"/>
              <a:t>7/15/23</a:t>
            </a:r>
            <a:r>
              <a:rPr lang="zh-CN" altLang="en-US" sz="1100" dirty="0" smtClean="0"/>
              <a:t>更新第</a:t>
            </a:r>
            <a:r>
              <a:rPr lang="en-US" altLang="zh-CN" sz="1100" dirty="0" smtClean="0"/>
              <a:t>3</a:t>
            </a:r>
            <a:r>
              <a:rPr lang="zh-CN" altLang="en-US" sz="1100" dirty="0" smtClean="0"/>
              <a:t>级</a:t>
            </a:r>
            <a:r>
              <a:rPr lang="en-US" altLang="zh-CN" sz="1100" dirty="0" err="1"/>
              <a:t>clip</a:t>
            </a:r>
            <a:r>
              <a:rPr lang="en-US" altLang="zh-CN" sz="1100" dirty="0" err="1" smtClean="0"/>
              <a:t>map</a:t>
            </a:r>
            <a:endParaRPr lang="en-US" altLang="zh-CN" sz="1100" dirty="0" smtClean="0"/>
          </a:p>
          <a:p>
            <a:r>
              <a:rPr lang="en-US" altLang="zh-CN" sz="1100" dirty="0" smtClean="0"/>
              <a:t>2.</a:t>
            </a:r>
            <a:r>
              <a:rPr lang="zh-CN" altLang="en-US" sz="1100" dirty="0" smtClean="0"/>
              <a:t>使用对应的</a:t>
            </a:r>
            <a:r>
              <a:rPr lang="en-US" altLang="zh-CN" sz="1100" dirty="0" err="1" smtClean="0"/>
              <a:t>clipmap</a:t>
            </a:r>
            <a:r>
              <a:rPr lang="zh-CN" altLang="en-US" sz="1100" dirty="0" smtClean="0"/>
              <a:t>剔除掉</a:t>
            </a:r>
            <a:r>
              <a:rPr lang="en-US" altLang="zh-CN" sz="1100" dirty="0" err="1" smtClean="0"/>
              <a:t>LumenCards</a:t>
            </a:r>
            <a:endParaRPr lang="en-US" altLang="zh-CN" sz="1100" dirty="0" smtClean="0"/>
          </a:p>
          <a:p>
            <a:r>
              <a:rPr lang="en-US" altLang="zh-CN" sz="1100" dirty="0" smtClean="0"/>
              <a:t>3.clipmap</a:t>
            </a:r>
            <a:r>
              <a:rPr lang="zh-CN" altLang="en-US" sz="1100" dirty="0" smtClean="0"/>
              <a:t>和</a:t>
            </a:r>
            <a:r>
              <a:rPr lang="en-US" altLang="zh-CN" sz="1100" dirty="0" smtClean="0"/>
              <a:t>Voxel MDF</a:t>
            </a:r>
            <a:r>
              <a:rPr lang="zh-CN" altLang="en-US" sz="1100" dirty="0" smtClean="0"/>
              <a:t>求交生成</a:t>
            </a:r>
            <a:r>
              <a:rPr lang="en-US" altLang="zh-CN" sz="1100" dirty="0" smtClean="0"/>
              <a:t>visibility buffer</a:t>
            </a:r>
          </a:p>
          <a:p>
            <a:r>
              <a:rPr lang="en-US" altLang="zh-CN" sz="1100" dirty="0" smtClean="0"/>
              <a:t>4.</a:t>
            </a:r>
            <a:r>
              <a:rPr lang="zh-CN" altLang="en-US" sz="1100" dirty="0" smtClean="0"/>
              <a:t>从</a:t>
            </a:r>
            <a:r>
              <a:rPr lang="en-US" altLang="zh-CN" sz="1100" dirty="0" smtClean="0"/>
              <a:t>visibility buffer</a:t>
            </a:r>
            <a:r>
              <a:rPr lang="zh-CN" altLang="en-US" sz="1100" dirty="0" smtClean="0"/>
              <a:t>获取最佳的三个</a:t>
            </a:r>
            <a:r>
              <a:rPr lang="en-US" altLang="zh-CN" sz="1100" dirty="0" err="1" smtClean="0"/>
              <a:t>meshcard</a:t>
            </a:r>
            <a:r>
              <a:rPr lang="zh-CN" altLang="en-US" sz="1100" dirty="0"/>
              <a:t>来</a:t>
            </a:r>
            <a:r>
              <a:rPr lang="zh-CN" altLang="en-US" sz="1100" dirty="0" smtClean="0"/>
              <a:t>对</a:t>
            </a:r>
            <a:r>
              <a:rPr lang="en-US" altLang="zh-CN" sz="1100" dirty="0" smtClean="0"/>
              <a:t>voxel</a:t>
            </a:r>
            <a:r>
              <a:rPr lang="zh-CN" altLang="en-US" sz="1100" dirty="0" smtClean="0"/>
              <a:t>结算光照</a:t>
            </a:r>
            <a:endParaRPr lang="en-US" altLang="zh-CN" sz="1100" dirty="0" smtClean="0"/>
          </a:p>
          <a:p>
            <a:r>
              <a:rPr lang="zh-CN" altLang="en-US" sz="1000" b="1" dirty="0" smtClean="0"/>
              <a:t>代码</a:t>
            </a:r>
            <a:r>
              <a:rPr lang="zh-CN" altLang="en-US" sz="1000" dirty="0" smtClean="0"/>
              <a:t>：</a:t>
            </a:r>
            <a:r>
              <a:rPr lang="en-US" altLang="zh-CN" sz="1000" dirty="0" err="1" smtClean="0"/>
              <a:t>ComputeLumenSceneVoxelLighting</a:t>
            </a:r>
            <a:r>
              <a:rPr lang="zh-CN" altLang="en-US" sz="1000" dirty="0" smtClean="0"/>
              <a:t>函数</a:t>
            </a:r>
            <a:endParaRPr lang="en-US" altLang="zh-CN" sz="1000" dirty="0" smtClean="0"/>
          </a:p>
          <a:p>
            <a:r>
              <a:rPr lang="en-US" altLang="zh-CN" sz="1000" dirty="0" err="1" smtClean="0"/>
              <a:t>LumenTracingCommon.ush</a:t>
            </a:r>
            <a:r>
              <a:rPr lang="zh-CN" altLang="en-US" sz="1000" dirty="0" smtClean="0"/>
              <a:t>文件</a:t>
            </a:r>
            <a:endParaRPr lang="en-US" altLang="zh-CN" sz="1000" dirty="0" smtClean="0"/>
          </a:p>
        </p:txBody>
      </p:sp>
      <p:sp>
        <p:nvSpPr>
          <p:cNvPr id="29" name="文本框 28"/>
          <p:cNvSpPr txBox="1"/>
          <p:nvPr/>
        </p:nvSpPr>
        <p:spPr>
          <a:xfrm>
            <a:off x="3466548" y="481653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SSGI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9327822" y="2908576"/>
            <a:ext cx="29849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1.</a:t>
            </a:r>
            <a:r>
              <a:rPr lang="zh-CN" altLang="en-US" sz="1100" dirty="0" smtClean="0"/>
              <a:t>使用</a:t>
            </a:r>
            <a:r>
              <a:rPr lang="en-US" altLang="zh-CN" sz="1100" dirty="0" err="1" smtClean="0"/>
              <a:t>coneTrace</a:t>
            </a:r>
            <a:r>
              <a:rPr lang="en-US" altLang="zh-CN" sz="1100" dirty="0" smtClean="0"/>
              <a:t> </a:t>
            </a:r>
            <a:r>
              <a:rPr lang="zh-CN" altLang="en-US" sz="1100" dirty="0" smtClean="0"/>
              <a:t>采样</a:t>
            </a:r>
            <a:r>
              <a:rPr lang="en-US" altLang="zh-CN" sz="1100" dirty="0" err="1" smtClean="0"/>
              <a:t>VoxelLighing</a:t>
            </a:r>
            <a:endParaRPr lang="en-US" altLang="zh-CN" sz="1100" dirty="0" smtClean="0"/>
          </a:p>
          <a:p>
            <a:r>
              <a:rPr lang="en-US" altLang="zh-CN" sz="1100" dirty="0" smtClean="0"/>
              <a:t>2.</a:t>
            </a:r>
            <a:r>
              <a:rPr lang="zh-CN" altLang="en-US" sz="1100" dirty="0" smtClean="0"/>
              <a:t>使用</a:t>
            </a:r>
            <a:r>
              <a:rPr lang="en-US" altLang="zh-CN" sz="1100" dirty="0" smtClean="0"/>
              <a:t>2</a:t>
            </a:r>
            <a:r>
              <a:rPr lang="zh-CN" altLang="en-US" sz="1100" dirty="0" smtClean="0"/>
              <a:t>阶</a:t>
            </a:r>
            <a:r>
              <a:rPr lang="en-US" altLang="zh-CN" sz="1100" dirty="0" smtClean="0"/>
              <a:t>SH</a:t>
            </a:r>
            <a:r>
              <a:rPr lang="zh-CN" altLang="en-US" sz="1100" dirty="0" smtClean="0"/>
              <a:t>保存</a:t>
            </a:r>
            <a:r>
              <a:rPr lang="en-US" altLang="zh-CN" sz="1100" dirty="0" smtClean="0"/>
              <a:t>trace</a:t>
            </a:r>
            <a:r>
              <a:rPr lang="zh-CN" altLang="en-US" sz="1100" dirty="0" smtClean="0"/>
              <a:t>的结果</a:t>
            </a:r>
            <a:endParaRPr lang="en-US" altLang="zh-CN" sz="1100" dirty="0" smtClean="0"/>
          </a:p>
          <a:p>
            <a:r>
              <a:rPr lang="en-US" altLang="zh-CN" sz="1100" dirty="0" smtClean="0"/>
              <a:t>3.</a:t>
            </a:r>
            <a:r>
              <a:rPr lang="zh-CN" altLang="en-US" sz="1100" dirty="0" smtClean="0"/>
              <a:t>使用两个历史数据来做采样结果复用</a:t>
            </a:r>
            <a:endParaRPr lang="en-US" altLang="zh-CN" sz="1100" dirty="0" smtClean="0"/>
          </a:p>
          <a:p>
            <a:endParaRPr lang="en-US" altLang="zh-CN" sz="1100" dirty="0" smtClean="0"/>
          </a:p>
          <a:p>
            <a:r>
              <a:rPr lang="zh-CN" altLang="en-US" sz="1000" b="1" dirty="0" smtClean="0"/>
              <a:t>代码</a:t>
            </a:r>
            <a:r>
              <a:rPr lang="zh-CN" altLang="en-US" sz="1000" dirty="0" smtClean="0"/>
              <a:t>：</a:t>
            </a:r>
            <a:r>
              <a:rPr lang="en-US" altLang="zh-CN" sz="1000" dirty="0" err="1" smtClean="0"/>
              <a:t>ComputeLumenTranslucencyGIVolume</a:t>
            </a:r>
            <a:r>
              <a:rPr lang="zh-CN" altLang="en-US" sz="1000" dirty="0" smtClean="0"/>
              <a:t>函数</a:t>
            </a:r>
            <a:endParaRPr lang="en-US" altLang="zh-CN" sz="1000" dirty="0" smtClean="0"/>
          </a:p>
          <a:p>
            <a:r>
              <a:rPr lang="en-US" altLang="zh-CN" sz="1000" dirty="0" err="1" smtClean="0"/>
              <a:t>LumenTranslucencyVolumeLighting.usf</a:t>
            </a:r>
            <a:r>
              <a:rPr lang="zh-CN" altLang="en-US" sz="1000" dirty="0" smtClean="0"/>
              <a:t>文件</a:t>
            </a:r>
            <a:endParaRPr lang="en-US" altLang="zh-CN" sz="1000" dirty="0" smtClean="0"/>
          </a:p>
        </p:txBody>
      </p:sp>
      <p:sp>
        <p:nvSpPr>
          <p:cNvPr id="31" name="文本框 30"/>
          <p:cNvSpPr txBox="1"/>
          <p:nvPr/>
        </p:nvSpPr>
        <p:spPr>
          <a:xfrm>
            <a:off x="3426312" y="1221331"/>
            <a:ext cx="1900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MDF</a:t>
            </a:r>
            <a:r>
              <a:rPr lang="zh-CN" altLang="en-US" sz="1200" dirty="0" smtClean="0"/>
              <a:t>加速光线求交，</a:t>
            </a:r>
            <a:r>
              <a:rPr lang="en-US" altLang="zh-CN" sz="1200" dirty="0" smtClean="0"/>
              <a:t>trace </a:t>
            </a:r>
            <a:r>
              <a:rPr lang="en-US" altLang="zh-CN" sz="1200" dirty="0" err="1" smtClean="0"/>
              <a:t>voxelLighing</a:t>
            </a:r>
            <a:r>
              <a:rPr lang="zh-CN" altLang="en-US" sz="1200" dirty="0" smtClean="0"/>
              <a:t>使用类似</a:t>
            </a:r>
            <a:r>
              <a:rPr lang="en-US" altLang="zh-CN" sz="1200" dirty="0" smtClean="0"/>
              <a:t>VSM</a:t>
            </a:r>
            <a:r>
              <a:rPr lang="zh-CN" altLang="en-US" sz="1200" dirty="0" smtClean="0"/>
              <a:t>的方式计算遮挡信息</a:t>
            </a:r>
            <a:endParaRPr lang="zh-CN" altLang="en-US" sz="1200" dirty="0"/>
          </a:p>
        </p:txBody>
      </p:sp>
      <p:sp>
        <p:nvSpPr>
          <p:cNvPr id="32" name="圆角矩形 31"/>
          <p:cNvSpPr/>
          <p:nvPr/>
        </p:nvSpPr>
        <p:spPr>
          <a:xfrm>
            <a:off x="2039815" y="3614918"/>
            <a:ext cx="1163782" cy="3708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远</a:t>
            </a:r>
            <a:r>
              <a:rPr lang="zh-CN" altLang="en-US" dirty="0" smtClean="0">
                <a:solidFill>
                  <a:schemeClr val="tx1"/>
                </a:solidFill>
              </a:rPr>
              <a:t>景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2039815" y="2419215"/>
            <a:ext cx="1163782" cy="3708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中距离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426312" y="2281487"/>
            <a:ext cx="1900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GDF</a:t>
            </a:r>
            <a:r>
              <a:rPr lang="zh-CN" altLang="en-US" sz="1200" dirty="0" smtClean="0"/>
              <a:t>加速光线求交，</a:t>
            </a:r>
            <a:r>
              <a:rPr lang="en-US" altLang="zh-CN" sz="1200" dirty="0" smtClean="0"/>
              <a:t>Trace </a:t>
            </a:r>
            <a:r>
              <a:rPr lang="en-US" altLang="zh-CN" sz="1200" dirty="0" err="1" smtClean="0"/>
              <a:t>voxelLighting</a:t>
            </a:r>
            <a:r>
              <a:rPr lang="zh-CN" altLang="en-US" sz="1200" dirty="0" smtClean="0"/>
              <a:t>时无遮挡计算</a:t>
            </a:r>
            <a:endParaRPr lang="zh-CN" altLang="en-US" sz="1200" dirty="0"/>
          </a:p>
        </p:txBody>
      </p:sp>
      <p:sp>
        <p:nvSpPr>
          <p:cNvPr id="35" name="文本框 34"/>
          <p:cNvSpPr txBox="1"/>
          <p:nvPr/>
        </p:nvSpPr>
        <p:spPr>
          <a:xfrm>
            <a:off x="3424340" y="3549008"/>
            <a:ext cx="1900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使用</a:t>
            </a:r>
            <a:r>
              <a:rPr lang="en-US" altLang="zh-CN" sz="1200" dirty="0" err="1" smtClean="0"/>
              <a:t>DistantMeshCard</a:t>
            </a:r>
            <a:r>
              <a:rPr lang="zh-CN" altLang="en-US" sz="1200" dirty="0" smtClean="0"/>
              <a:t>来计算光照。</a:t>
            </a:r>
            <a:endParaRPr lang="zh-CN" altLang="en-US" sz="1200" dirty="0"/>
          </a:p>
        </p:txBody>
      </p:sp>
      <p:cxnSp>
        <p:nvCxnSpPr>
          <p:cNvPr id="37" name="肘形连接符 36"/>
          <p:cNvCxnSpPr>
            <a:stCxn id="8" idx="1"/>
            <a:endCxn id="9" idx="1"/>
          </p:cNvCxnSpPr>
          <p:nvPr/>
        </p:nvCxnSpPr>
        <p:spPr>
          <a:xfrm rot="10800000" flipV="1">
            <a:off x="6577595" y="2723137"/>
            <a:ext cx="32885" cy="1952529"/>
          </a:xfrm>
          <a:prstGeom prst="bentConnector3">
            <a:avLst>
              <a:gd name="adj1" fmla="val 7951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23" idx="3"/>
            <a:endCxn id="24" idx="3"/>
          </p:cNvCxnSpPr>
          <p:nvPr/>
        </p:nvCxnSpPr>
        <p:spPr>
          <a:xfrm>
            <a:off x="11669790" y="599466"/>
            <a:ext cx="32920" cy="2123672"/>
          </a:xfrm>
          <a:prstGeom prst="bentConnector3">
            <a:avLst>
              <a:gd name="adj1" fmla="val 7944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1093718" y="5699159"/>
            <a:ext cx="3342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代码</a:t>
            </a:r>
            <a:r>
              <a:rPr lang="zh-CN" altLang="en-US" sz="1200" dirty="0" smtClean="0"/>
              <a:t>： </a:t>
            </a:r>
            <a:r>
              <a:rPr lang="en-US" altLang="zh-CN" sz="1200" dirty="0" smtClean="0"/>
              <a:t>DeferredShadingRenderer.cpp </a:t>
            </a:r>
            <a:r>
              <a:rPr lang="zh-CN" altLang="en-US" sz="1200" dirty="0" smtClean="0"/>
              <a:t>里面搜索</a:t>
            </a:r>
            <a:endParaRPr lang="en-US" altLang="zh-CN" sz="1200" dirty="0" smtClean="0"/>
          </a:p>
          <a:p>
            <a:r>
              <a:rPr lang="en-US" altLang="zh-CN" sz="1200" dirty="0" err="1" smtClean="0"/>
              <a:t>RenderDiffuseIndirectAndAmbientOcclusion</a:t>
            </a:r>
            <a:endParaRPr lang="en-US" altLang="zh-CN" sz="1200" dirty="0" smtClean="0"/>
          </a:p>
          <a:p>
            <a:r>
              <a:rPr lang="zh-CN" altLang="en-US" sz="1200" dirty="0" smtClean="0"/>
              <a:t>和</a:t>
            </a:r>
            <a:r>
              <a:rPr lang="en-US" altLang="zh-CN" sz="1200" dirty="0" err="1" smtClean="0"/>
              <a:t>RenderLumenSceneLighting</a:t>
            </a:r>
            <a:endParaRPr lang="en-US" altLang="zh-CN" sz="1200" dirty="0"/>
          </a:p>
        </p:txBody>
      </p:sp>
      <p:cxnSp>
        <p:nvCxnSpPr>
          <p:cNvPr id="43" name="肘形连接符 42"/>
          <p:cNvCxnSpPr>
            <a:stCxn id="10" idx="3"/>
            <a:endCxn id="11" idx="3"/>
          </p:cNvCxnSpPr>
          <p:nvPr/>
        </p:nvCxnSpPr>
        <p:spPr>
          <a:xfrm>
            <a:off x="11669790" y="4356670"/>
            <a:ext cx="32920" cy="1707321"/>
          </a:xfrm>
          <a:prstGeom prst="bentConnector3">
            <a:avLst>
              <a:gd name="adj1" fmla="val 7944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9" idx="3"/>
            <a:endCxn id="23" idx="1"/>
          </p:cNvCxnSpPr>
          <p:nvPr/>
        </p:nvCxnSpPr>
        <p:spPr>
          <a:xfrm flipV="1">
            <a:off x="8875316" y="599466"/>
            <a:ext cx="496752" cy="40762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2039815" y="6436150"/>
            <a:ext cx="1163782" cy="3708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其他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415974" y="6428849"/>
            <a:ext cx="22220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RTGI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SSAO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RTAO</a:t>
            </a:r>
            <a:r>
              <a:rPr lang="zh-CN" altLang="en-US" sz="1600" dirty="0" smtClean="0"/>
              <a:t>等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36375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9408" y="103809"/>
            <a:ext cx="2950236" cy="668065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647709" y="2583340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Shaders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121" y="1103768"/>
            <a:ext cx="2959544" cy="508127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9383" y="713290"/>
            <a:ext cx="2326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Lumen</a:t>
            </a:r>
            <a:r>
              <a:rPr lang="zh-CN" altLang="en-US" sz="1400" dirty="0" smtClean="0"/>
              <a:t>的代码量相对较大：</a:t>
            </a:r>
            <a:endParaRPr lang="en-US" altLang="zh-CN" sz="1400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3173640" y="258334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C++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333974"/>
              </p:ext>
            </p:extLst>
          </p:nvPr>
        </p:nvGraphicFramePr>
        <p:xfrm>
          <a:off x="249383" y="1103768"/>
          <a:ext cx="344800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335">
                  <a:extLst>
                    <a:ext uri="{9D8B030D-6E8A-4147-A177-3AD203B41FA5}">
                      <a16:colId xmlns:a16="http://schemas.microsoft.com/office/drawing/2014/main" val="4266524756"/>
                    </a:ext>
                  </a:extLst>
                </a:gridCol>
                <a:gridCol w="1149335">
                  <a:extLst>
                    <a:ext uri="{9D8B030D-6E8A-4147-A177-3AD203B41FA5}">
                      <a16:colId xmlns:a16="http://schemas.microsoft.com/office/drawing/2014/main" val="2603427451"/>
                    </a:ext>
                  </a:extLst>
                </a:gridCol>
                <a:gridCol w="1149335">
                  <a:extLst>
                    <a:ext uri="{9D8B030D-6E8A-4147-A177-3AD203B41FA5}">
                      <a16:colId xmlns:a16="http://schemas.microsoft.com/office/drawing/2014/main" val="4010376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Nanite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Lumen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752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Shader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7022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17884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234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C++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~10000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22637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339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0848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3583" y="537130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Light probe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7936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3583" y="537130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Distance field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7905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3583" y="537130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Distance field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5731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419</Words>
  <Application>Microsoft Office PowerPoint</Application>
  <PresentationFormat>宽屏</PresentationFormat>
  <Paragraphs>73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46</cp:revision>
  <dcterms:created xsi:type="dcterms:W3CDTF">2021-06-06T02:12:20Z</dcterms:created>
  <dcterms:modified xsi:type="dcterms:W3CDTF">2021-07-03T08:36:41Z</dcterms:modified>
</cp:coreProperties>
</file>