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9" r:id="rId9"/>
    <p:sldId id="268" r:id="rId10"/>
    <p:sldId id="270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54953" y="2077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0742" y="6096977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93533" y="6477215"/>
            <a:ext cx="46192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最后：根据</a:t>
            </a:r>
            <a:r>
              <a:rPr lang="en-US" altLang="zh-CN" sz="1050" b="1" dirty="0" smtClean="0"/>
              <a:t>Probe</a:t>
            </a:r>
            <a:r>
              <a:rPr lang="zh-CN" altLang="en-US" sz="1050" b="1" dirty="0" smtClean="0"/>
              <a:t>、二次编码的光照信息和</a:t>
            </a:r>
            <a:r>
              <a:rPr lang="en-US" altLang="zh-CN" sz="1050" b="1" dirty="0" smtClean="0"/>
              <a:t>irradiance cache</a:t>
            </a:r>
            <a:r>
              <a:rPr lang="zh-CN" altLang="en-US" sz="1050" b="1" dirty="0" smtClean="0"/>
              <a:t>计算</a:t>
            </a:r>
            <a:r>
              <a:rPr lang="en-US" altLang="zh-CN" sz="1050" b="1" dirty="0" smtClean="0"/>
              <a:t>indirect diffuse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indirect reflection</a:t>
            </a:r>
            <a:r>
              <a:rPr lang="zh-CN" altLang="en-US" sz="1050" b="1" dirty="0" smtClean="0"/>
              <a:t>，并且混合</a:t>
            </a:r>
            <a:r>
              <a:rPr lang="en-US" altLang="zh-CN" sz="1050" b="1" dirty="0" smtClean="0"/>
              <a:t>history</a:t>
            </a:r>
            <a:r>
              <a:rPr lang="zh-CN" altLang="en-US" sz="1050" b="1" dirty="0" smtClean="0"/>
              <a:t>光照信息作为</a:t>
            </a:r>
            <a:r>
              <a:rPr lang="en-US" altLang="zh-CN" sz="1050" b="1" dirty="0" smtClean="0"/>
              <a:t>GI</a:t>
            </a:r>
            <a:r>
              <a:rPr lang="zh-CN" altLang="en-US" sz="1050" b="1" dirty="0" smtClean="0"/>
              <a:t>输出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IndirectLightRendering.cpp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4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LumenVoxelLighting.cpp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31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LumenRadianceCache.cpp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LumenIrradianceFieldGather.cpp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0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LumenDiffuseIndirect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88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47" y="1509080"/>
            <a:ext cx="3384241" cy="2274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412" y="1694517"/>
            <a:ext cx="5997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使用原因：传统烘焙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只针对静态物体做全局光照，对动态物体无可奈何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只做两件事情：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接受周围环境光照（可以理解为</a:t>
            </a:r>
            <a:r>
              <a:rPr lang="en-US" altLang="zh-CN" sz="1400" dirty="0" smtClean="0"/>
              <a:t>trace</a:t>
            </a:r>
            <a:r>
              <a:rPr lang="zh-CN" altLang="en-US" sz="1400" dirty="0" smtClean="0"/>
              <a:t>周围光线），把这些光照信息搞成一个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存起来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渲染动态物体的时候，寻找动态物体周围最近的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，并且对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做采样（多个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会组成一个一个的四面体，最后的结果是根据多个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光照结果做插值）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注意：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场景中会有很多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，这个是美术或者</a:t>
            </a:r>
            <a:r>
              <a:rPr lang="en-US" altLang="zh-CN" sz="1400" dirty="0" smtClean="0"/>
              <a:t>TA</a:t>
            </a:r>
            <a:r>
              <a:rPr lang="zh-CN" altLang="en-US" sz="1400" dirty="0" smtClean="0"/>
              <a:t>放置的，一般光照环境变化不大的地方少放点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避免浪费，在环境比较复杂的地方多放一点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（并不是均匀放置）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本质还是对动态物体的近似，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如果放的不好漏光现象还是很严重的（</a:t>
            </a:r>
            <a:r>
              <a:rPr lang="en-US" altLang="zh-CN" sz="1400" dirty="0" smtClean="0"/>
              <a:t>DDGI</a:t>
            </a:r>
            <a:r>
              <a:rPr lang="zh-CN" altLang="en-US" sz="1400" dirty="0" smtClean="0"/>
              <a:t>就是解决这个问题）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Signed Distance Field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" y="1347421"/>
            <a:ext cx="4448240" cy="239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0523" y="14925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SDF表示的是距离这个点最近的物体边缘的距离，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用来做两个物体的</a:t>
            </a:r>
            <a:r>
              <a:rPr lang="zh-CN" altLang="en-US" sz="1400" dirty="0" smtClean="0"/>
              <a:t>blending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可以做ray matching（步进的时候知道所在点的距离场值，就说明在这个值内没有物体，可以放心往前走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3. 可以计算某个方向的遮挡角度，如下图所示,从而衍生出了基于SDF的软阴影。基于SDF的软阴影采用了系数k对arcsin的近似，k值越大，阴影越硬（θ角小，sin值小）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4" y="3746750"/>
            <a:ext cx="2414412" cy="250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VXGI</a:t>
            </a:r>
            <a:r>
              <a:rPr lang="zh-CN" altLang="en-US" dirty="0" smtClean="0"/>
              <a:t>、</a:t>
            </a:r>
            <a:r>
              <a:rPr lang="en-US" altLang="zh-CN" dirty="0"/>
              <a:t>SVOGI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1376396"/>
            <a:ext cx="3606749" cy="2689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358852" y="842518"/>
            <a:ext cx="7617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把场景分割成体素，组成层次结构，次级光源是体素而不是像素。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决定</a:t>
            </a:r>
            <a:r>
              <a:rPr lang="zh-CN" altLang="en-US" sz="1400" dirty="0"/>
              <a:t>了哪些voxel里面有次级光源，每一个voxel里面记录一个输入光照的分布，一个法线分布，每个hierarchy层都要</a:t>
            </a:r>
            <a:r>
              <a:rPr lang="zh-CN" altLang="en-US" sz="1400" dirty="0" smtClean="0"/>
              <a:t>更新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在渲染的时候，我们从camera发射多条光线，对于任意一个pixel，我们知道camera ray的方向，还知道这个pixel的材质和法线，那么就能得到出射光线的cone，我们根据hierarchy的体素信息，把圆锥往前步进，收集所有次级光源对这个方向上的影响。最后渲染到shading point上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缺点：开销太大，动态物体每帧都要体素花，开销太大</a:t>
            </a:r>
          </a:p>
          <a:p>
            <a:r>
              <a:rPr lang="zh-CN" altLang="en-US" sz="1400" dirty="0"/>
              <a:t>优点：质量好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4197214"/>
            <a:ext cx="4013596" cy="246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39" y="3197687"/>
            <a:ext cx="5089210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Card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Mesh Cards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3583" y="1278881"/>
            <a:ext cx="426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r>
              <a:rPr lang="zh-CN" altLang="en-US" sz="1400" dirty="0" smtClean="0"/>
              <a:t>其实就是长宽高都不一样的</a:t>
            </a:r>
            <a:r>
              <a:rPr lang="en-US" altLang="zh-CN" sz="1400" dirty="0" smtClean="0"/>
              <a:t>voxel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一个面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1835194"/>
            <a:ext cx="2755012" cy="296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1066" y="3850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朝向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583340" y="4004865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22951" y="3705696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940" y="35604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纹理图集的位置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2566" y="2702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是否可见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9948" y="1556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5491224"/>
            <a:ext cx="2525775" cy="1284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9947" y="518344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Cards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7106" y="2856387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82935" y="413869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5209" y="4299784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04983" y="199069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计算世界坐标位置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2984465" y="2144579"/>
            <a:ext cx="820518" cy="3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50271" y="2559388"/>
            <a:ext cx="1227726" cy="114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7997" y="24265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</a:t>
            </a:r>
          </a:p>
        </p:txBody>
      </p:sp>
      <p:cxnSp>
        <p:nvCxnSpPr>
          <p:cNvPr id="25" name="直接箭头连接符 24"/>
          <p:cNvCxnSpPr>
            <a:endCxn id="19" idx="1"/>
          </p:cNvCxnSpPr>
          <p:nvPr/>
        </p:nvCxnSpPr>
        <p:spPr>
          <a:xfrm flipV="1">
            <a:off x="2036041" y="2144579"/>
            <a:ext cx="1768942" cy="41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9983" y="1248414"/>
            <a:ext cx="487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的基本组件（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里面不会直接操作模型，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可以认为是模型的</a:t>
            </a:r>
            <a:r>
              <a:rPr lang="en-US" altLang="zh-CN" sz="1400" dirty="0" smtClean="0"/>
              <a:t>proxy mesh</a:t>
            </a:r>
            <a:r>
              <a:rPr lang="zh-CN" altLang="en-US" sz="1400" dirty="0" smtClean="0"/>
              <a:t>），他可以缓存光照信息。六个不同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组成的立方体类似于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的作用（基底）。</a:t>
            </a:r>
            <a:endParaRPr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2738801"/>
            <a:ext cx="4561555" cy="2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DeferredShadingRenderer</a:t>
            </a:r>
            <a:r>
              <a:rPr lang="en-US" altLang="zh-CN" dirty="0" smtClean="0"/>
              <a:t>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42288" y="131085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判断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Nanite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2287" y="3822788"/>
            <a:ext cx="2058999" cy="409242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更新</a:t>
            </a:r>
            <a:r>
              <a:rPr lang="en-US" altLang="zh-CN" sz="1400" dirty="0" smtClean="0">
                <a:solidFill>
                  <a:schemeClr val="tx1"/>
                </a:solidFill>
              </a:rPr>
              <a:t>Lumen Scene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3604" y="3822788"/>
            <a:ext cx="2373392" cy="409242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RenderLumenSceneLighting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0005" y="4232030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LumenScene.cpp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070817" y="4232030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LumenSceneLighting.cpp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1042288" y="216000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判断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Nanite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42288" y="3009155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判断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Nanite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79313" y="3822788"/>
            <a:ext cx="2373392" cy="409242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绘制粗糙表面的间接光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3207" y="4279941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IndirectLightRendering.cpp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030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4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LumenSceneLighting.cpp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2288" y="131085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Cull Cards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2288" y="2124486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把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LumenScene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</a:rPr>
              <a:t>light Combine</a:t>
            </a:r>
            <a:r>
              <a:rPr lang="zh-CN" altLang="en-US" sz="1400" dirty="0" smtClean="0">
                <a:solidFill>
                  <a:schemeClr val="tx1"/>
                </a:solidFill>
              </a:rPr>
              <a:t>起来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2288" y="304421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间接光是否使用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2288" y="3963942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绘制直接光照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2288" y="4883670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直接光</a:t>
            </a:r>
            <a:r>
              <a:rPr lang="zh-CN" altLang="en-US" sz="1400" dirty="0">
                <a:solidFill>
                  <a:schemeClr val="tx1"/>
                </a:solidFill>
              </a:rPr>
              <a:t>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2288" y="5956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应用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LumenCard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</a:rPr>
              <a:t>Albedo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6431" y="131085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Prefilter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lumenScene</a:t>
            </a:r>
            <a:r>
              <a:rPr lang="zh-CN" altLang="en-US" sz="1400" dirty="0" smtClean="0">
                <a:solidFill>
                  <a:schemeClr val="tx1"/>
                </a:solidFill>
              </a:rPr>
              <a:t>的光照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6431" y="2124486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计算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VoxelLighting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6431" y="304421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计算半透明的</a:t>
            </a:r>
            <a:r>
              <a:rPr lang="en-US" altLang="zh-CN" sz="1400" dirty="0" smtClean="0">
                <a:solidFill>
                  <a:schemeClr val="tx1"/>
                </a:solidFill>
              </a:rPr>
              <a:t>GI Volume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1048</Words>
  <Application>Microsoft Office PowerPoint</Application>
  <PresentationFormat>宽屏</PresentationFormat>
  <Paragraphs>140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86</cp:revision>
  <dcterms:created xsi:type="dcterms:W3CDTF">2021-06-06T02:12:20Z</dcterms:created>
  <dcterms:modified xsi:type="dcterms:W3CDTF">2021-07-05T15:32:24Z</dcterms:modified>
</cp:coreProperties>
</file>