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1" r:id="rId5"/>
    <p:sldId id="258" r:id="rId6"/>
    <p:sldId id="260" r:id="rId7"/>
    <p:sldId id="259" r:id="rId8"/>
    <p:sldId id="266" r:id="rId9"/>
    <p:sldId id="264" r:id="rId10"/>
    <p:sldId id="267" r:id="rId11"/>
    <p:sldId id="263" r:id="rId12"/>
    <p:sldId id="269" r:id="rId13"/>
    <p:sldId id="270" r:id="rId14"/>
    <p:sldId id="268" r:id="rId15"/>
    <p:sldId id="272" r:id="rId16"/>
    <p:sldId id="271" r:id="rId17"/>
    <p:sldId id="274" r:id="rId18"/>
    <p:sldId id="275" r:id="rId19"/>
    <p:sldId id="273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575D4-6A92-4613-8274-48759A4B2E7F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F84B-1240-44D1-B15D-4B13AC5BC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5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F84B-1240-44D1-B15D-4B13AC5BC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6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9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337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99335" y="6320641"/>
            <a:ext cx="1459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b="0" i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P-BROTHER</a:t>
            </a:r>
            <a:r>
              <a:rPr lang="en-US" altLang="zh-CN" sz="900" b="0" i="0" baseline="0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t> PRESEBTATION</a:t>
            </a:r>
            <a:endParaRPr lang="ru-RU" altLang="zh-CN" sz="900" b="0" i="0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5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7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144D-AE78-42F4-AB3E-30763FE96959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C6143-9665-4F4A-928A-AE74E2E8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13" idx="2"/>
            <a:endCxn id="53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53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89510" y="1705136"/>
            <a:ext cx="236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NaniteStreamingManager.cpp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578798" y="1407060"/>
            <a:ext cx="18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NaniteDataDecode.ush</a:t>
            </a:r>
            <a:endParaRPr lang="en-US" altLang="zh-CN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92093" y="2551709"/>
            <a:ext cx="15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InstanceCulling.usf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42460" y="4149992"/>
            <a:ext cx="145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ClusterCulling.usf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682224" y="5672080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Emit  Depth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97762" y="6607547"/>
            <a:ext cx="156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MaterialCulling.usf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2682223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Material Depth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53" idx="2"/>
            <a:endCxn id="55" idx="0"/>
          </p:cNvCxnSpPr>
          <p:nvPr/>
        </p:nvCxnSpPr>
        <p:spPr>
          <a:xfrm flipH="1">
            <a:off x="3513892" y="6049238"/>
            <a:ext cx="1" cy="2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55255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</a:t>
            </a:r>
            <a:r>
              <a:rPr lang="en-US" altLang="zh-CN" sz="1200" dirty="0" err="1" smtClean="0"/>
              <a:t>GBuffer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2338276" y="1816438"/>
            <a:ext cx="343947" cy="2499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1575" y="284675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HZBCull.ush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Culling.ush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083606" y="4677131"/>
            <a:ext cx="11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Rasterizer.usf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23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软件光栅化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4920" y="6311959"/>
            <a:ext cx="7564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年前自己用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实现的软光栅：https</a:t>
            </a:r>
            <a:r>
              <a:rPr lang="zh-CN" altLang="en-US" dirty="0"/>
              <a:t>://github.com/Tianji95/RangeScanLine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2" y="1525842"/>
            <a:ext cx="6085176" cy="14965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6053" y="3772699"/>
            <a:ext cx="55377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/>
              <a:t>从左到右扫描，记录所有交到的三角形的交点，记录一个</a:t>
            </a:r>
            <a:r>
              <a:rPr lang="en-US" altLang="zh-CN" sz="1400" dirty="0" smtClean="0"/>
              <a:t>list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对所有交点做排序，记录交点的</a:t>
            </a:r>
            <a:r>
              <a:rPr lang="en-US" altLang="zh-CN" sz="1400" dirty="0" err="1" smtClean="0"/>
              <a:t>ddx</a:t>
            </a:r>
            <a:r>
              <a:rPr lang="zh-CN" altLang="en-US" sz="1400" dirty="0" smtClean="0"/>
              <a:t>和</a:t>
            </a:r>
            <a:r>
              <a:rPr lang="en-US" altLang="zh-CN" sz="1400" dirty="0" err="1" smtClean="0"/>
              <a:t>ddy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/>
              <a:t>从左到</a:t>
            </a:r>
            <a:r>
              <a:rPr lang="zh-CN" altLang="en-US" sz="1400" dirty="0" smtClean="0"/>
              <a:t>右渲染，当前渲染点的属性等于前一个交点</a:t>
            </a:r>
            <a:r>
              <a:rPr lang="en-US" altLang="zh-CN" sz="1400" dirty="0" smtClean="0"/>
              <a:t>+</a:t>
            </a:r>
            <a:r>
              <a:rPr lang="en-US" altLang="zh-CN" sz="1400" dirty="0" err="1" smtClean="0"/>
              <a:t>ddx</a:t>
            </a:r>
            <a:r>
              <a:rPr lang="en-US" altLang="zh-CN" sz="1400" dirty="0" smtClean="0"/>
              <a:t>*distance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139012" y="208944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区间</a:t>
            </a:r>
            <a:r>
              <a:rPr lang="zh-CN" altLang="en-US" dirty="0" smtClean="0"/>
              <a:t>扫描线算法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5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顶点属性量化压缩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2" y="1361025"/>
            <a:ext cx="2505374" cy="145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3" y="1394010"/>
            <a:ext cx="4258862" cy="3428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4667" y="4913273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纹理压缩：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ETC1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31778" y="300774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纹理压缩：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BC1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82226" y="1712821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+ cluster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682226" y="2518364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Instance cull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6963" y="2369612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对象级别</a:t>
            </a:r>
            <a:r>
              <a:rPr lang="zh-CN" altLang="en-US" sz="1400" dirty="0" smtClean="0"/>
              <a:t>的可见性剔除，可见对象的</a:t>
            </a:r>
            <a:r>
              <a:rPr lang="en-US" altLang="zh-CN" sz="1400" dirty="0" smtClean="0"/>
              <a:t>BVH root node </a:t>
            </a:r>
            <a:r>
              <a:rPr lang="zh-CN" altLang="en-US" sz="1400" dirty="0" smtClean="0"/>
              <a:t>存储在</a:t>
            </a:r>
            <a:r>
              <a:rPr lang="en-US" altLang="zh-CN" sz="1400" dirty="0"/>
              <a:t> </a:t>
            </a:r>
            <a:r>
              <a:rPr lang="en-US" altLang="zh-CN" sz="1400" dirty="0" err="1" smtClean="0"/>
              <a:t>CandidateNodesAndClusters</a:t>
            </a:r>
            <a:r>
              <a:rPr lang="zh-CN" altLang="en-US" sz="1400" dirty="0" smtClean="0"/>
              <a:t>中，输出一堆物体的</a:t>
            </a:r>
            <a:r>
              <a:rPr lang="en-US" altLang="zh-CN" sz="1400" dirty="0" smtClean="0"/>
              <a:t>BVH root 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682225" y="3323907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BVH Node </a:t>
            </a:r>
            <a:r>
              <a:rPr lang="en-US" altLang="zh-CN" dirty="0"/>
              <a:t>C</a:t>
            </a:r>
            <a:r>
              <a:rPr lang="en-US" altLang="zh-CN" dirty="0" smtClean="0"/>
              <a:t>ull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46963" y="3249531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处理</a:t>
            </a:r>
            <a:r>
              <a:rPr lang="en-US" altLang="zh-CN" sz="1400" dirty="0" smtClean="0"/>
              <a:t>BVH root node</a:t>
            </a:r>
            <a:r>
              <a:rPr lang="zh-CN" altLang="en-US" sz="1400" dirty="0" smtClean="0"/>
              <a:t>的子节点，并且进行层次遍历，最后到叶子节点输出</a:t>
            </a:r>
            <a:r>
              <a:rPr lang="en-US" altLang="zh-CN" sz="1400" dirty="0" smtClean="0"/>
              <a:t>cluster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682225" y="412945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Cluster Cull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46963" y="4055074"/>
            <a:ext cx="540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对每一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做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，输出</a:t>
            </a:r>
            <a:r>
              <a:rPr lang="en-US" altLang="zh-CN" sz="1400" dirty="0" err="1" smtClean="0"/>
              <a:t>visibilityClusters</a:t>
            </a:r>
            <a:r>
              <a:rPr lang="zh-CN" altLang="en-US" sz="1400" dirty="0" smtClean="0"/>
              <a:t>，然后根据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的大小决定使用硬光栅化还是软光栅化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857842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软光栅化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850556" y="500936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硬件光栅化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513895" y="2087289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 flipH="1">
            <a:off x="3513894" y="2892832"/>
            <a:ext cx="1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0" idx="0"/>
          </p:cNvCxnSpPr>
          <p:nvPr/>
        </p:nvCxnSpPr>
        <p:spPr>
          <a:xfrm>
            <a:off x="3513894" y="3698375"/>
            <a:ext cx="0" cy="43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2" idx="0"/>
          </p:cNvCxnSpPr>
          <p:nvPr/>
        </p:nvCxnSpPr>
        <p:spPr>
          <a:xfrm>
            <a:off x="3513894" y="4503918"/>
            <a:ext cx="1175617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3" idx="0"/>
          </p:cNvCxnSpPr>
          <p:nvPr/>
        </p:nvCxnSpPr>
        <p:spPr>
          <a:xfrm flipH="1">
            <a:off x="2682225" y="4503918"/>
            <a:ext cx="831669" cy="50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13257" y="4865663"/>
            <a:ext cx="56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UE5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里面，厉害的地方在于，他的</a:t>
            </a:r>
            <a:r>
              <a:rPr lang="en-US" altLang="zh-CN" sz="1400" dirty="0" smtClean="0"/>
              <a:t>BVH Node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都是分组并且组成了一个</a:t>
            </a:r>
            <a:r>
              <a:rPr lang="en-US" altLang="zh-CN" sz="1400" dirty="0" smtClean="0"/>
              <a:t>GPU 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job system</a:t>
            </a:r>
            <a:r>
              <a:rPr lang="zh-CN" altLang="en-US" sz="1400" dirty="0" smtClean="0"/>
              <a:t>，以充分利用</a:t>
            </a:r>
            <a:r>
              <a:rPr lang="en-US" altLang="zh-CN" sz="1400" dirty="0" smtClean="0"/>
              <a:t>GPU</a:t>
            </a:r>
            <a:r>
              <a:rPr lang="zh-CN" altLang="en-US" sz="1400" dirty="0" smtClean="0"/>
              <a:t>实现负载均衡。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另外，其实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就是实现了一套软的</a:t>
            </a:r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（因为考虑到跨平台的特性），是</a:t>
            </a:r>
            <a:r>
              <a:rPr lang="en-US" altLang="zh-CN" sz="1400" dirty="0" smtClean="0"/>
              <a:t>GPU Driven</a:t>
            </a:r>
            <a:r>
              <a:rPr lang="zh-CN" altLang="en-US" sz="1400" dirty="0" smtClean="0"/>
              <a:t>的思路，用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实现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和软光栅小三角形，防止</a:t>
            </a:r>
            <a:r>
              <a:rPr lang="en-US" altLang="zh-CN" sz="1400" dirty="0" smtClean="0"/>
              <a:t>quad overdraw</a:t>
            </a:r>
            <a:endParaRPr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2682224" y="963885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构建层级</a:t>
            </a:r>
            <a:r>
              <a:rPr lang="en-US" altLang="zh-CN" sz="1050" dirty="0" smtClean="0"/>
              <a:t> 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mesh index</a:t>
            </a:r>
            <a:r>
              <a:rPr lang="zh-CN" altLang="en-US" sz="1200" dirty="0" smtClean="0"/>
              <a:t>都是</a:t>
            </a:r>
            <a:r>
              <a:rPr lang="en-US" altLang="zh-CN" sz="1200" dirty="0" smtClean="0"/>
              <a:t>strip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2682224" y="214949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顶点</a:t>
            </a:r>
            <a:r>
              <a:rPr lang="zh-CN" altLang="en-US" sz="1400" dirty="0" smtClean="0"/>
              <a:t>属性量化压缩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4946963" y="1296683"/>
            <a:ext cx="1663337" cy="374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为每一个</a:t>
            </a:r>
            <a:r>
              <a:rPr lang="en-US" altLang="zh-CN" sz="1050" dirty="0" smtClean="0"/>
              <a:t>cluster group</a:t>
            </a:r>
            <a:r>
              <a:rPr lang="zh-CN" altLang="en-US" sz="1050" dirty="0" smtClean="0"/>
              <a:t>构建</a:t>
            </a:r>
            <a:r>
              <a:rPr lang="en-US" altLang="zh-CN" sz="1050" dirty="0" smtClean="0"/>
              <a:t>page</a:t>
            </a:r>
            <a:r>
              <a:rPr lang="zh-CN" altLang="en-US" sz="1050" dirty="0" smtClean="0"/>
              <a:t>页表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0" idx="2"/>
            <a:endCxn id="32" idx="0"/>
          </p:cNvCxnSpPr>
          <p:nvPr/>
        </p:nvCxnSpPr>
        <p:spPr>
          <a:xfrm>
            <a:off x="3513893" y="589417"/>
            <a:ext cx="0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2" idx="2"/>
            <a:endCxn id="4" idx="0"/>
          </p:cNvCxnSpPr>
          <p:nvPr/>
        </p:nvCxnSpPr>
        <p:spPr>
          <a:xfrm>
            <a:off x="3513893" y="1338353"/>
            <a:ext cx="2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2" idx="3"/>
            <a:endCxn id="21" idx="0"/>
          </p:cNvCxnSpPr>
          <p:nvPr/>
        </p:nvCxnSpPr>
        <p:spPr>
          <a:xfrm>
            <a:off x="4345561" y="1151119"/>
            <a:ext cx="1433071" cy="1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4" idx="3"/>
          </p:cNvCxnSpPr>
          <p:nvPr/>
        </p:nvCxnSpPr>
        <p:spPr>
          <a:xfrm flipH="1">
            <a:off x="4345563" y="1671151"/>
            <a:ext cx="1433069" cy="22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032665" y="1284690"/>
            <a:ext cx="362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Page</a:t>
            </a:r>
            <a:r>
              <a:rPr lang="zh-CN" altLang="en-US" sz="1400" dirty="0" smtClean="0"/>
              <a:t>页表是可选的，主要用于提高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命中率，构建的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可以存储到硬盘上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13" idx="2"/>
            <a:endCxn id="53" idx="0"/>
          </p:cNvCxnSpPr>
          <p:nvPr/>
        </p:nvCxnSpPr>
        <p:spPr>
          <a:xfrm>
            <a:off x="2682225" y="5383837"/>
            <a:ext cx="83166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2"/>
            <a:endCxn id="53" idx="0"/>
          </p:cNvCxnSpPr>
          <p:nvPr/>
        </p:nvCxnSpPr>
        <p:spPr>
          <a:xfrm flipH="1">
            <a:off x="3513893" y="5383837"/>
            <a:ext cx="1175618" cy="2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824395" y="6296790"/>
            <a:ext cx="1663337" cy="374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传统管线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345561" y="6484024"/>
            <a:ext cx="5478834" cy="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601558" y="-69268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因为</a:t>
            </a:r>
            <a:r>
              <a:rPr lang="en-US" altLang="zh-CN" sz="1200" dirty="0" err="1" smtClean="0"/>
              <a:t>nanite</a:t>
            </a:r>
            <a:r>
              <a:rPr lang="zh-CN" altLang="en-US" sz="1200" dirty="0" smtClean="0"/>
              <a:t>拥有大量三角形，所以模型数据量会非常大，需要用到顶点属性的量化压缩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05763" y="647784"/>
            <a:ext cx="362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单个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并没有太多三角形，所以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中每个</a:t>
            </a:r>
            <a:r>
              <a:rPr lang="en-US" altLang="zh-CN" sz="1200" dirty="0" smtClean="0"/>
              <a:t>index</a:t>
            </a:r>
            <a:r>
              <a:rPr lang="zh-CN" altLang="en-US" sz="1200" dirty="0" smtClean="0"/>
              <a:t>大小占不满</a:t>
            </a:r>
            <a:r>
              <a:rPr lang="en-US" altLang="zh-CN" sz="1200" dirty="0" smtClean="0"/>
              <a:t>16bit</a:t>
            </a:r>
            <a:r>
              <a:rPr lang="zh-CN" altLang="en-US" sz="1200" dirty="0" smtClean="0"/>
              <a:t>，同时使用</a:t>
            </a:r>
            <a:r>
              <a:rPr lang="en-US" altLang="zh-CN" sz="1200" dirty="0" smtClean="0"/>
              <a:t>strip</a:t>
            </a:r>
            <a:r>
              <a:rPr lang="zh-CN" altLang="en-US" sz="1200" dirty="0" smtClean="0"/>
              <a:t>用来压缩数据。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749" y="991895"/>
            <a:ext cx="1485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</a:t>
            </a:r>
            <a:r>
              <a:rPr lang="en-US" altLang="zh-CN" sz="1400" dirty="0" smtClean="0"/>
              <a:t>aniteBuilder.cpp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0" y="1515996"/>
            <a:ext cx="3513893" cy="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52749" y="197667"/>
            <a:ext cx="151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0" y="552651"/>
            <a:ext cx="93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Developer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1" y="3698375"/>
            <a:ext cx="804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Runtime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0855" y="3697167"/>
            <a:ext cx="1488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689510" y="1705136"/>
            <a:ext cx="2363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NaniteStreamingManager.cpp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2578798" y="1407060"/>
            <a:ext cx="1870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NaniteDataDecode.ush</a:t>
            </a:r>
            <a:endParaRPr lang="en-US" altLang="zh-CN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92093" y="2551709"/>
            <a:ext cx="1555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InstanceCulling.usf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42460" y="4149992"/>
            <a:ext cx="145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ClusterCulling.usf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2682224" y="5672080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Emit  Depth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997762" y="6607547"/>
            <a:ext cx="156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MaterialCulling.usf</a:t>
            </a:r>
            <a:endParaRPr lang="zh-CN" altLang="en-US" sz="1400" dirty="0"/>
          </a:p>
        </p:txBody>
      </p:sp>
      <p:sp>
        <p:nvSpPr>
          <p:cNvPr id="55" name="圆角矩形 54"/>
          <p:cNvSpPr/>
          <p:nvPr/>
        </p:nvSpPr>
        <p:spPr>
          <a:xfrm>
            <a:off x="2682223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Material Depth</a:t>
            </a:r>
            <a:endParaRPr lang="zh-CN" altLang="en-US" sz="1200" dirty="0"/>
          </a:p>
        </p:txBody>
      </p:sp>
      <p:cxnSp>
        <p:nvCxnSpPr>
          <p:cNvPr id="56" name="直接箭头连接符 55"/>
          <p:cNvCxnSpPr>
            <a:stCxn id="53" idx="2"/>
            <a:endCxn id="55" idx="0"/>
          </p:cNvCxnSpPr>
          <p:nvPr/>
        </p:nvCxnSpPr>
        <p:spPr>
          <a:xfrm flipH="1">
            <a:off x="3513892" y="6049238"/>
            <a:ext cx="1" cy="2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855255" y="6293702"/>
            <a:ext cx="1663337" cy="37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Emit  </a:t>
            </a:r>
            <a:r>
              <a:rPr lang="en-US" altLang="zh-CN" sz="1200" dirty="0" err="1" smtClean="0"/>
              <a:t>GBuffer</a:t>
            </a:r>
            <a:endParaRPr lang="zh-CN" altLang="en-US" sz="1200" dirty="0"/>
          </a:p>
        </p:txBody>
      </p:sp>
      <p:sp>
        <p:nvSpPr>
          <p:cNvPr id="27" name="左大括号 26"/>
          <p:cNvSpPr/>
          <p:nvPr/>
        </p:nvSpPr>
        <p:spPr>
          <a:xfrm>
            <a:off x="2338276" y="1816438"/>
            <a:ext cx="343947" cy="2499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281575" y="2846759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HZBCull.ush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Culling.ush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083606" y="4677131"/>
            <a:ext cx="1154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Rasterizer.usf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59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160" y="222154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04560" y="2225946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933700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9" y="3527614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028" y="28745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217" y="274903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19" y="3329387"/>
            <a:ext cx="2558133" cy="3349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102" y="958601"/>
            <a:ext cx="115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 </a:t>
            </a:r>
            <a:r>
              <a:rPr lang="zh-CN" altLang="en-US" sz="1400" dirty="0"/>
              <a:t>：去除退化三角形</a:t>
            </a:r>
            <a:r>
              <a:rPr lang="zh-CN" altLang="en-US" sz="1400" dirty="0" smtClean="0"/>
              <a:t>，构建所有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的材质属性范围，顶点属性量化压缩</a:t>
            </a:r>
            <a:r>
              <a:rPr lang="en-US" altLang="zh-CN" sz="1400" dirty="0" smtClean="0"/>
              <a:t>strip</a:t>
            </a:r>
            <a:r>
              <a:rPr lang="zh-CN" altLang="en-US" sz="1400" dirty="0" smtClean="0"/>
              <a:t>，分配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，构建</a:t>
            </a:r>
            <a:r>
              <a:rPr lang="en-US" altLang="zh-CN" sz="1400" dirty="0" err="1" smtClean="0"/>
              <a:t>clustergroup</a:t>
            </a:r>
            <a:r>
              <a:rPr lang="zh-CN" altLang="en-US" sz="1400" dirty="0" smtClean="0"/>
              <a:t>的层级结构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102" y="1394409"/>
            <a:ext cx="897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NaniteBuilder.cpp </a:t>
            </a:r>
            <a:r>
              <a:rPr lang="zh-CN" altLang="en-US" sz="1400" dirty="0" smtClean="0"/>
              <a:t>：切分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构建层级结构，构建</a:t>
            </a:r>
            <a:r>
              <a:rPr lang="en-US" altLang="zh-CN" sz="1400" dirty="0" smtClean="0"/>
              <a:t>DAG</a:t>
            </a:r>
            <a:r>
              <a:rPr lang="zh-CN" altLang="en-US" sz="1400" dirty="0" smtClean="0"/>
              <a:t>，构建</a:t>
            </a:r>
            <a:r>
              <a:rPr lang="en-US" altLang="zh-CN" sz="1400" dirty="0" smtClean="0"/>
              <a:t>Coarse Representation</a:t>
            </a:r>
            <a:r>
              <a:rPr lang="zh-CN" altLang="en-US" sz="1400" dirty="0" smtClean="0"/>
              <a:t>代替静态网格数据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9102" y="1832002"/>
            <a:ext cx="848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 </a:t>
            </a:r>
            <a:r>
              <a:rPr lang="zh-CN" altLang="en-US" sz="1400" dirty="0" smtClean="0"/>
              <a:t>：控制渲染主流程，添加</a:t>
            </a:r>
            <a:r>
              <a:rPr lang="en-US" altLang="zh-CN" sz="1400" dirty="0" smtClean="0"/>
              <a:t>pass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Emit </a:t>
            </a:r>
            <a:r>
              <a:rPr lang="en-US" altLang="zh-CN" sz="1400" dirty="0" err="1" smtClean="0"/>
              <a:t>depthtargets</a:t>
            </a:r>
            <a:r>
              <a:rPr lang="zh-CN" altLang="en-US" sz="1400" dirty="0" smtClean="0"/>
              <a:t>、控制软光栅化、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的逻辑都在这里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9103" y="2290518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NaniteResources.cpp </a:t>
            </a:r>
            <a:r>
              <a:rPr lang="zh-CN" altLang="en-US" sz="1400" dirty="0" smtClean="0"/>
              <a:t>：控制资源管理，例如应用</a:t>
            </a:r>
            <a:r>
              <a:rPr lang="en-US" altLang="zh-CN" sz="1400" dirty="0"/>
              <a:t>RHI</a:t>
            </a:r>
            <a:r>
              <a:rPr lang="zh-CN" altLang="en-US" sz="1400" dirty="0" smtClean="0"/>
              <a:t>层来申请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，更新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9103" y="2933700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NaniteStreamingManager.cpp </a:t>
            </a:r>
            <a:r>
              <a:rPr lang="zh-CN" altLang="en-US" sz="1400" dirty="0" smtClean="0"/>
              <a:t>：基于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的数据组织，管理页表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102" y="3678353"/>
            <a:ext cx="367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NaniteVisualizationData.cpp </a:t>
            </a:r>
            <a:r>
              <a:rPr lang="zh-CN" altLang="en-US" sz="1400" dirty="0" smtClean="0"/>
              <a:t>：控制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的各种不同可视化模式，例如三角形可视化模式，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可视化模式，</a:t>
            </a:r>
            <a:r>
              <a:rPr lang="en-US" altLang="zh-CN" sz="1400" dirty="0" smtClean="0"/>
              <a:t>primitive</a:t>
            </a:r>
            <a:r>
              <a:rPr lang="zh-CN" altLang="en-US" sz="1400" dirty="0" smtClean="0"/>
              <a:t>可视化模式等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9102" y="4700722"/>
            <a:ext cx="367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NaniteSceneProxy.h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：场景代理，定义了很多</a:t>
            </a:r>
            <a:r>
              <a:rPr lang="en-US" altLang="zh-CN" sz="1400" dirty="0" smtClean="0"/>
              <a:t>virtual</a:t>
            </a:r>
            <a:r>
              <a:rPr lang="zh-CN" altLang="en-US" sz="1400" dirty="0" smtClean="0"/>
              <a:t>的光追、距离场、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、静态网格获取等接口。个人认为是一个对外封装的</a:t>
            </a:r>
            <a:r>
              <a:rPr lang="en-US" altLang="zh-CN" sz="1400" dirty="0" smtClean="0"/>
              <a:t>High Level</a:t>
            </a:r>
            <a:r>
              <a:rPr lang="zh-CN" altLang="en-US" sz="1400" dirty="0" smtClean="0"/>
              <a:t>接口，没有深入分析。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019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NaniteEncode.cpp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NaniteBuilder.cpp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3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NaniteRender</a:t>
            </a:r>
            <a:r>
              <a:rPr lang="en-US" altLang="zh-CN" dirty="0" smtClean="0"/>
              <a:t>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60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9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nstanceCulling.usf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65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8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ClusterCulling.usf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69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Rasterizer.usf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3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9102" y="223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7160" y="222154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CPU/CPP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04560" y="2225946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GPU/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933700"/>
            <a:ext cx="3143250" cy="3924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19" y="3527614"/>
            <a:ext cx="2195302" cy="29818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0028" y="287457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Developer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8217" y="274903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Runtime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19" y="3329387"/>
            <a:ext cx="2558133" cy="3349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9102" y="958601"/>
            <a:ext cx="115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NaniteEncode.cpp </a:t>
            </a:r>
            <a:r>
              <a:rPr lang="zh-CN" altLang="en-US" sz="1400" dirty="0"/>
              <a:t>：去除退化三角形</a:t>
            </a:r>
            <a:r>
              <a:rPr lang="zh-CN" altLang="en-US" sz="1400" dirty="0" smtClean="0"/>
              <a:t>，构建所有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的材质属性范围，顶点属性量化压缩</a:t>
            </a:r>
            <a:r>
              <a:rPr lang="en-US" altLang="zh-CN" sz="1400" dirty="0" smtClean="0"/>
              <a:t>strip</a:t>
            </a:r>
            <a:r>
              <a:rPr lang="zh-CN" altLang="en-US" sz="1400" dirty="0" smtClean="0"/>
              <a:t>，分配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，构建</a:t>
            </a:r>
            <a:r>
              <a:rPr lang="en-US" altLang="zh-CN" sz="1400" dirty="0" err="1" smtClean="0"/>
              <a:t>clustergroup</a:t>
            </a:r>
            <a:r>
              <a:rPr lang="zh-CN" altLang="en-US" sz="1400" dirty="0" smtClean="0"/>
              <a:t>的层级结构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9102" y="1394409"/>
            <a:ext cx="897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NaniteBuilder.cpp </a:t>
            </a:r>
            <a:r>
              <a:rPr lang="zh-CN" altLang="en-US" sz="1400" dirty="0" smtClean="0"/>
              <a:t>：切分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构建层级结构，构建</a:t>
            </a:r>
            <a:r>
              <a:rPr lang="en-US" altLang="zh-CN" sz="1400" dirty="0" smtClean="0"/>
              <a:t>DAG</a:t>
            </a:r>
            <a:r>
              <a:rPr lang="zh-CN" altLang="en-US" sz="1400" dirty="0" smtClean="0"/>
              <a:t>，构建</a:t>
            </a:r>
            <a:r>
              <a:rPr lang="en-US" altLang="zh-CN" sz="1400" dirty="0" smtClean="0"/>
              <a:t>Coarse Representation</a:t>
            </a:r>
            <a:r>
              <a:rPr lang="zh-CN" altLang="en-US" sz="1400" dirty="0" smtClean="0"/>
              <a:t>代替静态网格数据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9102" y="1832002"/>
            <a:ext cx="848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NaniteRender.cpp </a:t>
            </a:r>
            <a:r>
              <a:rPr lang="zh-CN" altLang="en-US" sz="1400" dirty="0" smtClean="0"/>
              <a:t>：控制渲染主流程，添加</a:t>
            </a:r>
            <a:r>
              <a:rPr lang="en-US" altLang="zh-CN" sz="1400" dirty="0" smtClean="0"/>
              <a:t>pass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Emit </a:t>
            </a:r>
            <a:r>
              <a:rPr lang="en-US" altLang="zh-CN" sz="1400" dirty="0" err="1" smtClean="0"/>
              <a:t>depthtargets</a:t>
            </a:r>
            <a:r>
              <a:rPr lang="zh-CN" altLang="en-US" sz="1400" dirty="0" smtClean="0"/>
              <a:t>、控制软光栅化、</a:t>
            </a:r>
            <a:r>
              <a:rPr lang="en-US" altLang="zh-CN" sz="1400" dirty="0" smtClean="0"/>
              <a:t>culling</a:t>
            </a:r>
            <a:r>
              <a:rPr lang="zh-CN" altLang="en-US" sz="1400" dirty="0" smtClean="0"/>
              <a:t>的逻辑都在这里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9103" y="2290518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NaniteResources.cpp </a:t>
            </a:r>
            <a:r>
              <a:rPr lang="zh-CN" altLang="en-US" sz="1400" dirty="0" smtClean="0"/>
              <a:t>：控制资源管理，例如应用</a:t>
            </a:r>
            <a:r>
              <a:rPr lang="en-US" altLang="zh-CN" sz="1400" dirty="0"/>
              <a:t>RHI</a:t>
            </a:r>
            <a:r>
              <a:rPr lang="zh-CN" altLang="en-US" sz="1400" dirty="0" smtClean="0"/>
              <a:t>层来申请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，更新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等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69103" y="2933700"/>
            <a:ext cx="367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NaniteStreamingManager.cpp </a:t>
            </a:r>
            <a:r>
              <a:rPr lang="zh-CN" altLang="en-US" sz="1400" dirty="0" smtClean="0"/>
              <a:t>：基于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的数据组织，管理页表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102" y="3678353"/>
            <a:ext cx="367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NaniteVisualizationData.cpp </a:t>
            </a:r>
            <a:r>
              <a:rPr lang="zh-CN" altLang="en-US" sz="1400" dirty="0" smtClean="0"/>
              <a:t>：控制</a:t>
            </a:r>
            <a:r>
              <a:rPr lang="en-US" altLang="zh-CN" sz="1400" dirty="0" err="1" smtClean="0"/>
              <a:t>Nanite</a:t>
            </a:r>
            <a:r>
              <a:rPr lang="zh-CN" altLang="en-US" sz="1400" dirty="0" smtClean="0"/>
              <a:t>的各种不同可视化模式，例如三角形可视化模式，</a:t>
            </a:r>
            <a:r>
              <a:rPr lang="en-US" altLang="zh-CN" sz="1400" dirty="0" smtClean="0"/>
              <a:t>cluster</a:t>
            </a:r>
            <a:r>
              <a:rPr lang="zh-CN" altLang="en-US" sz="1400" dirty="0" smtClean="0"/>
              <a:t>可视化模式，</a:t>
            </a:r>
            <a:r>
              <a:rPr lang="en-US" altLang="zh-CN" sz="1400" dirty="0" smtClean="0"/>
              <a:t>primitive</a:t>
            </a:r>
            <a:r>
              <a:rPr lang="zh-CN" altLang="en-US" sz="1400" dirty="0" smtClean="0"/>
              <a:t>可视化模式等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9102" y="4700722"/>
            <a:ext cx="367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NaniteSceneProxy.h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：场景代理，定义了很多</a:t>
            </a:r>
            <a:r>
              <a:rPr lang="en-US" altLang="zh-CN" sz="1400" dirty="0" smtClean="0"/>
              <a:t>virtual</a:t>
            </a:r>
            <a:r>
              <a:rPr lang="zh-CN" altLang="en-US" sz="1400" dirty="0" smtClean="0"/>
              <a:t>的光追、距离场、</a:t>
            </a:r>
            <a:r>
              <a:rPr lang="en-US" altLang="zh-CN" sz="1400" dirty="0" smtClean="0"/>
              <a:t>GI</a:t>
            </a:r>
            <a:r>
              <a:rPr lang="zh-CN" altLang="en-US" sz="1400" dirty="0" smtClean="0"/>
              <a:t>、静态网格获取等接口。个人认为是一个对外封装的</a:t>
            </a:r>
            <a:r>
              <a:rPr lang="en-US" altLang="zh-CN" sz="1400" dirty="0" smtClean="0"/>
              <a:t>High Level</a:t>
            </a:r>
            <a:r>
              <a:rPr lang="zh-CN" altLang="en-US" sz="1400" dirty="0" smtClean="0"/>
              <a:t>接口，没有深入分析。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537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Rasterizer.usf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55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482220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63721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54223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340914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977536" y="1186064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48716" y="1512637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cxnSp>
        <p:nvCxnSpPr>
          <p:cNvPr id="33" name="直接箭头连接符 32"/>
          <p:cNvCxnSpPr>
            <a:stCxn id="21" idx="3"/>
            <a:endCxn id="22" idx="1"/>
          </p:cNvCxnSpPr>
          <p:nvPr/>
        </p:nvCxnSpPr>
        <p:spPr>
          <a:xfrm>
            <a:off x="2605626" y="1853110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  <a:endCxn id="23" idx="1"/>
          </p:cNvCxnSpPr>
          <p:nvPr/>
        </p:nvCxnSpPr>
        <p:spPr>
          <a:xfrm>
            <a:off x="3887127" y="1853110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3"/>
            <a:endCxn id="24" idx="1"/>
          </p:cNvCxnSpPr>
          <p:nvPr/>
        </p:nvCxnSpPr>
        <p:spPr>
          <a:xfrm>
            <a:off x="5177629" y="1853110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3"/>
            <a:endCxn id="46" idx="1"/>
          </p:cNvCxnSpPr>
          <p:nvPr/>
        </p:nvCxnSpPr>
        <p:spPr>
          <a:xfrm flipV="1">
            <a:off x="6464320" y="1853108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3"/>
            <a:endCxn id="26" idx="1"/>
          </p:cNvCxnSpPr>
          <p:nvPr/>
        </p:nvCxnSpPr>
        <p:spPr>
          <a:xfrm>
            <a:off x="9100942" y="1853109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479206" y="9146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1494" y="151313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40" name="肘形连接符 39"/>
          <p:cNvCxnSpPr>
            <a:stCxn id="38" idx="2"/>
            <a:endCxn id="21" idx="0"/>
          </p:cNvCxnSpPr>
          <p:nvPr/>
        </p:nvCxnSpPr>
        <p:spPr>
          <a:xfrm rot="16200000" flipH="1">
            <a:off x="1672303" y="1141017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248716" y="224187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745924" y="1412535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44" name="上下箭头 43"/>
          <p:cNvSpPr/>
          <p:nvPr/>
        </p:nvSpPr>
        <p:spPr>
          <a:xfrm>
            <a:off x="9683057" y="110533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上下箭头 44"/>
          <p:cNvSpPr/>
          <p:nvPr/>
        </p:nvSpPr>
        <p:spPr>
          <a:xfrm rot="5400000">
            <a:off x="10431661" y="1666209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59225" y="1313177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3"/>
            <a:endCxn id="25" idx="1"/>
          </p:cNvCxnSpPr>
          <p:nvPr/>
        </p:nvCxnSpPr>
        <p:spPr>
          <a:xfrm>
            <a:off x="7782631" y="1853108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42117" y="239226"/>
            <a:ext cx="3419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Deferred </a:t>
            </a:r>
            <a:r>
              <a:rPr lang="en-US" altLang="zh-CN" sz="3200" dirty="0" err="1" smtClean="0"/>
              <a:t>shadering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115611" y="9592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53" name="直接箭头连接符 52"/>
          <p:cNvCxnSpPr>
            <a:endCxn id="38" idx="1"/>
          </p:cNvCxnSpPr>
          <p:nvPr/>
        </p:nvCxnSpPr>
        <p:spPr>
          <a:xfrm>
            <a:off x="1239017" y="431938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1" idx="1"/>
          </p:cNvCxnSpPr>
          <p:nvPr/>
        </p:nvCxnSpPr>
        <p:spPr>
          <a:xfrm>
            <a:off x="1239017" y="1853108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2" idx="2"/>
            <a:endCxn id="39" idx="0"/>
          </p:cNvCxnSpPr>
          <p:nvPr/>
        </p:nvCxnSpPr>
        <p:spPr>
          <a:xfrm>
            <a:off x="677314" y="776869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415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242" y="242988"/>
            <a:ext cx="351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Deferred texture/Deferred Material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80418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61919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三角形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52421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视锥裁剪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背面剔除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739112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光栅化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75734" y="2503312"/>
            <a:ext cx="1123406" cy="13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像素</a:t>
            </a:r>
            <a:r>
              <a:rPr lang="en-US" altLang="zh-CN" dirty="0" smtClean="0"/>
              <a:t>/</a:t>
            </a:r>
            <a:r>
              <a:rPr lang="zh-CN" altLang="en-US" dirty="0" smtClean="0"/>
              <a:t>区域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46914" y="2829885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合并输出</a:t>
            </a:r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3003824" y="3170358"/>
            <a:ext cx="158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4285325" y="3170358"/>
            <a:ext cx="167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5575827" y="3170358"/>
            <a:ext cx="163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21" idx="1"/>
          </p:cNvCxnSpPr>
          <p:nvPr/>
        </p:nvCxnSpPr>
        <p:spPr>
          <a:xfrm flipV="1">
            <a:off x="6862518" y="3170356"/>
            <a:ext cx="1949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9499140" y="3170357"/>
            <a:ext cx="1477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7404" y="1408713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顶点缓冲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9692" y="2830379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4" idx="2"/>
            <a:endCxn id="3" idx="0"/>
          </p:cNvCxnSpPr>
          <p:nvPr/>
        </p:nvCxnSpPr>
        <p:spPr>
          <a:xfrm rot="16200000" flipH="1">
            <a:off x="2070501" y="2458265"/>
            <a:ext cx="740226" cy="30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646914" y="1541435"/>
            <a:ext cx="1123406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深度模板缓存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144122" y="2729783"/>
            <a:ext cx="1338148" cy="88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输出图像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10081255" y="2422585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下箭头 19"/>
          <p:cNvSpPr/>
          <p:nvPr/>
        </p:nvSpPr>
        <p:spPr>
          <a:xfrm rot="5400000">
            <a:off x="10829859" y="2983457"/>
            <a:ext cx="254724" cy="37380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57423" y="2630425"/>
            <a:ext cx="1123406" cy="10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Early-z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3"/>
            <a:endCxn id="7" idx="1"/>
          </p:cNvCxnSpPr>
          <p:nvPr/>
        </p:nvCxnSpPr>
        <p:spPr>
          <a:xfrm>
            <a:off x="8180829" y="3170356"/>
            <a:ext cx="19490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13809" y="1413171"/>
            <a:ext cx="1123406" cy="68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模型数据</a:t>
            </a:r>
          </a:p>
        </p:txBody>
      </p: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1637215" y="1749186"/>
            <a:ext cx="2401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3" idx="1"/>
          </p:cNvCxnSpPr>
          <p:nvPr/>
        </p:nvCxnSpPr>
        <p:spPr>
          <a:xfrm>
            <a:off x="1637215" y="3170356"/>
            <a:ext cx="243203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2"/>
            <a:endCxn id="15" idx="0"/>
          </p:cNvCxnSpPr>
          <p:nvPr/>
        </p:nvCxnSpPr>
        <p:spPr>
          <a:xfrm>
            <a:off x="1075512" y="2094117"/>
            <a:ext cx="5883" cy="736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0" y="3710287"/>
            <a:ext cx="5144588" cy="14746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" y="5286852"/>
            <a:ext cx="7591758" cy="1456948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375734" y="4447604"/>
            <a:ext cx="3808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存储的是</a:t>
            </a:r>
            <a:r>
              <a:rPr lang="en-US" altLang="zh-CN" sz="1400" dirty="0" err="1" smtClean="0"/>
              <a:t>InstanceId</a:t>
            </a:r>
            <a:r>
              <a:rPr lang="en-US" altLang="zh-CN" sz="1400" dirty="0" smtClean="0"/>
              <a:t>(16-24bits)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PrimitiveID</a:t>
            </a:r>
            <a:r>
              <a:rPr lang="en-US" altLang="zh-CN" sz="1400" dirty="0" smtClean="0"/>
              <a:t>(8-16bits)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Barycentric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coord</a:t>
            </a:r>
            <a:r>
              <a:rPr lang="en-US" altLang="zh-CN" sz="1400" dirty="0" smtClean="0"/>
              <a:t>(16bits)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smtClean="0"/>
              <a:t>depth buffer(16-24bits)</a:t>
            </a:r>
            <a:endParaRPr lang="en-US" altLang="zh-CN" sz="1400" dirty="0"/>
          </a:p>
          <a:p>
            <a:r>
              <a:rPr lang="en-US" altLang="zh-CN" sz="1400" dirty="0" err="1" smtClean="0"/>
              <a:t>materialId</a:t>
            </a:r>
            <a:r>
              <a:rPr lang="en-US" altLang="zh-CN" sz="1400" dirty="0" smtClean="0"/>
              <a:t>(8-16bits)</a:t>
            </a:r>
          </a:p>
          <a:p>
            <a:r>
              <a:rPr lang="zh-CN" altLang="en-US" sz="1400" dirty="0" smtClean="0"/>
              <a:t>一共</a:t>
            </a:r>
            <a:r>
              <a:rPr lang="en-US" altLang="zh-CN" sz="1400" dirty="0" smtClean="0"/>
              <a:t>8-12Bytes/Pixel</a:t>
            </a:r>
            <a:r>
              <a:rPr lang="zh-CN" altLang="en-US" sz="1400" dirty="0" smtClean="0"/>
              <a:t>，大大减少所需要的带宽。</a:t>
            </a:r>
            <a:endParaRPr lang="en-US" altLang="zh-CN" sz="1400" dirty="0" smtClean="0"/>
          </a:p>
          <a:p>
            <a:r>
              <a:rPr lang="zh-CN" altLang="en-US" sz="1400" dirty="0" smtClean="0"/>
              <a:t>但是代价是需要</a:t>
            </a:r>
            <a:r>
              <a:rPr lang="en-US" altLang="zh-CN" sz="1400" dirty="0" smtClean="0"/>
              <a:t>pass</a:t>
            </a:r>
            <a:r>
              <a:rPr lang="zh-CN" altLang="en-US" sz="1400" dirty="0" smtClean="0"/>
              <a:t>两遍，而且需要维护全局的几何、材质数据，需要借助</a:t>
            </a:r>
            <a:r>
              <a:rPr lang="en-US" altLang="zh-CN" sz="1400" dirty="0" err="1" smtClean="0"/>
              <a:t>bindless</a:t>
            </a:r>
            <a:r>
              <a:rPr lang="en-US" altLang="zh-CN" sz="1400" dirty="0" smtClean="0"/>
              <a:t> texture</a:t>
            </a:r>
            <a:r>
              <a:rPr lang="zh-CN" altLang="en-US" sz="1400" dirty="0" smtClean="0"/>
              <a:t>技术才能稍微有些优化。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37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53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Culling System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03" y="3609809"/>
            <a:ext cx="4965156" cy="2269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66" y="3374703"/>
            <a:ext cx="4944693" cy="25479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23" y="1757750"/>
            <a:ext cx="3884500" cy="6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Occlusion Culling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4062" y="1341760"/>
            <a:ext cx="46423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PVS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UE4</a:t>
            </a:r>
            <a:r>
              <a:rPr lang="zh-CN" altLang="en-US" dirty="0" smtClean="0"/>
              <a:t>）：</a:t>
            </a:r>
            <a:r>
              <a:rPr lang="zh-CN" altLang="en-US" sz="1400" dirty="0" smtClean="0"/>
              <a:t>预计算方案，首先划分格子，然后离线计算每个格子内所有物体的可见性状态，最后通过一个</a:t>
            </a:r>
            <a:r>
              <a:rPr lang="en-US" altLang="zh-CN" sz="1400" dirty="0" err="1" smtClean="0"/>
              <a:t>bitarray</a:t>
            </a:r>
            <a:r>
              <a:rPr lang="zh-CN" altLang="en-US" sz="1400" dirty="0" smtClean="0"/>
              <a:t>存储可见性</a:t>
            </a:r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7079509" y="1341760"/>
            <a:ext cx="4411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Hi-Z Culling </a:t>
            </a:r>
            <a:r>
              <a:rPr lang="zh-CN" altLang="en-US" dirty="0" smtClean="0"/>
              <a:t>：</a:t>
            </a:r>
            <a:r>
              <a:rPr lang="zh-CN" altLang="en-US" sz="1400" dirty="0" smtClean="0"/>
              <a:t>把上一帧生成的</a:t>
            </a:r>
            <a:r>
              <a:rPr lang="en-US" altLang="zh-CN" sz="1400" dirty="0" smtClean="0"/>
              <a:t>visibility buffer</a:t>
            </a:r>
            <a:r>
              <a:rPr lang="zh-CN" altLang="en-US" sz="1400" dirty="0" smtClean="0"/>
              <a:t>用</a:t>
            </a:r>
            <a:r>
              <a:rPr lang="en-US" altLang="zh-CN" sz="1400" dirty="0" err="1" smtClean="0"/>
              <a:t>mipmap</a:t>
            </a:r>
            <a:r>
              <a:rPr lang="zh-CN" altLang="en-US" sz="1400" dirty="0" smtClean="0"/>
              <a:t>存起来，然后这一帧根据</a:t>
            </a:r>
            <a:r>
              <a:rPr lang="en-US" altLang="zh-CN" sz="1400" dirty="0" err="1" smtClean="0"/>
              <a:t>Mipmap</a:t>
            </a:r>
            <a:r>
              <a:rPr lang="zh-CN" altLang="en-US" sz="1400" dirty="0" smtClean="0"/>
              <a:t>来判断物体可见性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44" y="2494150"/>
            <a:ext cx="6059207" cy="4003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96" y="2276408"/>
            <a:ext cx="4120863" cy="2018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80" y="4495932"/>
            <a:ext cx="5096308" cy="15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8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 Driven Pipeline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6" y="3088998"/>
            <a:ext cx="4482745" cy="2569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3723" y="1348155"/>
            <a:ext cx="8382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/>
              <a:t>将</a:t>
            </a:r>
            <a:r>
              <a:rPr lang="en-US" altLang="zh-CN" sz="1600" dirty="0" smtClean="0"/>
              <a:t>mesh</a:t>
            </a:r>
            <a:r>
              <a:rPr lang="zh-CN" altLang="en-US" sz="1600" dirty="0" smtClean="0"/>
              <a:t>切分成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、每个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有</a:t>
            </a:r>
            <a:r>
              <a:rPr lang="en-US" altLang="zh-CN" sz="1600" dirty="0" smtClean="0"/>
              <a:t>64</a:t>
            </a:r>
            <a:r>
              <a:rPr lang="zh-CN" altLang="en-US" sz="1600" dirty="0" smtClean="0"/>
              <a:t>个顶点，并且重排</a:t>
            </a:r>
            <a:r>
              <a:rPr lang="en-US" altLang="zh-CN" sz="1600" dirty="0" smtClean="0"/>
              <a:t>index</a:t>
            </a:r>
            <a:r>
              <a:rPr lang="zh-CN" altLang="en-US" sz="1600" dirty="0" smtClean="0"/>
              <a:t>保证</a:t>
            </a:r>
            <a:r>
              <a:rPr lang="en-US" altLang="zh-CN" sz="1600" dirty="0" smtClean="0"/>
              <a:t>cache</a:t>
            </a:r>
            <a:r>
              <a:rPr lang="zh-CN" altLang="en-US" sz="1600" dirty="0" smtClean="0"/>
              <a:t>命中率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创建</a:t>
            </a:r>
            <a:r>
              <a:rPr lang="en-US" altLang="zh-CN" sz="1600" dirty="0" smtClean="0"/>
              <a:t>cluster BBOX</a:t>
            </a:r>
            <a:r>
              <a:rPr lang="zh-CN" altLang="en-US" sz="1600" dirty="0" smtClean="0"/>
              <a:t>，后面提升剔除效率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构造</a:t>
            </a:r>
            <a:r>
              <a:rPr lang="en-US" altLang="zh-CN" sz="1600" dirty="0" smtClean="0"/>
              <a:t>Hi-Z buffer</a:t>
            </a:r>
            <a:r>
              <a:rPr lang="zh-CN" altLang="en-US" sz="1600" dirty="0" smtClean="0"/>
              <a:t>，这个</a:t>
            </a:r>
            <a:r>
              <a:rPr lang="en-US" altLang="zh-CN" sz="1600" dirty="0" smtClean="0"/>
              <a:t>Hi-</a:t>
            </a:r>
            <a:r>
              <a:rPr lang="en-US" altLang="zh-CN" sz="1600" dirty="0" err="1" smtClean="0"/>
              <a:t>Zbuffer</a:t>
            </a:r>
            <a:r>
              <a:rPr lang="zh-CN" altLang="en-US" sz="1600" dirty="0" smtClean="0"/>
              <a:t>可以是上一帧的</a:t>
            </a:r>
            <a:r>
              <a:rPr lang="en-US" altLang="zh-CN" sz="1600" dirty="0" smtClean="0"/>
              <a:t>depth </a:t>
            </a:r>
            <a:r>
              <a:rPr lang="en-US" altLang="zh-CN" sz="1600" dirty="0" err="1" smtClean="0"/>
              <a:t>buffer+reproj</a:t>
            </a:r>
            <a:r>
              <a:rPr lang="zh-CN" altLang="en-US" sz="1600" dirty="0" smtClean="0"/>
              <a:t>也可以是</a:t>
            </a:r>
            <a:r>
              <a:rPr lang="en-US" altLang="zh-CN" sz="1600" dirty="0" smtClean="0"/>
              <a:t>depth </a:t>
            </a:r>
            <a:r>
              <a:rPr lang="en-US" altLang="zh-CN" sz="1600" dirty="0" err="1" smtClean="0"/>
              <a:t>prepass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CS</a:t>
            </a:r>
            <a:r>
              <a:rPr lang="zh-CN" altLang="en-US" sz="1600" dirty="0" smtClean="0"/>
              <a:t>中根据</a:t>
            </a:r>
            <a:r>
              <a:rPr lang="en-US" altLang="zh-CN" sz="1600" dirty="0" smtClean="0"/>
              <a:t>HZB</a:t>
            </a:r>
            <a:r>
              <a:rPr lang="zh-CN" altLang="en-US" sz="1600" dirty="0" smtClean="0"/>
              <a:t>做</a:t>
            </a:r>
            <a:r>
              <a:rPr lang="en-US" altLang="zh-CN" sz="1600" dirty="0" smtClean="0"/>
              <a:t>cluster cull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triangle cull</a:t>
            </a:r>
          </a:p>
          <a:p>
            <a:pPr marL="342900" indent="-342900">
              <a:buAutoNum type="arabicPeriod"/>
            </a:pPr>
            <a:r>
              <a:rPr lang="zh-CN" altLang="en-US" sz="1600" dirty="0" smtClean="0"/>
              <a:t>剔除完以后剩下一堆顶点使用</a:t>
            </a:r>
            <a:r>
              <a:rPr lang="en-US" altLang="zh-CN" sz="1600" dirty="0" smtClean="0"/>
              <a:t>indirect draw </a:t>
            </a:r>
            <a:r>
              <a:rPr lang="zh-CN" altLang="en-US" sz="1600" dirty="0" smtClean="0"/>
              <a:t>提交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86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Mesh </a:t>
            </a:r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34" y="1223480"/>
            <a:ext cx="3373024" cy="26560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58" y="1266593"/>
            <a:ext cx="4482745" cy="256985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>
            <a:off x="4797303" y="2551518"/>
            <a:ext cx="13364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1280" y="4113447"/>
            <a:ext cx="1025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Mesh </a:t>
            </a:r>
            <a:r>
              <a:rPr lang="en-US" altLang="zh-CN" sz="1400" dirty="0" err="1" smtClean="0"/>
              <a:t>shader</a:t>
            </a:r>
            <a:r>
              <a:rPr lang="zh-CN" altLang="en-US" sz="1400" dirty="0" smtClean="0"/>
              <a:t>：不</a:t>
            </a:r>
            <a:r>
              <a:rPr lang="zh-CN" altLang="en-US" sz="1400" dirty="0"/>
              <a:t>需要写入</a:t>
            </a:r>
            <a:r>
              <a:rPr lang="en-US" altLang="zh-CN" sz="1400" dirty="0"/>
              <a:t>memory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不需要用</a:t>
            </a:r>
            <a:r>
              <a:rPr lang="en-US" altLang="zh-CN" sz="1400" dirty="0" smtClean="0"/>
              <a:t>storage </a:t>
            </a:r>
            <a:r>
              <a:rPr lang="en-US" altLang="zh-CN" sz="1400" dirty="0"/>
              <a:t>buffer </a:t>
            </a:r>
            <a:r>
              <a:rPr lang="zh-CN" altLang="en-US" sz="1400" dirty="0" smtClean="0"/>
              <a:t>输入</a:t>
            </a:r>
            <a:r>
              <a:rPr lang="zh-CN" altLang="en-US" sz="1400" dirty="0"/>
              <a:t>到</a:t>
            </a:r>
            <a:r>
              <a:rPr lang="en-US" altLang="zh-CN" sz="1400" dirty="0"/>
              <a:t>VS</a:t>
            </a:r>
            <a:r>
              <a:rPr lang="zh-CN" altLang="en-US" sz="1400" dirty="0" smtClean="0"/>
              <a:t>里面。</a:t>
            </a:r>
            <a:r>
              <a:rPr lang="en-US" altLang="zh-CN" sz="1400" dirty="0" err="1"/>
              <a:t>meshshader</a:t>
            </a:r>
            <a:r>
              <a:rPr lang="zh-CN" altLang="en-US" sz="1400" dirty="0"/>
              <a:t>可以直接搞定光栅化之前的所有流程。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280" y="4760623"/>
            <a:ext cx="10774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MeshShader</a:t>
            </a:r>
            <a:r>
              <a:rPr lang="zh-CN" altLang="en-US" sz="1400" dirty="0"/>
              <a:t>的具体流程大概是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先</a:t>
            </a:r>
            <a:r>
              <a:rPr lang="zh-CN" altLang="en-US" sz="1400" dirty="0"/>
              <a:t>把原始的</a:t>
            </a:r>
            <a:r>
              <a:rPr lang="en-US" altLang="zh-CN" sz="1400" dirty="0"/>
              <a:t>mesh</a:t>
            </a:r>
            <a:r>
              <a:rPr lang="zh-CN" altLang="en-US" sz="1400" dirty="0"/>
              <a:t>分成多个</a:t>
            </a:r>
            <a:r>
              <a:rPr lang="en-US" altLang="zh-CN" sz="1400" dirty="0" err="1"/>
              <a:t>meshlets</a:t>
            </a:r>
            <a:r>
              <a:rPr lang="zh-CN" altLang="en-US" sz="1400" dirty="0"/>
              <a:t>（这个是需要预计算的，或者</a:t>
            </a:r>
            <a:r>
              <a:rPr lang="en-US" altLang="zh-CN" sz="1400" dirty="0"/>
              <a:t>load</a:t>
            </a:r>
            <a:r>
              <a:rPr lang="zh-CN" altLang="en-US" sz="1400" dirty="0"/>
              <a:t>模型的时候计算）（像</a:t>
            </a:r>
            <a:r>
              <a:rPr lang="en-US" altLang="zh-CN" sz="1400" dirty="0"/>
              <a:t>GPU Driven</a:t>
            </a:r>
            <a:r>
              <a:rPr lang="zh-CN" altLang="en-US" sz="1400" dirty="0"/>
              <a:t>里面的</a:t>
            </a:r>
            <a:r>
              <a:rPr lang="en-US" altLang="zh-CN" sz="1400" dirty="0"/>
              <a:t>clusters</a:t>
            </a:r>
            <a:r>
              <a:rPr lang="zh-CN" altLang="en-US" sz="1400" dirty="0"/>
              <a:t>簇）每一个</a:t>
            </a:r>
            <a:r>
              <a:rPr lang="en-US" altLang="zh-CN" sz="1400" dirty="0" err="1"/>
              <a:t>meshlet</a:t>
            </a:r>
            <a:r>
              <a:rPr lang="zh-CN" altLang="en-US" sz="1400" dirty="0"/>
              <a:t>其实都有自己的</a:t>
            </a:r>
            <a:r>
              <a:rPr lang="en-US" altLang="zh-CN" sz="1400" dirty="0"/>
              <a:t>VB</a:t>
            </a:r>
            <a:r>
              <a:rPr lang="zh-CN" altLang="en-US" sz="1400" dirty="0"/>
              <a:t>和</a:t>
            </a:r>
            <a:r>
              <a:rPr lang="en-US" altLang="zh-CN" sz="1400" dirty="0"/>
              <a:t>IB</a:t>
            </a:r>
            <a:r>
              <a:rPr lang="zh-CN" altLang="en-US" sz="1400" dirty="0"/>
              <a:t>（</a:t>
            </a:r>
            <a:r>
              <a:rPr lang="en-US" altLang="zh-CN" sz="1400" dirty="0"/>
              <a:t>index</a:t>
            </a:r>
            <a:r>
              <a:rPr lang="zh-CN" altLang="en-US" sz="1400" dirty="0"/>
              <a:t>是从</a:t>
            </a:r>
            <a:r>
              <a:rPr lang="en-US" altLang="zh-CN" sz="1400" dirty="0"/>
              <a:t>0</a:t>
            </a:r>
            <a:r>
              <a:rPr lang="zh-CN" altLang="en-US" sz="1400" dirty="0"/>
              <a:t>开始的）每一个</a:t>
            </a:r>
            <a:r>
              <a:rPr lang="en-US" altLang="zh-CN" sz="1400" dirty="0" err="1"/>
              <a:t>meshshader</a:t>
            </a:r>
            <a:r>
              <a:rPr lang="zh-CN" altLang="en-US" sz="1400" dirty="0"/>
              <a:t>线程组都会处理一个</a:t>
            </a:r>
            <a:r>
              <a:rPr lang="en-US" altLang="zh-CN" sz="1400" dirty="0" err="1"/>
              <a:t>meshlet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每</a:t>
            </a:r>
            <a:r>
              <a:rPr lang="zh-CN" altLang="en-US" sz="1400" dirty="0"/>
              <a:t>一个</a:t>
            </a:r>
            <a:r>
              <a:rPr lang="en-US" altLang="zh-CN" sz="1400" dirty="0" err="1"/>
              <a:t>meshlet</a:t>
            </a:r>
            <a:r>
              <a:rPr lang="zh-CN" altLang="en-US" sz="1400" dirty="0"/>
              <a:t>输入到</a:t>
            </a:r>
            <a:r>
              <a:rPr lang="en-US" altLang="zh-CN" sz="1400" dirty="0"/>
              <a:t>task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里面（可以跳过），</a:t>
            </a:r>
            <a:r>
              <a:rPr lang="en-US" altLang="zh-CN" sz="1400" dirty="0" err="1"/>
              <a:t>taskshader</a:t>
            </a:r>
            <a:r>
              <a:rPr lang="zh-CN" altLang="en-US" sz="1400" dirty="0"/>
              <a:t>用于提前剔除整个</a:t>
            </a:r>
            <a:r>
              <a:rPr lang="en-US" altLang="zh-CN" sz="1400" dirty="0" err="1"/>
              <a:t>meshlets</a:t>
            </a:r>
            <a:r>
              <a:rPr lang="zh-CN" altLang="en-US" sz="1400" dirty="0"/>
              <a:t>（</a:t>
            </a:r>
            <a:r>
              <a:rPr lang="en-US" altLang="zh-CN" sz="1400" dirty="0"/>
              <a:t>cluster culling</a:t>
            </a:r>
            <a:r>
              <a:rPr lang="zh-CN" altLang="en-US" sz="1400" dirty="0"/>
              <a:t>），或者做一些</a:t>
            </a:r>
            <a:r>
              <a:rPr lang="en-US" altLang="zh-CN" sz="1400" dirty="0"/>
              <a:t>LOD</a:t>
            </a:r>
            <a:r>
              <a:rPr lang="zh-CN" altLang="en-US" sz="1400" dirty="0"/>
              <a:t>和曲面细分的操作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en-US" altLang="zh-CN" sz="1400" dirty="0" err="1" smtClean="0"/>
              <a:t>taskshader</a:t>
            </a:r>
            <a:r>
              <a:rPr lang="zh-CN" altLang="en-US" sz="1400" dirty="0"/>
              <a:t>会调用很多</a:t>
            </a:r>
            <a:r>
              <a:rPr lang="en-US" altLang="zh-CN" sz="1400" dirty="0"/>
              <a:t>mesh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。</a:t>
            </a:r>
            <a:r>
              <a:rPr lang="en-US" altLang="zh-CN" sz="1400" dirty="0"/>
              <a:t>mesh </a:t>
            </a:r>
            <a:r>
              <a:rPr lang="en-US" altLang="zh-CN" sz="1400" dirty="0" err="1"/>
              <a:t>shader</a:t>
            </a:r>
            <a:r>
              <a:rPr lang="zh-CN" altLang="en-US" sz="1400" dirty="0"/>
              <a:t>里面的操作就和</a:t>
            </a:r>
            <a:r>
              <a:rPr lang="en-US" altLang="zh-CN" sz="1400" dirty="0"/>
              <a:t>CS</a:t>
            </a:r>
            <a:r>
              <a:rPr lang="zh-CN" altLang="en-US" sz="1400" dirty="0"/>
              <a:t>一样了，主要做三角形级别的裁剪剔除（包括视锥体裁剪、亚像素级裁剪等）。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6729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3723" y="620257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Quad overdraw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11" y="1295498"/>
            <a:ext cx="1535190" cy="1550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0" y="1045585"/>
            <a:ext cx="5007620" cy="21429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5222" y="3721544"/>
            <a:ext cx="422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硬件上，实际渲染的时候是按照</a:t>
            </a:r>
            <a:r>
              <a:rPr lang="en-US" altLang="zh-CN" sz="1600" dirty="0" smtClean="0"/>
              <a:t>2x2</a:t>
            </a:r>
            <a:r>
              <a:rPr lang="zh-CN" altLang="en-US" sz="1600" dirty="0" smtClean="0"/>
              <a:t>一个</a:t>
            </a:r>
            <a:r>
              <a:rPr lang="en-US" altLang="zh-CN" sz="1600" dirty="0" smtClean="0"/>
              <a:t>quad</a:t>
            </a:r>
            <a:r>
              <a:rPr lang="zh-CN" altLang="en-US" sz="1600" dirty="0" smtClean="0"/>
              <a:t>来渲染的（并不是我们想象中的一个</a:t>
            </a:r>
            <a:r>
              <a:rPr lang="en-US" altLang="zh-CN" sz="1600" dirty="0" smtClean="0"/>
              <a:t>pixel</a:t>
            </a:r>
            <a:r>
              <a:rPr lang="zh-CN" altLang="en-US" sz="1600" dirty="0" smtClean="0"/>
              <a:t>只花一次）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/>
              <a:t>这</a:t>
            </a:r>
            <a:r>
              <a:rPr lang="zh-CN" altLang="en-US" sz="1600" dirty="0" smtClean="0"/>
              <a:t>是因为一个</a:t>
            </a:r>
            <a:r>
              <a:rPr lang="en-US" altLang="zh-CN" sz="1600" dirty="0" smtClean="0"/>
              <a:t>quad</a:t>
            </a:r>
            <a:r>
              <a:rPr lang="zh-CN" altLang="en-US" sz="1600" dirty="0" smtClean="0"/>
              <a:t>可以计算</a:t>
            </a:r>
            <a:r>
              <a:rPr lang="en-US" altLang="zh-CN" sz="1600" dirty="0" smtClean="0"/>
              <a:t>dx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dy</a:t>
            </a:r>
            <a:r>
              <a:rPr lang="zh-CN" altLang="en-US" sz="1600" dirty="0" smtClean="0"/>
              <a:t>，以方便光栅化。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941431" y="3721544"/>
            <a:ext cx="4222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按照左边这种光栅化的方式，就会有一些小三角形存在</a:t>
            </a:r>
            <a:r>
              <a:rPr lang="en-US" altLang="zh-CN" sz="1600" dirty="0" smtClean="0"/>
              <a:t>quad overdraw</a:t>
            </a:r>
            <a:r>
              <a:rPr lang="zh-CN" altLang="en-US" sz="1600" dirty="0" smtClean="0"/>
              <a:t>的情况，意思就是说一个小三角形，可能只有三个</a:t>
            </a:r>
            <a:r>
              <a:rPr lang="en-US" altLang="zh-CN" sz="1600" dirty="0" smtClean="0"/>
              <a:t>pixel</a:t>
            </a:r>
            <a:r>
              <a:rPr lang="zh-CN" altLang="en-US" sz="1600" dirty="0" smtClean="0"/>
              <a:t>有用，但是实际上要渲染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pixel</a:t>
            </a:r>
            <a:r>
              <a:rPr lang="zh-CN" altLang="en-US" sz="1600" dirty="0" smtClean="0"/>
              <a:t>，如上所示。最差的情况下会有</a:t>
            </a:r>
            <a:r>
              <a:rPr lang="en-US" altLang="zh-CN" sz="1600" dirty="0" smtClean="0"/>
              <a:t>3x</a:t>
            </a:r>
            <a:r>
              <a:rPr lang="zh-CN" altLang="en-US" sz="1600" dirty="0" smtClean="0"/>
              <a:t>的浪费。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7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1514</Words>
  <Application>Microsoft Office PowerPoint</Application>
  <PresentationFormat>宽屏</PresentationFormat>
  <Paragraphs>165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Lato</vt:lpstr>
      <vt:lpstr>Poppins SemiBold</vt:lpstr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zhengtianji</dc:creator>
  <cp:lastModifiedBy>Windows 用户</cp:lastModifiedBy>
  <cp:revision>121</cp:revision>
  <dcterms:created xsi:type="dcterms:W3CDTF">2021-06-02T02:21:23Z</dcterms:created>
  <dcterms:modified xsi:type="dcterms:W3CDTF">2021-06-27T15:49:45Z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(2)2p3FkWzzJNv7vqF9g+U8SUQxXJzSet5puyelb5MtRPcV1gvypShotP2aN4Fo/ew/lWX8Qyn9
G8XZE91//xLiaqsaGAMukyD0mpE3p3qiKiNtO3cliCR/rlQXncf6HEfHzVVLHiUhc9r0TQPw
LiefcUdSNGGqgOujB1NfU8jNIpHZ2aySk2mI9q3FH6APTGan33gHzJOIbkKy8AtcmDEQ20JW
pTL7qKBlEw0rHxwjda</vt:lpwstr>
  </property>
  <property fmtid="{D5CDD505-2E9C-101B-9397-08002B2CF9AE}" pid="3" name="_2015_ms_pID_7253431">
    <vt:lpwstr>WdORwjCh7gLQu1wGZX1XSe37rKOuCOzqOvCaoGSwgvnrRduoe3gl7o
v3WlJt0XTAEL3oX0tphvPntzYAvnYSpbtTqtwe7Mcm08FwUVcoQUtDPxD4TVBlhIfKRpXncc
eMIECusk5rNdiI+nFWjRjFIIM4WZ0wY2XgE200egDwN8jtDT6UMKMyF0c0wtRCOLrwyoEA9U
nqHkXCr9SFpNru1F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1622424696</vt:lpwstr>
  </property>
</Properties>
</file>