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144D-AE78-42F4-AB3E-30763FE9695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09202" y="1872681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+ cluster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09202" y="2678224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Instance cull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939" y="2529472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对象级别</a:t>
            </a:r>
            <a:r>
              <a:rPr lang="zh-CN" altLang="en-US" sz="1400" dirty="0" smtClean="0"/>
              <a:t>的可见性剔除，可见对象的</a:t>
            </a:r>
            <a:r>
              <a:rPr lang="en-US" altLang="zh-CN" sz="1400" dirty="0" smtClean="0"/>
              <a:t>BVH root node </a:t>
            </a:r>
            <a:r>
              <a:rPr lang="zh-CN" altLang="en-US" sz="1400" dirty="0" smtClean="0"/>
              <a:t>存储在</a:t>
            </a:r>
            <a:r>
              <a:rPr lang="en-US" altLang="zh-CN" sz="1400" dirty="0"/>
              <a:t> </a:t>
            </a:r>
            <a:r>
              <a:rPr lang="en-US" altLang="zh-CN" sz="1400" dirty="0" err="1" smtClean="0"/>
              <a:t>CandidateNodesAndClusters</a:t>
            </a:r>
            <a:r>
              <a:rPr lang="zh-CN" altLang="en-US" sz="1400" dirty="0" smtClean="0"/>
              <a:t>中，输出一堆物体的</a:t>
            </a:r>
            <a:r>
              <a:rPr lang="en-US" altLang="zh-CN" sz="1400" dirty="0" smtClean="0"/>
              <a:t>BVH root node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09201" y="3483767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Node </a:t>
            </a:r>
            <a:r>
              <a:rPr lang="en-US" altLang="zh-CN" dirty="0"/>
              <a:t>C</a:t>
            </a:r>
            <a:r>
              <a:rPr lang="en-US" altLang="zh-CN" dirty="0" smtClean="0"/>
              <a:t>ull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73939" y="3409391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BVH root node</a:t>
            </a:r>
            <a:r>
              <a:rPr lang="zh-CN" altLang="en-US" sz="1400" dirty="0" smtClean="0"/>
              <a:t>的子节点，并且进行层次遍历，最后到叶子节点输出</a:t>
            </a:r>
            <a:r>
              <a:rPr lang="en-US" altLang="zh-CN" sz="1400" dirty="0" smtClean="0"/>
              <a:t>cluster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1109201" y="428931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 Cull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73939" y="4214934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对每一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做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，输出</a:t>
            </a:r>
            <a:r>
              <a:rPr lang="en-US" altLang="zh-CN" sz="1400" dirty="0" err="1" smtClean="0"/>
              <a:t>visibilityClusters</a:t>
            </a:r>
            <a:r>
              <a:rPr lang="zh-CN" altLang="en-US" sz="1400" dirty="0" smtClean="0"/>
              <a:t>，然后根据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的大小决定使用硬光栅化还是软光栅化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2284818" y="516922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软光栅化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7532" y="516922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硬件光栅化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1940871" y="2247149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 flipH="1">
            <a:off x="1940870" y="3052692"/>
            <a:ext cx="1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0" idx="0"/>
          </p:cNvCxnSpPr>
          <p:nvPr/>
        </p:nvCxnSpPr>
        <p:spPr>
          <a:xfrm>
            <a:off x="1940870" y="3858235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2" idx="0"/>
          </p:cNvCxnSpPr>
          <p:nvPr/>
        </p:nvCxnSpPr>
        <p:spPr>
          <a:xfrm>
            <a:off x="1940870" y="4663778"/>
            <a:ext cx="1175617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 flipH="1">
            <a:off x="1109201" y="4663778"/>
            <a:ext cx="831669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40233" y="5025523"/>
            <a:ext cx="56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UE5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里面，厉害的地方在于，他的</a:t>
            </a:r>
            <a:r>
              <a:rPr lang="en-US" altLang="zh-CN" sz="1400" dirty="0" smtClean="0"/>
              <a:t>BVH Node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都是分组并且组成了一个</a:t>
            </a:r>
            <a:r>
              <a:rPr lang="en-US" altLang="zh-CN" sz="1400" dirty="0" smtClean="0"/>
              <a:t>GPU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job system</a:t>
            </a:r>
            <a:r>
              <a:rPr lang="zh-CN" altLang="en-US" sz="1400" dirty="0" smtClean="0"/>
              <a:t>，以充分利用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实现负载</a:t>
            </a:r>
            <a:r>
              <a:rPr lang="zh-CN" altLang="en-US" sz="1400" dirty="0" smtClean="0"/>
              <a:t>均衡。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另外，其实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就是实现了一套软的</a:t>
            </a:r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（因为考虑到跨平台的特性），是</a:t>
            </a:r>
            <a:r>
              <a:rPr lang="en-US" altLang="zh-CN" sz="1400" dirty="0" smtClean="0"/>
              <a:t>GPU Driven</a:t>
            </a:r>
            <a:r>
              <a:rPr lang="zh-CN" altLang="en-US" sz="1400" dirty="0" smtClean="0"/>
              <a:t>的思路，用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和软光栅小三角形，防止</a:t>
            </a:r>
            <a:r>
              <a:rPr lang="en-US" altLang="zh-CN" sz="1400" dirty="0" smtClean="0"/>
              <a:t>quad overdraw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1109200" y="583194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HZB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109200" y="1123745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构建层级</a:t>
            </a:r>
            <a:r>
              <a:rPr lang="en-US" altLang="zh-CN" sz="1050" dirty="0" smtClean="0"/>
              <a:t> 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mesh index</a:t>
            </a:r>
            <a:r>
              <a:rPr lang="zh-CN" altLang="en-US" sz="1200" dirty="0" smtClean="0"/>
              <a:t>都是</a:t>
            </a:r>
            <a:r>
              <a:rPr lang="en-US" altLang="zh-CN" sz="1200" dirty="0" smtClean="0"/>
              <a:t>strip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1109200" y="37480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顶点</a:t>
            </a:r>
            <a:r>
              <a:rPr lang="zh-CN" altLang="en-US" sz="1400" dirty="0" smtClean="0"/>
              <a:t>属性量化压缩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3373939" y="1456543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为每一个</a:t>
            </a:r>
            <a:r>
              <a:rPr lang="en-US" altLang="zh-CN" sz="1050" dirty="0" smtClean="0"/>
              <a:t>cluster group</a:t>
            </a:r>
            <a:r>
              <a:rPr lang="zh-CN" altLang="en-US" sz="1050" dirty="0" smtClean="0"/>
              <a:t>构建</a:t>
            </a:r>
            <a:r>
              <a:rPr lang="en-US" altLang="zh-CN" sz="1050" dirty="0" smtClean="0"/>
              <a:t>page</a:t>
            </a:r>
            <a:r>
              <a:rPr lang="zh-CN" altLang="en-US" sz="1050" dirty="0" smtClean="0"/>
              <a:t>页表</a:t>
            </a:r>
            <a:endParaRPr lang="zh-CN" altLang="en-US" sz="1200" dirty="0"/>
          </a:p>
        </p:txBody>
      </p:sp>
      <p:cxnSp>
        <p:nvCxnSpPr>
          <p:cNvPr id="23" name="直接箭头连接符 22"/>
          <p:cNvCxnSpPr>
            <a:stCxn id="20" idx="2"/>
            <a:endCxn id="32" idx="0"/>
          </p:cNvCxnSpPr>
          <p:nvPr/>
        </p:nvCxnSpPr>
        <p:spPr>
          <a:xfrm>
            <a:off x="1940869" y="749277"/>
            <a:ext cx="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2" idx="2"/>
            <a:endCxn id="4" idx="0"/>
          </p:cNvCxnSpPr>
          <p:nvPr/>
        </p:nvCxnSpPr>
        <p:spPr>
          <a:xfrm>
            <a:off x="1940869" y="1498213"/>
            <a:ext cx="2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2" idx="3"/>
            <a:endCxn id="21" idx="0"/>
          </p:cNvCxnSpPr>
          <p:nvPr/>
        </p:nvCxnSpPr>
        <p:spPr>
          <a:xfrm>
            <a:off x="2772537" y="1310979"/>
            <a:ext cx="1433071" cy="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4" idx="3"/>
          </p:cNvCxnSpPr>
          <p:nvPr/>
        </p:nvCxnSpPr>
        <p:spPr>
          <a:xfrm flipH="1">
            <a:off x="2772539" y="1831011"/>
            <a:ext cx="1433069" cy="2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459641" y="1444550"/>
            <a:ext cx="362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Page</a:t>
            </a:r>
            <a:r>
              <a:rPr lang="zh-CN" altLang="en-US" sz="1400" dirty="0" smtClean="0"/>
              <a:t>页表是可选的，主要用于提高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命中率，构建的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可以存储到硬盘上</a:t>
            </a:r>
            <a:endParaRPr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109200" y="6462098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HZ-</a:t>
            </a:r>
            <a:r>
              <a:rPr lang="en-US" altLang="zh-CN" dirty="0" err="1" smtClean="0"/>
              <a:t>postcull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13" idx="2"/>
            <a:endCxn id="31" idx="0"/>
          </p:cNvCxnSpPr>
          <p:nvPr/>
        </p:nvCxnSpPr>
        <p:spPr>
          <a:xfrm>
            <a:off x="1109201" y="5543697"/>
            <a:ext cx="83166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31" idx="0"/>
          </p:cNvCxnSpPr>
          <p:nvPr/>
        </p:nvCxnSpPr>
        <p:spPr>
          <a:xfrm flipH="1">
            <a:off x="1940869" y="5543697"/>
            <a:ext cx="117561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2"/>
            <a:endCxn id="35" idx="0"/>
          </p:cNvCxnSpPr>
          <p:nvPr/>
        </p:nvCxnSpPr>
        <p:spPr>
          <a:xfrm>
            <a:off x="1940869" y="6206408"/>
            <a:ext cx="0" cy="25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3308115" y="6462098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传统管线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35" idx="3"/>
            <a:endCxn id="47" idx="1"/>
          </p:cNvCxnSpPr>
          <p:nvPr/>
        </p:nvCxnSpPr>
        <p:spPr>
          <a:xfrm>
            <a:off x="2772537" y="6649332"/>
            <a:ext cx="535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028534" y="90592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因为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拥有大量三角形，所以模型数据量会非常大，需要用到顶点属性的量化压缩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932739" y="807644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单个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并没有太多三角形，所以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中每个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大小占不满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，同时使用</a:t>
            </a:r>
            <a:r>
              <a:rPr lang="en-US" altLang="zh-CN" sz="1200" dirty="0" smtClean="0"/>
              <a:t>strip</a:t>
            </a:r>
            <a:r>
              <a:rPr lang="zh-CN" altLang="en-US" sz="1200" dirty="0" smtClean="0"/>
              <a:t>用来压缩数据。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239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242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zhengtianji</dc:creator>
  <cp:lastModifiedBy>zhengtianji</cp:lastModifiedBy>
  <cp:revision>23</cp:revision>
  <dcterms:created xsi:type="dcterms:W3CDTF">2021-06-02T02:21:23Z</dcterms:created>
  <dcterms:modified xsi:type="dcterms:W3CDTF">2021-06-02T03:43:56Z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(2)2p3FkWzzJNv7vqF9g+U8SUQxXJzSet5puyelb5MtRPcV1gvypShotP2aN4Fo/ew/lWX8Qyn9
G8XZE91//xLiaqsaGAMukyD0mpE3p3qiKiNtO3cliCR/rlQXncf6HEfHzVVLHiUhc9r0TQPw
LiefcUdSNGGqgOujB1NfU8jNIpHZ2aySk2mI9q3FH6APTGan33gHzJOIbkKy8AtcmDEQ20JW
pTL7qKBlEw0rHxwjda</vt:lpwstr>
  </property>
  <property fmtid="{D5CDD505-2E9C-101B-9397-08002B2CF9AE}" pid="3" name="_2015_ms_pID_7253431">
    <vt:lpwstr>WdORwjCh7gLQu1wGZX1XSe37rKOuCOzqOvCaoGSwgvnrRduoe3gl7o
v3WlJt0XTAEL3oX0tphvPntzYAvnYSpbtTqtwe7Mcm08FwUVcoQUtDPxD4TVBlhIfKRpXncc
eMIECusk5rNdiI+nFWjRjFIIM4WZ0wY2XgE200egDwN8jtDT6UMKMyF0c0wtRCOLrwyoEA9U
nqHkXCr9SFpNru1F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1622424696</vt:lpwstr>
  </property>
</Properties>
</file>