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60" r:id="rId7"/>
    <p:sldId id="259" r:id="rId8"/>
    <p:sldId id="266" r:id="rId9"/>
    <p:sldId id="264" r:id="rId10"/>
    <p:sldId id="267" r:id="rId11"/>
    <p:sldId id="263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337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99335" y="6320641"/>
            <a:ext cx="1459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b="0" i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P-BROTHER</a:t>
            </a:r>
            <a:r>
              <a:rPr lang="en-US" altLang="zh-CN" sz="900" b="0" i="0" baseline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 PRESEBTATION</a:t>
            </a:r>
            <a:endParaRPr lang="ru-RU" altLang="zh-CN" sz="900" b="0" i="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</a:t>
            </a:r>
            <a:r>
              <a:rPr lang="en-US" altLang="zh-CN" sz="1400" dirty="0" err="1" smtClean="0"/>
              <a:t>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软件光栅化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顶点属性量化压缩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2" y="1361025"/>
            <a:ext cx="2505374" cy="145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6" y="1464319"/>
            <a:ext cx="4258862" cy="34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</a:t>
            </a:r>
            <a:r>
              <a:rPr lang="en-US" altLang="zh-CN" sz="1400" dirty="0" err="1" smtClean="0"/>
              <a:t>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5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</a:t>
            </a:r>
            <a:r>
              <a:rPr lang="zh-CN" altLang="en-US" sz="1400" dirty="0" smtClean="0"/>
              <a:t>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19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NaniteEncode.cpp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</a:t>
            </a:r>
            <a:r>
              <a:rPr lang="zh-CN" altLang="en-US" sz="1400" dirty="0" smtClean="0"/>
              <a:t>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53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82220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63721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4223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340914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77536" y="1186064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48716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33" name="直接箭头连接符 32"/>
          <p:cNvCxnSpPr>
            <a:stCxn id="21" idx="3"/>
            <a:endCxn id="22" idx="1"/>
          </p:cNvCxnSpPr>
          <p:nvPr/>
        </p:nvCxnSpPr>
        <p:spPr>
          <a:xfrm>
            <a:off x="2605626" y="1853110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3" idx="1"/>
          </p:cNvCxnSpPr>
          <p:nvPr/>
        </p:nvCxnSpPr>
        <p:spPr>
          <a:xfrm>
            <a:off x="3887127" y="1853110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24" idx="1"/>
          </p:cNvCxnSpPr>
          <p:nvPr/>
        </p:nvCxnSpPr>
        <p:spPr>
          <a:xfrm>
            <a:off x="5177629" y="1853110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46" idx="1"/>
          </p:cNvCxnSpPr>
          <p:nvPr/>
        </p:nvCxnSpPr>
        <p:spPr>
          <a:xfrm flipV="1">
            <a:off x="6464320" y="1853108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  <a:endCxn id="26" idx="1"/>
          </p:cNvCxnSpPr>
          <p:nvPr/>
        </p:nvCxnSpPr>
        <p:spPr>
          <a:xfrm>
            <a:off x="9100942" y="1853109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479206" y="914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1494" y="151313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8" idx="2"/>
            <a:endCxn id="21" idx="0"/>
          </p:cNvCxnSpPr>
          <p:nvPr/>
        </p:nvCxnSpPr>
        <p:spPr>
          <a:xfrm rot="16200000" flipH="1">
            <a:off x="1672303" y="1141017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248716" y="224187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745924" y="1412535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44" name="上下箭头 43"/>
          <p:cNvSpPr/>
          <p:nvPr/>
        </p:nvSpPr>
        <p:spPr>
          <a:xfrm>
            <a:off x="9683057" y="110533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 rot="5400000">
            <a:off x="10431661" y="1666209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59225" y="1313177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3"/>
            <a:endCxn id="25" idx="1"/>
          </p:cNvCxnSpPr>
          <p:nvPr/>
        </p:nvCxnSpPr>
        <p:spPr>
          <a:xfrm>
            <a:off x="7782631" y="1853108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42117" y="239226"/>
            <a:ext cx="341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Deferred </a:t>
            </a:r>
            <a:r>
              <a:rPr lang="en-US" altLang="zh-CN" sz="3200" dirty="0" err="1" smtClean="0"/>
              <a:t>shadering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115611" y="9592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53" name="直接箭头连接符 52"/>
          <p:cNvCxnSpPr>
            <a:endCxn id="38" idx="1"/>
          </p:cNvCxnSpPr>
          <p:nvPr/>
        </p:nvCxnSpPr>
        <p:spPr>
          <a:xfrm>
            <a:off x="1239017" y="431938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1" idx="1"/>
          </p:cNvCxnSpPr>
          <p:nvPr/>
        </p:nvCxnSpPr>
        <p:spPr>
          <a:xfrm>
            <a:off x="1239017" y="1853108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  <a:endCxn id="39" idx="0"/>
          </p:cNvCxnSpPr>
          <p:nvPr/>
        </p:nvCxnSpPr>
        <p:spPr>
          <a:xfrm>
            <a:off x="677314" y="776869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1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242" y="242988"/>
            <a:ext cx="35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 </a:t>
            </a:r>
            <a:r>
              <a:rPr lang="en-US" altLang="zh-CN" dirty="0" smtClean="0"/>
              <a:t>texture/Deferred Material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418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1919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2421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39112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5734" y="2503312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46914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003824" y="3170358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4285325" y="3170358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5575827" y="3170358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21" idx="1"/>
          </p:cNvCxnSpPr>
          <p:nvPr/>
        </p:nvCxnSpPr>
        <p:spPr>
          <a:xfrm flipV="1">
            <a:off x="6862518" y="3170356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9499140" y="3170357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7404" y="140871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9692" y="2830379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4" idx="2"/>
            <a:endCxn id="3" idx="0"/>
          </p:cNvCxnSpPr>
          <p:nvPr/>
        </p:nvCxnSpPr>
        <p:spPr>
          <a:xfrm rot="16200000" flipH="1">
            <a:off x="2070501" y="2458265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46914" y="1541435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144122" y="2729783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10081255" y="2422585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19"/>
          <p:cNvSpPr/>
          <p:nvPr/>
        </p:nvSpPr>
        <p:spPr>
          <a:xfrm rot="5400000">
            <a:off x="10829859" y="298345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57423" y="2630425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7" idx="1"/>
          </p:cNvCxnSpPr>
          <p:nvPr/>
        </p:nvCxnSpPr>
        <p:spPr>
          <a:xfrm>
            <a:off x="8180829" y="3170356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3809" y="141317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1637215" y="1749186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3" idx="1"/>
          </p:cNvCxnSpPr>
          <p:nvPr/>
        </p:nvCxnSpPr>
        <p:spPr>
          <a:xfrm>
            <a:off x="1637215" y="3170356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15" idx="0"/>
          </p:cNvCxnSpPr>
          <p:nvPr/>
        </p:nvCxnSpPr>
        <p:spPr>
          <a:xfrm>
            <a:off x="1075512" y="2094117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5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Culling System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3" y="3609809"/>
            <a:ext cx="4965156" cy="2269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66" y="3374703"/>
            <a:ext cx="4944693" cy="2547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23" y="1757750"/>
            <a:ext cx="3884500" cy="6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Occlusion Culling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4062" y="1341760"/>
            <a:ext cx="4642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PVS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UE4</a:t>
            </a:r>
            <a:r>
              <a:rPr lang="zh-CN" altLang="en-US" dirty="0" smtClean="0"/>
              <a:t>）：</a:t>
            </a:r>
            <a:r>
              <a:rPr lang="zh-CN" altLang="en-US" sz="1400" dirty="0" smtClean="0"/>
              <a:t>预计算方案，首先划分格子，然后离线计算每个格子内所有物体的可见性状态，最后通过一个</a:t>
            </a:r>
            <a:r>
              <a:rPr lang="en-US" altLang="zh-CN" sz="1400" dirty="0" err="1" smtClean="0"/>
              <a:t>bitarray</a:t>
            </a:r>
            <a:r>
              <a:rPr lang="zh-CN" altLang="en-US" sz="1400" dirty="0" smtClean="0"/>
              <a:t>存储可见性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7079509" y="1341760"/>
            <a:ext cx="4411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Hi-Z Culling </a:t>
            </a:r>
            <a:r>
              <a:rPr lang="zh-CN" altLang="en-US" dirty="0" smtClean="0"/>
              <a:t>：</a:t>
            </a:r>
            <a:r>
              <a:rPr lang="zh-CN" altLang="en-US" sz="1400" dirty="0" smtClean="0"/>
              <a:t>把上一帧生成的</a:t>
            </a:r>
            <a:r>
              <a:rPr lang="en-US" altLang="zh-CN" sz="1400" dirty="0" smtClean="0"/>
              <a:t>visibility buffer</a:t>
            </a: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存起来，然后这一帧根据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来判断物体可见性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4" y="2494150"/>
            <a:ext cx="6059207" cy="400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96" y="2276408"/>
            <a:ext cx="4120863" cy="2018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80" y="4495932"/>
            <a:ext cx="5096308" cy="1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Driven Pipeline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6" y="3088998"/>
            <a:ext cx="4482745" cy="2569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3723" y="1348155"/>
            <a:ext cx="8382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mesh</a:t>
            </a:r>
            <a:r>
              <a:rPr lang="zh-CN" altLang="en-US" sz="1600" dirty="0" smtClean="0"/>
              <a:t>切分成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、每个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64</a:t>
            </a:r>
            <a:r>
              <a:rPr lang="zh-CN" altLang="en-US" sz="1600" dirty="0" smtClean="0"/>
              <a:t>个顶点，并且重排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保证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命中率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创建</a:t>
            </a:r>
            <a:r>
              <a:rPr lang="en-US" altLang="zh-CN" sz="1600" dirty="0" smtClean="0"/>
              <a:t>cluster BBOX</a:t>
            </a:r>
            <a:r>
              <a:rPr lang="zh-CN" altLang="en-US" sz="1600" dirty="0" smtClean="0"/>
              <a:t>，后面提升剔除效率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构造</a:t>
            </a:r>
            <a:r>
              <a:rPr lang="en-US" altLang="zh-CN" sz="1600" dirty="0" smtClean="0"/>
              <a:t>Hi-Z buffer</a:t>
            </a:r>
            <a:r>
              <a:rPr lang="zh-CN" altLang="en-US" sz="1600" dirty="0" smtClean="0"/>
              <a:t>，这个</a:t>
            </a:r>
            <a:r>
              <a:rPr lang="en-US" altLang="zh-CN" sz="1600" dirty="0" smtClean="0"/>
              <a:t>Hi-</a:t>
            </a:r>
            <a:r>
              <a:rPr lang="en-US" altLang="zh-CN" sz="1600" dirty="0" err="1" smtClean="0"/>
              <a:t>Zbuffer</a:t>
            </a:r>
            <a:r>
              <a:rPr lang="zh-CN" altLang="en-US" sz="1600" dirty="0" smtClean="0"/>
              <a:t>可以是上一帧的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buffer+reproj</a:t>
            </a:r>
            <a:r>
              <a:rPr lang="zh-CN" altLang="en-US" sz="1600" dirty="0" smtClean="0"/>
              <a:t>也可以是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prepass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CS</a:t>
            </a:r>
            <a:r>
              <a:rPr lang="zh-CN" altLang="en-US" sz="1600" dirty="0" smtClean="0"/>
              <a:t>中根据</a:t>
            </a:r>
            <a:r>
              <a:rPr lang="en-US" altLang="zh-CN" sz="1600" dirty="0" smtClean="0"/>
              <a:t>HZB</a:t>
            </a:r>
            <a:r>
              <a:rPr lang="zh-CN" altLang="en-US" sz="1600" dirty="0" smtClean="0"/>
              <a:t>做</a:t>
            </a:r>
            <a:r>
              <a:rPr lang="en-US" altLang="zh-CN" sz="1600" dirty="0" smtClean="0"/>
              <a:t>cluster cull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triangle cull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/>
              <a:t>剔除完以后剩下一堆顶点使用</a:t>
            </a:r>
            <a:r>
              <a:rPr lang="en-US" altLang="zh-CN" sz="1600" dirty="0" smtClean="0"/>
              <a:t>indirect draw </a:t>
            </a:r>
            <a:r>
              <a:rPr lang="zh-CN" altLang="en-US" sz="1600" dirty="0" smtClean="0"/>
              <a:t>提交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6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34" y="1223480"/>
            <a:ext cx="3373024" cy="26560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8" y="1266593"/>
            <a:ext cx="4482745" cy="2569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>
            <a:off x="4797303" y="2551518"/>
            <a:ext cx="13364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1280" y="4113447"/>
            <a:ext cx="10257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其实</a:t>
            </a:r>
            <a:r>
              <a:rPr lang="zh-CN" altLang="en-US" sz="1400" dirty="0"/>
              <a:t>就是一个专门用来替代</a:t>
            </a:r>
            <a:r>
              <a:rPr lang="en-US" altLang="zh-CN" sz="1400" dirty="0"/>
              <a:t>GS</a:t>
            </a:r>
            <a:r>
              <a:rPr lang="zh-CN" altLang="en-US" sz="1400" dirty="0"/>
              <a:t>的</a:t>
            </a:r>
            <a:r>
              <a:rPr lang="en-US" altLang="zh-CN" sz="1400" dirty="0"/>
              <a:t>,  </a:t>
            </a:r>
            <a:r>
              <a:rPr lang="zh-CN" altLang="en-US" sz="1400" dirty="0"/>
              <a:t>用法和</a:t>
            </a:r>
            <a:r>
              <a:rPr lang="en-US" altLang="zh-CN" sz="1400" dirty="0"/>
              <a:t>CS</a:t>
            </a:r>
            <a:r>
              <a:rPr lang="zh-CN" altLang="en-US" sz="1400" dirty="0"/>
              <a:t>一样，比传统的</a:t>
            </a:r>
            <a:r>
              <a:rPr lang="en-US" altLang="zh-CN" sz="1400" dirty="0"/>
              <a:t>GPU Driven</a:t>
            </a:r>
            <a:r>
              <a:rPr lang="zh-CN" altLang="en-US" sz="1400" dirty="0"/>
              <a:t>的对三角形的裁剪、剔除优势的地方在于：不需要写入</a:t>
            </a:r>
            <a:r>
              <a:rPr lang="en-US" altLang="zh-CN" sz="1400" dirty="0"/>
              <a:t>memory</a:t>
            </a:r>
            <a:r>
              <a:rPr lang="zh-CN" altLang="en-US" sz="1400" dirty="0"/>
              <a:t>，直接在管线里面做了。以后做</a:t>
            </a:r>
            <a:r>
              <a:rPr lang="en-US" altLang="zh-CN" sz="1400" dirty="0"/>
              <a:t>GPU Driven</a:t>
            </a:r>
            <a:r>
              <a:rPr lang="zh-CN" altLang="en-US" sz="1400" dirty="0"/>
              <a:t>就再也不用先用</a:t>
            </a:r>
            <a:r>
              <a:rPr lang="en-US" altLang="zh-CN" sz="1400" dirty="0"/>
              <a:t>CS</a:t>
            </a:r>
            <a:r>
              <a:rPr lang="zh-CN" altLang="en-US" sz="1400" dirty="0"/>
              <a:t>做剔除，把剔除后的结果存放到 </a:t>
            </a:r>
            <a:r>
              <a:rPr lang="en-US" altLang="zh-CN" sz="1400" dirty="0"/>
              <a:t>storage buffer </a:t>
            </a:r>
            <a:r>
              <a:rPr lang="zh-CN" altLang="en-US" sz="1400" dirty="0"/>
              <a:t>然后输入到</a:t>
            </a:r>
            <a:r>
              <a:rPr lang="en-US" altLang="zh-CN" sz="1400" dirty="0"/>
              <a:t>VS</a:t>
            </a:r>
            <a:r>
              <a:rPr lang="zh-CN" altLang="en-US" sz="1400" dirty="0"/>
              <a:t>里面了。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可以直接搞定光栅化之前的所有流程。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280" y="5035582"/>
            <a:ext cx="10774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MeshShader</a:t>
            </a:r>
            <a:r>
              <a:rPr lang="zh-CN" altLang="en-US" sz="1400" dirty="0"/>
              <a:t>的具体流程大概是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先</a:t>
            </a:r>
            <a:r>
              <a:rPr lang="zh-CN" altLang="en-US" sz="1400" dirty="0"/>
              <a:t>把原始的</a:t>
            </a:r>
            <a:r>
              <a:rPr lang="en-US" altLang="zh-CN" sz="1400" dirty="0"/>
              <a:t>mesh</a:t>
            </a:r>
            <a:r>
              <a:rPr lang="zh-CN" altLang="en-US" sz="1400" dirty="0"/>
              <a:t>分成多个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（这个是需要预计算的，或者</a:t>
            </a:r>
            <a:r>
              <a:rPr lang="en-US" altLang="zh-CN" sz="1400" dirty="0"/>
              <a:t>load</a:t>
            </a:r>
            <a:r>
              <a:rPr lang="zh-CN" altLang="en-US" sz="1400" dirty="0"/>
              <a:t>模型的时候计算）（像</a:t>
            </a:r>
            <a:r>
              <a:rPr lang="en-US" altLang="zh-CN" sz="1400" dirty="0"/>
              <a:t>GPU Driven</a:t>
            </a:r>
            <a:r>
              <a:rPr lang="zh-CN" altLang="en-US" sz="1400" dirty="0"/>
              <a:t>里面的</a:t>
            </a:r>
            <a:r>
              <a:rPr lang="en-US" altLang="zh-CN" sz="1400" dirty="0"/>
              <a:t>clusters</a:t>
            </a:r>
            <a:r>
              <a:rPr lang="zh-CN" altLang="en-US" sz="1400" dirty="0"/>
              <a:t>簇）每一个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其实都有自己的</a:t>
            </a:r>
            <a:r>
              <a:rPr lang="en-US" altLang="zh-CN" sz="1400" dirty="0"/>
              <a:t>VB</a:t>
            </a:r>
            <a:r>
              <a:rPr lang="zh-CN" altLang="en-US" sz="1400" dirty="0"/>
              <a:t>和</a:t>
            </a:r>
            <a:r>
              <a:rPr lang="en-US" altLang="zh-CN" sz="1400" dirty="0"/>
              <a:t>IB</a:t>
            </a:r>
            <a:r>
              <a:rPr lang="zh-CN" altLang="en-US" sz="1400" dirty="0"/>
              <a:t>（</a:t>
            </a:r>
            <a:r>
              <a:rPr lang="en-US" altLang="zh-CN" sz="1400" dirty="0"/>
              <a:t>index</a:t>
            </a:r>
            <a:r>
              <a:rPr lang="zh-CN" altLang="en-US" sz="1400" dirty="0"/>
              <a:t>是从</a:t>
            </a:r>
            <a:r>
              <a:rPr lang="en-US" altLang="zh-CN" sz="1400" dirty="0"/>
              <a:t>0</a:t>
            </a:r>
            <a:r>
              <a:rPr lang="zh-CN" altLang="en-US" sz="1400" dirty="0"/>
              <a:t>开始的）每一个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线程组都会处理一个</a:t>
            </a:r>
            <a:r>
              <a:rPr lang="en-US" altLang="zh-CN" sz="1400" dirty="0" err="1"/>
              <a:t>meshlet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每</a:t>
            </a:r>
            <a:r>
              <a:rPr lang="zh-CN" altLang="en-US" sz="1400" dirty="0"/>
              <a:t>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输入到</a:t>
            </a:r>
            <a:r>
              <a:rPr lang="en-US" altLang="zh-CN" sz="1400" dirty="0"/>
              <a:t>task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里面（可以跳过），</a:t>
            </a:r>
            <a:r>
              <a:rPr lang="en-US" altLang="zh-CN" sz="1400" dirty="0" err="1"/>
              <a:t>taskshader</a:t>
            </a:r>
            <a:r>
              <a:rPr lang="zh-CN" altLang="en-US" sz="1400" dirty="0"/>
              <a:t>用于提前剔除整个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</a:t>
            </a:r>
            <a:r>
              <a:rPr lang="en-US" altLang="zh-CN" sz="1400" dirty="0"/>
              <a:t>cluster culling</a:t>
            </a:r>
            <a:r>
              <a:rPr lang="zh-CN" altLang="en-US" sz="1400" dirty="0"/>
              <a:t>），或者做一些</a:t>
            </a:r>
            <a:r>
              <a:rPr lang="en-US" altLang="zh-CN" sz="1400" dirty="0"/>
              <a:t>LOD</a:t>
            </a:r>
            <a:r>
              <a:rPr lang="zh-CN" altLang="en-US" sz="1400" dirty="0"/>
              <a:t>和曲面细分的操作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err="1" smtClean="0"/>
              <a:t>taskshader</a:t>
            </a:r>
            <a:r>
              <a:rPr lang="zh-CN" altLang="en-US" sz="1400" dirty="0"/>
              <a:t>会调用很多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。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里面的操作就和</a:t>
            </a:r>
            <a:r>
              <a:rPr lang="en-US" altLang="zh-CN" sz="1400" dirty="0"/>
              <a:t>CS</a:t>
            </a:r>
            <a:r>
              <a:rPr lang="zh-CN" altLang="en-US" sz="1400" dirty="0"/>
              <a:t>一样了，主要做三角形级别的裁剪剔除（包括视锥体裁剪、亚像素级裁剪等）。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6729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Quad overdraw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50" y="1404203"/>
            <a:ext cx="1535190" cy="1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1320</Words>
  <Application>Microsoft Office PowerPoint</Application>
  <PresentationFormat>宽屏</PresentationFormat>
  <Paragraphs>140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Lato</vt:lpstr>
      <vt:lpstr>Poppins SemiBold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Windows 用户</cp:lastModifiedBy>
  <cp:revision>87</cp:revision>
  <dcterms:created xsi:type="dcterms:W3CDTF">2021-06-02T02:21:23Z</dcterms:created>
  <dcterms:modified xsi:type="dcterms:W3CDTF">2021-06-27T09:18:14Z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(2)2p3FkWzzJNv7vqF9g+U8SUQxXJzSet5puyelb5MtRPcV1gvypShotP2aN4Fo/ew/lWX8Qyn9
G8XZE91//xLiaqsaGAMukyD0mpE3p3qiKiNtO3cliCR/rlQXncf6HEfHzVVLHiUhc9r0TQPw
LiefcUdSNGGqgOujB1NfU8jNIpHZ2aySk2mI9q3FH6APTGan33gHzJOIbkKy8AtcmDEQ20JW
pTL7qKBlEw0rHxwjda</vt:lpwstr>
  </property>
  <property fmtid="{D5CDD505-2E9C-101B-9397-08002B2CF9AE}" pid="3" name="_2015_ms_pID_7253431">
    <vt:lpwstr>WdORwjCh7gLQu1wGZX1XSe37rKOuCOzqOvCaoGSwgvnrRduoe3gl7o
v3WlJt0XTAEL3oX0tphvPntzYAvnYSpbtTqtwe7Mcm08FwUVcoQUtDPxD4TVBlhIfKRpXncc
eMIECusk5rNdiI+nFWjRjFIIM4WZ0wY2XgE200egDwN8jtDT6UMKMyF0c0wtRCOLrwyoEA9U
nqHkXCr9SFpNru1F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1622424696</vt:lpwstr>
  </property>
</Properties>
</file>