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1"/>
  </p:notesMasterIdLst>
  <p:sldIdLst>
    <p:sldId id="256" r:id="rId3"/>
    <p:sldId id="257" r:id="rId4"/>
    <p:sldId id="343" r:id="rId5"/>
    <p:sldId id="387" r:id="rId6"/>
    <p:sldId id="388" r:id="rId7"/>
    <p:sldId id="346" r:id="rId8"/>
    <p:sldId id="386" r:id="rId9"/>
    <p:sldId id="377" r:id="rId10"/>
    <p:sldId id="376" r:id="rId11"/>
    <p:sldId id="379" r:id="rId12"/>
    <p:sldId id="344" r:id="rId13"/>
    <p:sldId id="380" r:id="rId14"/>
    <p:sldId id="381" r:id="rId15"/>
    <p:sldId id="382" r:id="rId16"/>
    <p:sldId id="383" r:id="rId17"/>
    <p:sldId id="384" r:id="rId18"/>
    <p:sldId id="389" r:id="rId19"/>
    <p:sldId id="375" r:id="rId20"/>
  </p:sldIdLst>
  <p:sldSz cx="9144000" cy="6858000" type="screen4x3"/>
  <p:notesSz cx="7019925" cy="9305925"/>
  <p:embeddedFontLs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Garamond" panose="02020404030301010803" pitchFamily="18" charset="0"/>
      <p:regular r:id="rId27"/>
      <p:bold r:id="rId28"/>
      <p:italic r:id="rId29"/>
      <p:boldItalic r:id="rId30"/>
    </p:embeddedFont>
    <p:embeddedFont>
      <p:font typeface="Montserrat Medium"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h6A0mJZKROfhJqswHQSVW2QaR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3EB3F5-1532-459D-8083-D008486796D5}">
  <a:tblStyle styleId="{763EB3F5-1532-459D-8083-D008486796D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006"/>
  </p:normalViewPr>
  <p:slideViewPr>
    <p:cSldViewPr snapToGrid="0">
      <p:cViewPr varScale="1">
        <p:scale>
          <a:sx n="112" d="100"/>
          <a:sy n="112" d="100"/>
        </p:scale>
        <p:origin x="16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64"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41968" cy="465296"/>
          </a:xfrm>
          <a:prstGeom prst="rect">
            <a:avLst/>
          </a:prstGeom>
          <a:noFill/>
          <a:ln>
            <a:noFill/>
          </a:ln>
        </p:spPr>
        <p:txBody>
          <a:bodyPr spcFirstLastPara="1" wrap="square" lIns="93275" tIns="46625" rIns="93275" bIns="466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6333" y="0"/>
            <a:ext cx="3041968" cy="465296"/>
          </a:xfrm>
          <a:prstGeom prst="rect">
            <a:avLst/>
          </a:prstGeom>
          <a:noFill/>
          <a:ln>
            <a:noFill/>
          </a:ln>
        </p:spPr>
        <p:txBody>
          <a:bodyPr spcFirstLastPara="1" wrap="square" lIns="93275" tIns="46625" rIns="93275" bIns="466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4275" y="698500"/>
            <a:ext cx="46513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993" y="4420315"/>
            <a:ext cx="5615940" cy="4187666"/>
          </a:xfrm>
          <a:prstGeom prst="rect">
            <a:avLst/>
          </a:prstGeom>
          <a:noFill/>
          <a:ln>
            <a:noFill/>
          </a:ln>
        </p:spPr>
        <p:txBody>
          <a:bodyPr spcFirstLastPara="1" wrap="square" lIns="93275" tIns="46625" rIns="93275" bIns="4662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9014"/>
            <a:ext cx="3041968" cy="465296"/>
          </a:xfrm>
          <a:prstGeom prst="rect">
            <a:avLst/>
          </a:prstGeom>
          <a:noFill/>
          <a:ln>
            <a:noFill/>
          </a:ln>
        </p:spPr>
        <p:txBody>
          <a:bodyPr spcFirstLastPara="1" wrap="square" lIns="93275" tIns="46625" rIns="93275" bIns="466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6333" y="8839014"/>
            <a:ext cx="3041968" cy="465296"/>
          </a:xfrm>
          <a:prstGeom prst="rect">
            <a:avLst/>
          </a:prstGeom>
          <a:noFill/>
          <a:ln>
            <a:noFill/>
          </a:ln>
        </p:spPr>
        <p:txBody>
          <a:bodyPr spcFirstLastPara="1" wrap="square" lIns="93275" tIns="46625" rIns="93275" bIns="466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1184275" y="698500"/>
            <a:ext cx="46513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701993" y="4420315"/>
            <a:ext cx="5615940" cy="4187666"/>
          </a:xfrm>
          <a:prstGeom prst="rect">
            <a:avLst/>
          </a:prstGeom>
          <a:noFill/>
          <a:ln>
            <a:noFill/>
          </a:ln>
        </p:spPr>
        <p:txBody>
          <a:bodyPr spcFirstLastPara="1" wrap="square" lIns="93275" tIns="46625" rIns="93275" bIns="46625" anchor="t" anchorCtr="0">
            <a:normAutofit/>
          </a:bodyPr>
          <a:lstStyle/>
          <a:p>
            <a:pPr marL="0" lvl="0" indent="0" algn="l" rtl="0">
              <a:lnSpc>
                <a:spcPct val="100000"/>
              </a:lnSpc>
              <a:spcBef>
                <a:spcPts val="0"/>
              </a:spcBef>
              <a:spcAft>
                <a:spcPts val="0"/>
              </a:spcAft>
              <a:buSzPts val="1400"/>
              <a:buNone/>
            </a:pPr>
            <a:endParaRPr sz="800" dirty="0"/>
          </a:p>
        </p:txBody>
      </p:sp>
      <p:sp>
        <p:nvSpPr>
          <p:cNvPr id="98" name="Google Shape;98;p1:notes"/>
          <p:cNvSpPr txBox="1">
            <a:spLocks noGrp="1"/>
          </p:cNvSpPr>
          <p:nvPr>
            <p:ph type="sldNum" idx="12"/>
          </p:nvPr>
        </p:nvSpPr>
        <p:spPr>
          <a:xfrm>
            <a:off x="3976333" y="8839014"/>
            <a:ext cx="3041968" cy="465296"/>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10</a:t>
            </a:fld>
            <a:endParaRPr lang="en-US"/>
          </a:p>
        </p:txBody>
      </p:sp>
    </p:spTree>
    <p:extLst>
      <p:ext uri="{BB962C8B-B14F-4D97-AF65-F5344CB8AC3E}">
        <p14:creationId xmlns:p14="http://schemas.microsoft.com/office/powerpoint/2010/main" val="22941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11</a:t>
            </a:fld>
            <a:endParaRPr lang="en-US"/>
          </a:p>
        </p:txBody>
      </p:sp>
    </p:spTree>
    <p:extLst>
      <p:ext uri="{BB962C8B-B14F-4D97-AF65-F5344CB8AC3E}">
        <p14:creationId xmlns:p14="http://schemas.microsoft.com/office/powerpoint/2010/main" val="389306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12</a:t>
            </a:fld>
            <a:endParaRPr lang="en-US"/>
          </a:p>
        </p:txBody>
      </p:sp>
    </p:spTree>
    <p:extLst>
      <p:ext uri="{BB962C8B-B14F-4D97-AF65-F5344CB8AC3E}">
        <p14:creationId xmlns:p14="http://schemas.microsoft.com/office/powerpoint/2010/main" val="109324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13</a:t>
            </a:fld>
            <a:endParaRPr lang="en-US"/>
          </a:p>
        </p:txBody>
      </p:sp>
    </p:spTree>
    <p:extLst>
      <p:ext uri="{BB962C8B-B14F-4D97-AF65-F5344CB8AC3E}">
        <p14:creationId xmlns:p14="http://schemas.microsoft.com/office/powerpoint/2010/main" val="2972177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14</a:t>
            </a:fld>
            <a:endParaRPr lang="en-US"/>
          </a:p>
        </p:txBody>
      </p:sp>
    </p:spTree>
    <p:extLst>
      <p:ext uri="{BB962C8B-B14F-4D97-AF65-F5344CB8AC3E}">
        <p14:creationId xmlns:p14="http://schemas.microsoft.com/office/powerpoint/2010/main" val="385898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15</a:t>
            </a:fld>
            <a:endParaRPr lang="en-US"/>
          </a:p>
        </p:txBody>
      </p:sp>
    </p:spTree>
    <p:extLst>
      <p:ext uri="{BB962C8B-B14F-4D97-AF65-F5344CB8AC3E}">
        <p14:creationId xmlns:p14="http://schemas.microsoft.com/office/powerpoint/2010/main" val="3959108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16</a:t>
            </a:fld>
            <a:endParaRPr lang="en-US"/>
          </a:p>
        </p:txBody>
      </p:sp>
    </p:spTree>
    <p:extLst>
      <p:ext uri="{BB962C8B-B14F-4D97-AF65-F5344CB8AC3E}">
        <p14:creationId xmlns:p14="http://schemas.microsoft.com/office/powerpoint/2010/main" val="1252237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17</a:t>
            </a:fld>
            <a:endParaRPr lang="en-US"/>
          </a:p>
        </p:txBody>
      </p:sp>
    </p:spTree>
    <p:extLst>
      <p:ext uri="{BB962C8B-B14F-4D97-AF65-F5344CB8AC3E}">
        <p14:creationId xmlns:p14="http://schemas.microsoft.com/office/powerpoint/2010/main" val="1669099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18</a:t>
            </a:fld>
            <a:endParaRPr lang="en-US"/>
          </a:p>
        </p:txBody>
      </p:sp>
    </p:spTree>
    <p:extLst>
      <p:ext uri="{BB962C8B-B14F-4D97-AF65-F5344CB8AC3E}">
        <p14:creationId xmlns:p14="http://schemas.microsoft.com/office/powerpoint/2010/main" val="417369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1184275" y="698500"/>
            <a:ext cx="4651375" cy="34893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701993" y="4420315"/>
            <a:ext cx="5615940" cy="4187666"/>
          </a:xfrm>
          <a:prstGeom prst="rect">
            <a:avLst/>
          </a:prstGeom>
          <a:noFill/>
          <a:ln>
            <a:noFill/>
          </a:ln>
        </p:spPr>
        <p:txBody>
          <a:bodyPr spcFirstLastPara="1" wrap="square" lIns="93275" tIns="46625" rIns="93275" bIns="46625" anchor="t" anchorCtr="0">
            <a:normAutofit/>
          </a:bodyPr>
          <a:lstStyle/>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Speak out all points</a:t>
            </a:r>
            <a:endParaRPr/>
          </a:p>
          <a:p>
            <a:pPr marL="0" lvl="0" indent="0" algn="l" rtl="0">
              <a:lnSpc>
                <a:spcPct val="100000"/>
              </a:lnSpc>
              <a:spcBef>
                <a:spcPts val="0"/>
              </a:spcBef>
              <a:spcAft>
                <a:spcPts val="0"/>
              </a:spcAft>
              <a:buSzPts val="1400"/>
              <a:buNone/>
            </a:pPr>
            <a:endParaRPr/>
          </a:p>
        </p:txBody>
      </p:sp>
      <p:sp>
        <p:nvSpPr>
          <p:cNvPr id="107" name="Google Shape;107;p2:notes"/>
          <p:cNvSpPr txBox="1">
            <a:spLocks noGrp="1"/>
          </p:cNvSpPr>
          <p:nvPr>
            <p:ph type="sldNum" idx="12"/>
          </p:nvPr>
        </p:nvSpPr>
        <p:spPr>
          <a:xfrm>
            <a:off x="3976333" y="8839014"/>
            <a:ext cx="3041968" cy="465296"/>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3</a:t>
            </a:fld>
            <a:endParaRPr lang="en-US"/>
          </a:p>
        </p:txBody>
      </p:sp>
    </p:spTree>
    <p:extLst>
      <p:ext uri="{BB962C8B-B14F-4D97-AF65-F5344CB8AC3E}">
        <p14:creationId xmlns:p14="http://schemas.microsoft.com/office/powerpoint/2010/main" val="423397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4</a:t>
            </a:fld>
            <a:endParaRPr lang="en-US"/>
          </a:p>
        </p:txBody>
      </p:sp>
    </p:spTree>
    <p:extLst>
      <p:ext uri="{BB962C8B-B14F-4D97-AF65-F5344CB8AC3E}">
        <p14:creationId xmlns:p14="http://schemas.microsoft.com/office/powerpoint/2010/main" val="344931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5</a:t>
            </a:fld>
            <a:endParaRPr lang="en-US"/>
          </a:p>
        </p:txBody>
      </p:sp>
    </p:spTree>
    <p:extLst>
      <p:ext uri="{BB962C8B-B14F-4D97-AF65-F5344CB8AC3E}">
        <p14:creationId xmlns:p14="http://schemas.microsoft.com/office/powerpoint/2010/main" val="148200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6</a:t>
            </a:fld>
            <a:endParaRPr lang="en-US"/>
          </a:p>
        </p:txBody>
      </p:sp>
    </p:spTree>
    <p:extLst>
      <p:ext uri="{BB962C8B-B14F-4D97-AF65-F5344CB8AC3E}">
        <p14:creationId xmlns:p14="http://schemas.microsoft.com/office/powerpoint/2010/main" val="159066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7</a:t>
            </a:fld>
            <a:endParaRPr lang="en-US"/>
          </a:p>
        </p:txBody>
      </p:sp>
    </p:spTree>
    <p:extLst>
      <p:ext uri="{BB962C8B-B14F-4D97-AF65-F5344CB8AC3E}">
        <p14:creationId xmlns:p14="http://schemas.microsoft.com/office/powerpoint/2010/main" val="421548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8</a:t>
            </a:fld>
            <a:endParaRPr lang="en-US"/>
          </a:p>
        </p:txBody>
      </p:sp>
    </p:spTree>
    <p:extLst>
      <p:ext uri="{BB962C8B-B14F-4D97-AF65-F5344CB8AC3E}">
        <p14:creationId xmlns:p14="http://schemas.microsoft.com/office/powerpoint/2010/main" val="4187555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 typeface="Wingdings" panose="05000000000000000000" pitchFamily="2" charset="2"/>
              <a:buNone/>
            </a:pPr>
            <a:endParaRPr lang="en-US" sz="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26487E-518C-43F7-A8EE-728BE395642E}" type="slidenum">
              <a:rPr lang="en-US" smtClean="0"/>
              <a:pPr/>
              <a:t>9</a:t>
            </a:fld>
            <a:endParaRPr lang="en-US"/>
          </a:p>
        </p:txBody>
      </p:sp>
    </p:spTree>
    <p:extLst>
      <p:ext uri="{BB962C8B-B14F-4D97-AF65-F5344CB8AC3E}">
        <p14:creationId xmlns:p14="http://schemas.microsoft.com/office/powerpoint/2010/main" val="9126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7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chemeClr val="lt1"/>
              </a:buClr>
              <a:buSzPts val="3200"/>
              <a:buNone/>
              <a:defRPr>
                <a:solidFill>
                  <a:schemeClr val="lt1"/>
                </a:solidFill>
              </a:defRPr>
            </a:lvl1pPr>
            <a:lvl2pPr lvl="1" algn="ctr">
              <a:lnSpc>
                <a:spcPct val="100000"/>
              </a:lnSpc>
              <a:spcBef>
                <a:spcPts val="560"/>
              </a:spcBef>
              <a:spcAft>
                <a:spcPts val="0"/>
              </a:spcAft>
              <a:buClr>
                <a:srgbClr val="898989"/>
              </a:buClr>
              <a:buSzPts val="2800"/>
              <a:buNone/>
              <a:defRPr>
                <a:solidFill>
                  <a:srgbClr val="898989"/>
                </a:solidFill>
              </a:defRPr>
            </a:lvl2pPr>
            <a:lvl3pPr lvl="2" algn="ctr">
              <a:lnSpc>
                <a:spcPct val="100000"/>
              </a:lnSpc>
              <a:spcBef>
                <a:spcPts val="480"/>
              </a:spcBef>
              <a:spcAft>
                <a:spcPts val="0"/>
              </a:spcAft>
              <a:buClr>
                <a:srgbClr val="898989"/>
              </a:buClr>
              <a:buSzPts val="2400"/>
              <a:buNone/>
              <a:defRPr>
                <a:solidFill>
                  <a:srgbClr val="898989"/>
                </a:solidFill>
              </a:defRPr>
            </a:lvl3pPr>
            <a:lvl4pPr lvl="3" algn="ctr">
              <a:lnSpc>
                <a:spcPct val="100000"/>
              </a:lnSpc>
              <a:spcBef>
                <a:spcPts val="400"/>
              </a:spcBef>
              <a:spcAft>
                <a:spcPts val="0"/>
              </a:spcAft>
              <a:buClr>
                <a:srgbClr val="898989"/>
              </a:buClr>
              <a:buSzPts val="2000"/>
              <a:buNone/>
              <a:defRPr>
                <a:solidFill>
                  <a:srgbClr val="898989"/>
                </a:solidFill>
              </a:defRPr>
            </a:lvl4pPr>
            <a:lvl5pPr lvl="4" algn="ctr">
              <a:lnSpc>
                <a:spcPct val="100000"/>
              </a:lnSpc>
              <a:spcBef>
                <a:spcPts val="400"/>
              </a:spcBef>
              <a:spcAft>
                <a:spcPts val="0"/>
              </a:spcAft>
              <a:buClr>
                <a:srgbClr val="898989"/>
              </a:buClr>
              <a:buSzPts val="2000"/>
              <a:buNone/>
              <a:defRPr>
                <a:solidFill>
                  <a:srgbClr val="898989"/>
                </a:solidFill>
              </a:defRPr>
            </a:lvl5pPr>
            <a:lvl6pPr lvl="5" algn="ctr">
              <a:lnSpc>
                <a:spcPct val="100000"/>
              </a:lnSpc>
              <a:spcBef>
                <a:spcPts val="400"/>
              </a:spcBef>
              <a:spcAft>
                <a:spcPts val="0"/>
              </a:spcAft>
              <a:buClr>
                <a:srgbClr val="898989"/>
              </a:buClr>
              <a:buSzPts val="2000"/>
              <a:buNone/>
              <a:defRPr>
                <a:solidFill>
                  <a:srgbClr val="898989"/>
                </a:solidFill>
              </a:defRPr>
            </a:lvl6pPr>
            <a:lvl7pPr lvl="6" algn="ctr">
              <a:lnSpc>
                <a:spcPct val="100000"/>
              </a:lnSpc>
              <a:spcBef>
                <a:spcPts val="400"/>
              </a:spcBef>
              <a:spcAft>
                <a:spcPts val="0"/>
              </a:spcAft>
              <a:buClr>
                <a:srgbClr val="898989"/>
              </a:buClr>
              <a:buSzPts val="2000"/>
              <a:buNone/>
              <a:defRPr>
                <a:solidFill>
                  <a:srgbClr val="898989"/>
                </a:solidFill>
              </a:defRPr>
            </a:lvl7pPr>
            <a:lvl8pPr lvl="7" algn="ctr">
              <a:lnSpc>
                <a:spcPct val="100000"/>
              </a:lnSpc>
              <a:spcBef>
                <a:spcPts val="400"/>
              </a:spcBef>
              <a:spcAft>
                <a:spcPts val="0"/>
              </a:spcAft>
              <a:buClr>
                <a:srgbClr val="898989"/>
              </a:buClr>
              <a:buSzPts val="2000"/>
              <a:buNone/>
              <a:defRPr>
                <a:solidFill>
                  <a:srgbClr val="898989"/>
                </a:solidFill>
              </a:defRPr>
            </a:lvl8pPr>
            <a:lvl9pPr lvl="8" algn="ctr">
              <a:lnSpc>
                <a:spcPct val="100000"/>
              </a:lnSpc>
              <a:spcBef>
                <a:spcPts val="400"/>
              </a:spcBef>
              <a:spcAft>
                <a:spcPts val="0"/>
              </a:spcAft>
              <a:buClr>
                <a:srgbClr val="898989"/>
              </a:buClr>
              <a:buSzPts val="2000"/>
              <a:buNone/>
              <a:defRPr>
                <a:solidFill>
                  <a:srgbClr val="89898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9"/>
        <p:cNvGrpSpPr/>
        <p:nvPr/>
      </p:nvGrpSpPr>
      <p:grpSpPr>
        <a:xfrm>
          <a:off x="0" y="0"/>
          <a:ext cx="0" cy="0"/>
          <a:chOff x="0" y="0"/>
          <a:chExt cx="0" cy="0"/>
        </a:xfrm>
      </p:grpSpPr>
      <p:sp>
        <p:nvSpPr>
          <p:cNvPr id="50" name="Google Shape;50;p92"/>
          <p:cNvSpPr txBox="1">
            <a:spLocks noGrp="1"/>
          </p:cNvSpPr>
          <p:nvPr>
            <p:ph type="title"/>
          </p:nvPr>
        </p:nvSpPr>
        <p:spPr>
          <a:xfrm rot="5400000">
            <a:off x="4976019" y="2415382"/>
            <a:ext cx="5364163"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2"/>
          <p:cNvSpPr txBox="1">
            <a:spLocks noGrp="1"/>
          </p:cNvSpPr>
          <p:nvPr>
            <p:ph type="body" idx="1"/>
          </p:nvPr>
        </p:nvSpPr>
        <p:spPr>
          <a:xfrm rot="5400000">
            <a:off x="785019" y="434181"/>
            <a:ext cx="5364163"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lt1"/>
              </a:buClr>
              <a:buSzPts val="1800"/>
              <a:buChar char="•"/>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73"/>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rgbClr val="30302C"/>
              </a:buClr>
              <a:buSzPts val="1800"/>
              <a:buChar char="•"/>
              <a:defRPr/>
            </a:lvl1pPr>
            <a:lvl2pPr marL="914400" lvl="1" indent="-342900" algn="l">
              <a:lnSpc>
                <a:spcPct val="100000"/>
              </a:lnSpc>
              <a:spcBef>
                <a:spcPts val="360"/>
              </a:spcBef>
              <a:spcAft>
                <a:spcPts val="0"/>
              </a:spcAft>
              <a:buClr>
                <a:srgbClr val="30302C"/>
              </a:buClr>
              <a:buSzPts val="1800"/>
              <a:buChar char="–"/>
              <a:defRPr/>
            </a:lvl2pPr>
            <a:lvl3pPr marL="1371600" lvl="2" indent="-342900" algn="l">
              <a:lnSpc>
                <a:spcPct val="100000"/>
              </a:lnSpc>
              <a:spcBef>
                <a:spcPts val="360"/>
              </a:spcBef>
              <a:spcAft>
                <a:spcPts val="0"/>
              </a:spcAft>
              <a:buClr>
                <a:srgbClr val="30302C"/>
              </a:buClr>
              <a:buSzPts val="1800"/>
              <a:buChar char="•"/>
              <a:defRPr/>
            </a:lvl3pPr>
            <a:lvl4pPr marL="1828800" lvl="3" indent="-342900" algn="l">
              <a:lnSpc>
                <a:spcPct val="100000"/>
              </a:lnSpc>
              <a:spcBef>
                <a:spcPts val="360"/>
              </a:spcBef>
              <a:spcAft>
                <a:spcPts val="0"/>
              </a:spcAft>
              <a:buClr>
                <a:srgbClr val="30302C"/>
              </a:buClr>
              <a:buSzPts val="1800"/>
              <a:buChar char="–"/>
              <a:defRPr/>
            </a:lvl4pPr>
            <a:lvl5pPr marL="2286000" lvl="4" indent="-342900" algn="l">
              <a:lnSpc>
                <a:spcPct val="100000"/>
              </a:lnSpc>
              <a:spcBef>
                <a:spcPts val="360"/>
              </a:spcBef>
              <a:spcAft>
                <a:spcPts val="0"/>
              </a:spcAft>
              <a:buClr>
                <a:srgbClr val="30302C"/>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7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09347A"/>
              </a:buClr>
              <a:buSzPts val="4000"/>
              <a:buFont typeface="Montserrat Medium"/>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30302C"/>
              </a:buClr>
              <a:buSzPts val="2000"/>
              <a:buNone/>
              <a:defRPr sz="2000">
                <a:solidFill>
                  <a:srgbClr val="30302C"/>
                </a:solidFill>
              </a:defRPr>
            </a:lvl1pPr>
            <a:lvl2pPr marL="914400" lvl="1" indent="-228600" algn="l">
              <a:lnSpc>
                <a:spcPct val="100000"/>
              </a:lnSpc>
              <a:spcBef>
                <a:spcPts val="360"/>
              </a:spcBef>
              <a:spcAft>
                <a:spcPts val="0"/>
              </a:spcAft>
              <a:buClr>
                <a:srgbClr val="898989"/>
              </a:buClr>
              <a:buSzPts val="1800"/>
              <a:buNone/>
              <a:defRPr sz="1800">
                <a:solidFill>
                  <a:srgbClr val="898989"/>
                </a:solidFill>
              </a:defRPr>
            </a:lvl2pPr>
            <a:lvl3pPr marL="1371600" lvl="2" indent="-228600" algn="l">
              <a:lnSpc>
                <a:spcPct val="100000"/>
              </a:lnSpc>
              <a:spcBef>
                <a:spcPts val="320"/>
              </a:spcBef>
              <a:spcAft>
                <a:spcPts val="0"/>
              </a:spcAft>
              <a:buClr>
                <a:srgbClr val="898989"/>
              </a:buClr>
              <a:buSzPts val="1600"/>
              <a:buNone/>
              <a:defRPr sz="1600">
                <a:solidFill>
                  <a:srgbClr val="898989"/>
                </a:solidFill>
              </a:defRPr>
            </a:lvl3pPr>
            <a:lvl4pPr marL="1828800" lvl="3" indent="-228600" algn="l">
              <a:lnSpc>
                <a:spcPct val="100000"/>
              </a:lnSpc>
              <a:spcBef>
                <a:spcPts val="280"/>
              </a:spcBef>
              <a:spcAft>
                <a:spcPts val="0"/>
              </a:spcAft>
              <a:buClr>
                <a:srgbClr val="898989"/>
              </a:buClr>
              <a:buSzPts val="1400"/>
              <a:buNone/>
              <a:defRPr sz="1400">
                <a:solidFill>
                  <a:srgbClr val="898989"/>
                </a:solidFill>
              </a:defRPr>
            </a:lvl4pPr>
            <a:lvl5pPr marL="2286000" lvl="4" indent="-228600" algn="l">
              <a:lnSpc>
                <a:spcPct val="100000"/>
              </a:lnSpc>
              <a:spcBef>
                <a:spcPts val="280"/>
              </a:spcBef>
              <a:spcAft>
                <a:spcPts val="0"/>
              </a:spcAft>
              <a:buClr>
                <a:srgbClr val="898989"/>
              </a:buClr>
              <a:buSzPts val="1400"/>
              <a:buNone/>
              <a:defRPr sz="1400">
                <a:solidFill>
                  <a:srgbClr val="898989"/>
                </a:solidFill>
              </a:defRPr>
            </a:lvl5pPr>
            <a:lvl6pPr marL="2743200" lvl="5" indent="-228600" algn="l">
              <a:lnSpc>
                <a:spcPct val="100000"/>
              </a:lnSpc>
              <a:spcBef>
                <a:spcPts val="280"/>
              </a:spcBef>
              <a:spcAft>
                <a:spcPts val="0"/>
              </a:spcAft>
              <a:buClr>
                <a:srgbClr val="898989"/>
              </a:buClr>
              <a:buSzPts val="1400"/>
              <a:buNone/>
              <a:defRPr sz="1400">
                <a:solidFill>
                  <a:srgbClr val="898989"/>
                </a:solidFill>
              </a:defRPr>
            </a:lvl6pPr>
            <a:lvl7pPr marL="3200400" lvl="6" indent="-228600" algn="l">
              <a:lnSpc>
                <a:spcPct val="100000"/>
              </a:lnSpc>
              <a:spcBef>
                <a:spcPts val="280"/>
              </a:spcBef>
              <a:spcAft>
                <a:spcPts val="0"/>
              </a:spcAft>
              <a:buClr>
                <a:srgbClr val="898989"/>
              </a:buClr>
              <a:buSzPts val="1400"/>
              <a:buNone/>
              <a:defRPr sz="1400">
                <a:solidFill>
                  <a:srgbClr val="898989"/>
                </a:solidFill>
              </a:defRPr>
            </a:lvl7pPr>
            <a:lvl8pPr marL="3657600" lvl="7" indent="-228600" algn="l">
              <a:lnSpc>
                <a:spcPct val="100000"/>
              </a:lnSpc>
              <a:spcBef>
                <a:spcPts val="280"/>
              </a:spcBef>
              <a:spcAft>
                <a:spcPts val="0"/>
              </a:spcAft>
              <a:buClr>
                <a:srgbClr val="898989"/>
              </a:buClr>
              <a:buSzPts val="1400"/>
              <a:buNone/>
              <a:defRPr sz="1400">
                <a:solidFill>
                  <a:srgbClr val="898989"/>
                </a:solidFill>
              </a:defRPr>
            </a:lvl8pPr>
            <a:lvl9pPr marL="4114800" lvl="8" indent="-228600" algn="l">
              <a:lnSpc>
                <a:spcPct val="100000"/>
              </a:lnSpc>
              <a:spcBef>
                <a:spcPts val="280"/>
              </a:spcBef>
              <a:spcAft>
                <a:spcPts val="0"/>
              </a:spcAft>
              <a:buClr>
                <a:srgbClr val="898989"/>
              </a:buClr>
              <a:buSzPts val="1400"/>
              <a:buNone/>
              <a:defRPr sz="1400">
                <a:solidFill>
                  <a:srgbClr val="89898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7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7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30302C"/>
              </a:buClr>
              <a:buSzPts val="3200"/>
              <a:buNone/>
              <a:defRPr>
                <a:solidFill>
                  <a:srgbClr val="30302C"/>
                </a:solidFill>
              </a:defRPr>
            </a:lvl1pPr>
            <a:lvl2pPr lvl="1" algn="ctr">
              <a:lnSpc>
                <a:spcPct val="100000"/>
              </a:lnSpc>
              <a:spcBef>
                <a:spcPts val="560"/>
              </a:spcBef>
              <a:spcAft>
                <a:spcPts val="0"/>
              </a:spcAft>
              <a:buClr>
                <a:srgbClr val="898989"/>
              </a:buClr>
              <a:buSzPts val="2800"/>
              <a:buNone/>
              <a:defRPr>
                <a:solidFill>
                  <a:srgbClr val="898989"/>
                </a:solidFill>
              </a:defRPr>
            </a:lvl2pPr>
            <a:lvl3pPr lvl="2" algn="ctr">
              <a:lnSpc>
                <a:spcPct val="100000"/>
              </a:lnSpc>
              <a:spcBef>
                <a:spcPts val="480"/>
              </a:spcBef>
              <a:spcAft>
                <a:spcPts val="0"/>
              </a:spcAft>
              <a:buClr>
                <a:srgbClr val="898989"/>
              </a:buClr>
              <a:buSzPts val="2400"/>
              <a:buNone/>
              <a:defRPr>
                <a:solidFill>
                  <a:srgbClr val="898989"/>
                </a:solidFill>
              </a:defRPr>
            </a:lvl3pPr>
            <a:lvl4pPr lvl="3" algn="ctr">
              <a:lnSpc>
                <a:spcPct val="100000"/>
              </a:lnSpc>
              <a:spcBef>
                <a:spcPts val="400"/>
              </a:spcBef>
              <a:spcAft>
                <a:spcPts val="0"/>
              </a:spcAft>
              <a:buClr>
                <a:srgbClr val="898989"/>
              </a:buClr>
              <a:buSzPts val="2000"/>
              <a:buNone/>
              <a:defRPr>
                <a:solidFill>
                  <a:srgbClr val="898989"/>
                </a:solidFill>
              </a:defRPr>
            </a:lvl4pPr>
            <a:lvl5pPr lvl="4" algn="ctr">
              <a:lnSpc>
                <a:spcPct val="100000"/>
              </a:lnSpc>
              <a:spcBef>
                <a:spcPts val="400"/>
              </a:spcBef>
              <a:spcAft>
                <a:spcPts val="0"/>
              </a:spcAft>
              <a:buClr>
                <a:srgbClr val="898989"/>
              </a:buClr>
              <a:buSzPts val="2000"/>
              <a:buNone/>
              <a:defRPr>
                <a:solidFill>
                  <a:srgbClr val="898989"/>
                </a:solidFill>
              </a:defRPr>
            </a:lvl5pPr>
            <a:lvl6pPr lvl="5" algn="ctr">
              <a:lnSpc>
                <a:spcPct val="100000"/>
              </a:lnSpc>
              <a:spcBef>
                <a:spcPts val="400"/>
              </a:spcBef>
              <a:spcAft>
                <a:spcPts val="0"/>
              </a:spcAft>
              <a:buClr>
                <a:srgbClr val="898989"/>
              </a:buClr>
              <a:buSzPts val="2000"/>
              <a:buNone/>
              <a:defRPr>
                <a:solidFill>
                  <a:srgbClr val="898989"/>
                </a:solidFill>
              </a:defRPr>
            </a:lvl6pPr>
            <a:lvl7pPr lvl="6" algn="ctr">
              <a:lnSpc>
                <a:spcPct val="100000"/>
              </a:lnSpc>
              <a:spcBef>
                <a:spcPts val="400"/>
              </a:spcBef>
              <a:spcAft>
                <a:spcPts val="0"/>
              </a:spcAft>
              <a:buClr>
                <a:srgbClr val="898989"/>
              </a:buClr>
              <a:buSzPts val="2000"/>
              <a:buNone/>
              <a:defRPr>
                <a:solidFill>
                  <a:srgbClr val="898989"/>
                </a:solidFill>
              </a:defRPr>
            </a:lvl7pPr>
            <a:lvl8pPr lvl="7" algn="ctr">
              <a:lnSpc>
                <a:spcPct val="100000"/>
              </a:lnSpc>
              <a:spcBef>
                <a:spcPts val="400"/>
              </a:spcBef>
              <a:spcAft>
                <a:spcPts val="0"/>
              </a:spcAft>
              <a:buClr>
                <a:srgbClr val="898989"/>
              </a:buClr>
              <a:buSzPts val="2000"/>
              <a:buNone/>
              <a:defRPr>
                <a:solidFill>
                  <a:srgbClr val="898989"/>
                </a:solidFill>
              </a:defRPr>
            </a:lvl8pPr>
            <a:lvl9pPr lvl="8" algn="ctr">
              <a:lnSpc>
                <a:spcPct val="100000"/>
              </a:lnSpc>
              <a:spcBef>
                <a:spcPts val="400"/>
              </a:spcBef>
              <a:spcAft>
                <a:spcPts val="0"/>
              </a:spcAft>
              <a:buClr>
                <a:srgbClr val="898989"/>
              </a:buClr>
              <a:buSzPts val="2000"/>
              <a:buNone/>
              <a:defRPr>
                <a:solidFill>
                  <a:srgbClr val="89898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76"/>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30302C"/>
              </a:buClr>
              <a:buSzPts val="2800"/>
              <a:buChar char="•"/>
              <a:defRPr sz="2800"/>
            </a:lvl1pPr>
            <a:lvl2pPr marL="914400" lvl="1" indent="-381000" algn="l">
              <a:lnSpc>
                <a:spcPct val="100000"/>
              </a:lnSpc>
              <a:spcBef>
                <a:spcPts val="480"/>
              </a:spcBef>
              <a:spcAft>
                <a:spcPts val="0"/>
              </a:spcAft>
              <a:buClr>
                <a:srgbClr val="30302C"/>
              </a:buClr>
              <a:buSzPts val="2400"/>
              <a:buChar char="–"/>
              <a:defRPr sz="2400"/>
            </a:lvl2pPr>
            <a:lvl3pPr marL="1371600" lvl="2" indent="-355600" algn="l">
              <a:lnSpc>
                <a:spcPct val="100000"/>
              </a:lnSpc>
              <a:spcBef>
                <a:spcPts val="400"/>
              </a:spcBef>
              <a:spcAft>
                <a:spcPts val="0"/>
              </a:spcAft>
              <a:buClr>
                <a:srgbClr val="30302C"/>
              </a:buClr>
              <a:buSzPts val="2000"/>
              <a:buChar char="•"/>
              <a:defRPr sz="2000"/>
            </a:lvl3pPr>
            <a:lvl4pPr marL="1828800" lvl="3" indent="-342900" algn="l">
              <a:lnSpc>
                <a:spcPct val="100000"/>
              </a:lnSpc>
              <a:spcBef>
                <a:spcPts val="360"/>
              </a:spcBef>
              <a:spcAft>
                <a:spcPts val="0"/>
              </a:spcAft>
              <a:buClr>
                <a:srgbClr val="30302C"/>
              </a:buClr>
              <a:buSzPts val="1800"/>
              <a:buChar char="–"/>
              <a:defRPr sz="1800"/>
            </a:lvl4pPr>
            <a:lvl5pPr marL="2286000" lvl="4" indent="-342900" algn="l">
              <a:lnSpc>
                <a:spcPct val="100000"/>
              </a:lnSpc>
              <a:spcBef>
                <a:spcPts val="360"/>
              </a:spcBef>
              <a:spcAft>
                <a:spcPts val="0"/>
              </a:spcAft>
              <a:buClr>
                <a:srgbClr val="30302C"/>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8" name="Google Shape;78;p7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30302C"/>
              </a:buClr>
              <a:buSzPts val="2800"/>
              <a:buChar char="•"/>
              <a:defRPr sz="2800"/>
            </a:lvl1pPr>
            <a:lvl2pPr marL="914400" lvl="1" indent="-381000" algn="l">
              <a:lnSpc>
                <a:spcPct val="100000"/>
              </a:lnSpc>
              <a:spcBef>
                <a:spcPts val="480"/>
              </a:spcBef>
              <a:spcAft>
                <a:spcPts val="0"/>
              </a:spcAft>
              <a:buClr>
                <a:srgbClr val="30302C"/>
              </a:buClr>
              <a:buSzPts val="2400"/>
              <a:buChar char="–"/>
              <a:defRPr sz="2400"/>
            </a:lvl2pPr>
            <a:lvl3pPr marL="1371600" lvl="2" indent="-355600" algn="l">
              <a:lnSpc>
                <a:spcPct val="100000"/>
              </a:lnSpc>
              <a:spcBef>
                <a:spcPts val="400"/>
              </a:spcBef>
              <a:spcAft>
                <a:spcPts val="0"/>
              </a:spcAft>
              <a:buClr>
                <a:srgbClr val="30302C"/>
              </a:buClr>
              <a:buSzPts val="2000"/>
              <a:buChar char="•"/>
              <a:defRPr sz="2000"/>
            </a:lvl3pPr>
            <a:lvl4pPr marL="1828800" lvl="3" indent="-342900" algn="l">
              <a:lnSpc>
                <a:spcPct val="100000"/>
              </a:lnSpc>
              <a:spcBef>
                <a:spcPts val="360"/>
              </a:spcBef>
              <a:spcAft>
                <a:spcPts val="0"/>
              </a:spcAft>
              <a:buClr>
                <a:srgbClr val="30302C"/>
              </a:buClr>
              <a:buSzPts val="1800"/>
              <a:buChar char="–"/>
              <a:defRPr sz="1800"/>
            </a:lvl4pPr>
            <a:lvl5pPr marL="2286000" lvl="4" indent="-342900" algn="l">
              <a:lnSpc>
                <a:spcPct val="100000"/>
              </a:lnSpc>
              <a:spcBef>
                <a:spcPts val="360"/>
              </a:spcBef>
              <a:spcAft>
                <a:spcPts val="0"/>
              </a:spcAft>
              <a:buClr>
                <a:srgbClr val="30302C"/>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78"/>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79"/>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9347A"/>
              </a:buClr>
              <a:buSzPts val="2000"/>
              <a:buFont typeface="Montserrat Medium"/>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9"/>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rgbClr val="30302C"/>
              </a:buClr>
              <a:buSzPts val="3200"/>
              <a:buChar char="•"/>
              <a:defRPr sz="3200"/>
            </a:lvl1pPr>
            <a:lvl2pPr marL="914400" lvl="1" indent="-406400" algn="l">
              <a:lnSpc>
                <a:spcPct val="100000"/>
              </a:lnSpc>
              <a:spcBef>
                <a:spcPts val="560"/>
              </a:spcBef>
              <a:spcAft>
                <a:spcPts val="0"/>
              </a:spcAft>
              <a:buClr>
                <a:srgbClr val="30302C"/>
              </a:buClr>
              <a:buSzPts val="2800"/>
              <a:buChar char="–"/>
              <a:defRPr sz="2800"/>
            </a:lvl2pPr>
            <a:lvl3pPr marL="1371600" lvl="2" indent="-381000" algn="l">
              <a:lnSpc>
                <a:spcPct val="100000"/>
              </a:lnSpc>
              <a:spcBef>
                <a:spcPts val="480"/>
              </a:spcBef>
              <a:spcAft>
                <a:spcPts val="0"/>
              </a:spcAft>
              <a:buClr>
                <a:srgbClr val="30302C"/>
              </a:buClr>
              <a:buSzPts val="2400"/>
              <a:buChar char="•"/>
              <a:defRPr sz="2400"/>
            </a:lvl3pPr>
            <a:lvl4pPr marL="1828800" lvl="3" indent="-355600" algn="l">
              <a:lnSpc>
                <a:spcPct val="100000"/>
              </a:lnSpc>
              <a:spcBef>
                <a:spcPts val="400"/>
              </a:spcBef>
              <a:spcAft>
                <a:spcPts val="0"/>
              </a:spcAft>
              <a:buClr>
                <a:srgbClr val="30302C"/>
              </a:buClr>
              <a:buSzPts val="2000"/>
              <a:buChar char="–"/>
              <a:defRPr sz="2000"/>
            </a:lvl4pPr>
            <a:lvl5pPr marL="2286000" lvl="4" indent="-355600" algn="l">
              <a:lnSpc>
                <a:spcPct val="100000"/>
              </a:lnSpc>
              <a:spcBef>
                <a:spcPts val="400"/>
              </a:spcBef>
              <a:spcAft>
                <a:spcPts val="0"/>
              </a:spcAft>
              <a:buClr>
                <a:srgbClr val="30302C"/>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84" name="Google Shape;84;p7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rgbClr val="30302C"/>
              </a:buClr>
              <a:buSzPts val="1400"/>
              <a:buNone/>
              <a:defRPr sz="1400"/>
            </a:lvl1pPr>
            <a:lvl2pPr marL="914400" lvl="1" indent="-228600" algn="l">
              <a:lnSpc>
                <a:spcPct val="100000"/>
              </a:lnSpc>
              <a:spcBef>
                <a:spcPts val="240"/>
              </a:spcBef>
              <a:spcAft>
                <a:spcPts val="0"/>
              </a:spcAft>
              <a:buClr>
                <a:srgbClr val="30302C"/>
              </a:buClr>
              <a:buSzPts val="1200"/>
              <a:buNone/>
              <a:defRPr sz="1200"/>
            </a:lvl2pPr>
            <a:lvl3pPr marL="1371600" lvl="2" indent="-228600" algn="l">
              <a:lnSpc>
                <a:spcPct val="100000"/>
              </a:lnSpc>
              <a:spcBef>
                <a:spcPts val="200"/>
              </a:spcBef>
              <a:spcAft>
                <a:spcPts val="0"/>
              </a:spcAft>
              <a:buClr>
                <a:srgbClr val="30302C"/>
              </a:buClr>
              <a:buSzPts val="1000"/>
              <a:buNone/>
              <a:defRPr sz="1000"/>
            </a:lvl3pPr>
            <a:lvl4pPr marL="1828800" lvl="3" indent="-228600" algn="l">
              <a:lnSpc>
                <a:spcPct val="100000"/>
              </a:lnSpc>
              <a:spcBef>
                <a:spcPts val="180"/>
              </a:spcBef>
              <a:spcAft>
                <a:spcPts val="0"/>
              </a:spcAft>
              <a:buClr>
                <a:srgbClr val="30302C"/>
              </a:buClr>
              <a:buSzPts val="900"/>
              <a:buNone/>
              <a:defRPr sz="900"/>
            </a:lvl4pPr>
            <a:lvl5pPr marL="2286000" lvl="4" indent="-228600" algn="l">
              <a:lnSpc>
                <a:spcPct val="100000"/>
              </a:lnSpc>
              <a:spcBef>
                <a:spcPts val="180"/>
              </a:spcBef>
              <a:spcAft>
                <a:spcPts val="0"/>
              </a:spcAft>
              <a:buClr>
                <a:srgbClr val="30302C"/>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8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09347A"/>
              </a:buClr>
              <a:buSzPts val="2000"/>
              <a:buFont typeface="Montserrat Medium"/>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80"/>
          <p:cNvSpPr>
            <a:spLocks noGrp="1"/>
          </p:cNvSpPr>
          <p:nvPr>
            <p:ph type="pic" idx="2"/>
          </p:nvPr>
        </p:nvSpPr>
        <p:spPr>
          <a:xfrm>
            <a:off x="1792288" y="838199"/>
            <a:ext cx="5486400" cy="3889375"/>
          </a:xfrm>
          <a:prstGeom prst="rect">
            <a:avLst/>
          </a:prstGeom>
          <a:noFill/>
          <a:ln>
            <a:noFill/>
          </a:ln>
        </p:spPr>
      </p:sp>
      <p:sp>
        <p:nvSpPr>
          <p:cNvPr id="88" name="Google Shape;88;p8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rgbClr val="30302C"/>
              </a:buClr>
              <a:buSzPts val="1400"/>
              <a:buNone/>
              <a:defRPr sz="1400"/>
            </a:lvl1pPr>
            <a:lvl2pPr marL="914400" lvl="1" indent="-228600" algn="l">
              <a:lnSpc>
                <a:spcPct val="100000"/>
              </a:lnSpc>
              <a:spcBef>
                <a:spcPts val="240"/>
              </a:spcBef>
              <a:spcAft>
                <a:spcPts val="0"/>
              </a:spcAft>
              <a:buClr>
                <a:srgbClr val="30302C"/>
              </a:buClr>
              <a:buSzPts val="1200"/>
              <a:buNone/>
              <a:defRPr sz="1200"/>
            </a:lvl2pPr>
            <a:lvl3pPr marL="1371600" lvl="2" indent="-228600" algn="l">
              <a:lnSpc>
                <a:spcPct val="100000"/>
              </a:lnSpc>
              <a:spcBef>
                <a:spcPts val="200"/>
              </a:spcBef>
              <a:spcAft>
                <a:spcPts val="0"/>
              </a:spcAft>
              <a:buClr>
                <a:srgbClr val="30302C"/>
              </a:buClr>
              <a:buSzPts val="1000"/>
              <a:buNone/>
              <a:defRPr sz="1000"/>
            </a:lvl3pPr>
            <a:lvl4pPr marL="1828800" lvl="3" indent="-228600" algn="l">
              <a:lnSpc>
                <a:spcPct val="100000"/>
              </a:lnSpc>
              <a:spcBef>
                <a:spcPts val="180"/>
              </a:spcBef>
              <a:spcAft>
                <a:spcPts val="0"/>
              </a:spcAft>
              <a:buClr>
                <a:srgbClr val="30302C"/>
              </a:buClr>
              <a:buSzPts val="900"/>
              <a:buNone/>
              <a:defRPr sz="900"/>
            </a:lvl4pPr>
            <a:lvl5pPr marL="2286000" lvl="4" indent="-228600" algn="l">
              <a:lnSpc>
                <a:spcPct val="100000"/>
              </a:lnSpc>
              <a:spcBef>
                <a:spcPts val="180"/>
              </a:spcBef>
              <a:spcAft>
                <a:spcPts val="0"/>
              </a:spcAft>
              <a:buClr>
                <a:srgbClr val="30302C"/>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81"/>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8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rgbClr val="30302C"/>
              </a:buClr>
              <a:buSzPts val="1800"/>
              <a:buChar char="•"/>
              <a:defRPr/>
            </a:lvl1pPr>
            <a:lvl2pPr marL="914400" lvl="1" indent="-342900" algn="l">
              <a:lnSpc>
                <a:spcPct val="100000"/>
              </a:lnSpc>
              <a:spcBef>
                <a:spcPts val="360"/>
              </a:spcBef>
              <a:spcAft>
                <a:spcPts val="0"/>
              </a:spcAft>
              <a:buClr>
                <a:srgbClr val="30302C"/>
              </a:buClr>
              <a:buSzPts val="1800"/>
              <a:buChar char="–"/>
              <a:defRPr/>
            </a:lvl2pPr>
            <a:lvl3pPr marL="1371600" lvl="2" indent="-342900" algn="l">
              <a:lnSpc>
                <a:spcPct val="100000"/>
              </a:lnSpc>
              <a:spcBef>
                <a:spcPts val="360"/>
              </a:spcBef>
              <a:spcAft>
                <a:spcPts val="0"/>
              </a:spcAft>
              <a:buClr>
                <a:srgbClr val="30302C"/>
              </a:buClr>
              <a:buSzPts val="1800"/>
              <a:buChar char="•"/>
              <a:defRPr/>
            </a:lvl3pPr>
            <a:lvl4pPr marL="1828800" lvl="3" indent="-342900" algn="l">
              <a:lnSpc>
                <a:spcPct val="100000"/>
              </a:lnSpc>
              <a:spcBef>
                <a:spcPts val="360"/>
              </a:spcBef>
              <a:spcAft>
                <a:spcPts val="0"/>
              </a:spcAft>
              <a:buClr>
                <a:srgbClr val="30302C"/>
              </a:buClr>
              <a:buSzPts val="1800"/>
              <a:buChar char="–"/>
              <a:defRPr/>
            </a:lvl4pPr>
            <a:lvl5pPr marL="2286000" lvl="4" indent="-342900" algn="l">
              <a:lnSpc>
                <a:spcPct val="100000"/>
              </a:lnSpc>
              <a:spcBef>
                <a:spcPts val="360"/>
              </a:spcBef>
              <a:spcAft>
                <a:spcPts val="0"/>
              </a:spcAft>
              <a:buClr>
                <a:srgbClr val="30302C"/>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000"/>
              <a:buFont typeface="Montserrat Medium"/>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lt1"/>
              </a:buClr>
              <a:buSzPts val="2000"/>
              <a:buNone/>
              <a:defRPr sz="2000">
                <a:solidFill>
                  <a:schemeClr val="lt1"/>
                </a:solidFill>
              </a:defRPr>
            </a:lvl1pPr>
            <a:lvl2pPr marL="914400" lvl="1" indent="-228600" algn="l">
              <a:lnSpc>
                <a:spcPct val="100000"/>
              </a:lnSpc>
              <a:spcBef>
                <a:spcPts val="360"/>
              </a:spcBef>
              <a:spcAft>
                <a:spcPts val="0"/>
              </a:spcAft>
              <a:buClr>
                <a:srgbClr val="898989"/>
              </a:buClr>
              <a:buSzPts val="1800"/>
              <a:buNone/>
              <a:defRPr sz="1800">
                <a:solidFill>
                  <a:srgbClr val="898989"/>
                </a:solidFill>
              </a:defRPr>
            </a:lvl2pPr>
            <a:lvl3pPr marL="1371600" lvl="2" indent="-228600" algn="l">
              <a:lnSpc>
                <a:spcPct val="100000"/>
              </a:lnSpc>
              <a:spcBef>
                <a:spcPts val="320"/>
              </a:spcBef>
              <a:spcAft>
                <a:spcPts val="0"/>
              </a:spcAft>
              <a:buClr>
                <a:srgbClr val="898989"/>
              </a:buClr>
              <a:buSzPts val="1600"/>
              <a:buNone/>
              <a:defRPr sz="1600">
                <a:solidFill>
                  <a:srgbClr val="898989"/>
                </a:solidFill>
              </a:defRPr>
            </a:lvl3pPr>
            <a:lvl4pPr marL="1828800" lvl="3" indent="-228600" algn="l">
              <a:lnSpc>
                <a:spcPct val="100000"/>
              </a:lnSpc>
              <a:spcBef>
                <a:spcPts val="280"/>
              </a:spcBef>
              <a:spcAft>
                <a:spcPts val="0"/>
              </a:spcAft>
              <a:buClr>
                <a:srgbClr val="898989"/>
              </a:buClr>
              <a:buSzPts val="1400"/>
              <a:buNone/>
              <a:defRPr sz="1400">
                <a:solidFill>
                  <a:srgbClr val="898989"/>
                </a:solidFill>
              </a:defRPr>
            </a:lvl4pPr>
            <a:lvl5pPr marL="2286000" lvl="4" indent="-228600" algn="l">
              <a:lnSpc>
                <a:spcPct val="100000"/>
              </a:lnSpc>
              <a:spcBef>
                <a:spcPts val="280"/>
              </a:spcBef>
              <a:spcAft>
                <a:spcPts val="0"/>
              </a:spcAft>
              <a:buClr>
                <a:srgbClr val="898989"/>
              </a:buClr>
              <a:buSzPts val="1400"/>
              <a:buNone/>
              <a:defRPr sz="1400">
                <a:solidFill>
                  <a:srgbClr val="898989"/>
                </a:solidFill>
              </a:defRPr>
            </a:lvl5pPr>
            <a:lvl6pPr marL="2743200" lvl="5" indent="-228600" algn="l">
              <a:lnSpc>
                <a:spcPct val="100000"/>
              </a:lnSpc>
              <a:spcBef>
                <a:spcPts val="280"/>
              </a:spcBef>
              <a:spcAft>
                <a:spcPts val="0"/>
              </a:spcAft>
              <a:buClr>
                <a:srgbClr val="898989"/>
              </a:buClr>
              <a:buSzPts val="1400"/>
              <a:buNone/>
              <a:defRPr sz="1400">
                <a:solidFill>
                  <a:srgbClr val="898989"/>
                </a:solidFill>
              </a:defRPr>
            </a:lvl6pPr>
            <a:lvl7pPr marL="3200400" lvl="6" indent="-228600" algn="l">
              <a:lnSpc>
                <a:spcPct val="100000"/>
              </a:lnSpc>
              <a:spcBef>
                <a:spcPts val="280"/>
              </a:spcBef>
              <a:spcAft>
                <a:spcPts val="0"/>
              </a:spcAft>
              <a:buClr>
                <a:srgbClr val="898989"/>
              </a:buClr>
              <a:buSzPts val="1400"/>
              <a:buNone/>
              <a:defRPr sz="1400">
                <a:solidFill>
                  <a:srgbClr val="898989"/>
                </a:solidFill>
              </a:defRPr>
            </a:lvl7pPr>
            <a:lvl8pPr marL="3657600" lvl="7" indent="-228600" algn="l">
              <a:lnSpc>
                <a:spcPct val="100000"/>
              </a:lnSpc>
              <a:spcBef>
                <a:spcPts val="280"/>
              </a:spcBef>
              <a:spcAft>
                <a:spcPts val="0"/>
              </a:spcAft>
              <a:buClr>
                <a:srgbClr val="898989"/>
              </a:buClr>
              <a:buSzPts val="1400"/>
              <a:buNone/>
              <a:defRPr sz="1400">
                <a:solidFill>
                  <a:srgbClr val="898989"/>
                </a:solidFill>
              </a:defRPr>
            </a:lvl8pPr>
            <a:lvl9pPr marL="4114800" lvl="8" indent="-228600" algn="l">
              <a:lnSpc>
                <a:spcPct val="100000"/>
              </a:lnSpc>
              <a:spcBef>
                <a:spcPts val="280"/>
              </a:spcBef>
              <a:spcAft>
                <a:spcPts val="0"/>
              </a:spcAft>
              <a:buClr>
                <a:srgbClr val="898989"/>
              </a:buClr>
              <a:buSzPts val="1400"/>
              <a:buNone/>
              <a:defRPr sz="1400">
                <a:solidFill>
                  <a:srgbClr val="898989"/>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82"/>
          <p:cNvSpPr txBox="1">
            <a:spLocks noGrp="1"/>
          </p:cNvSpPr>
          <p:nvPr>
            <p:ph type="title"/>
          </p:nvPr>
        </p:nvSpPr>
        <p:spPr>
          <a:xfrm rot="5400000">
            <a:off x="4976019" y="2415382"/>
            <a:ext cx="5364163"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9347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2"/>
          <p:cNvSpPr txBox="1">
            <a:spLocks noGrp="1"/>
          </p:cNvSpPr>
          <p:nvPr>
            <p:ph type="body" idx="1"/>
          </p:nvPr>
        </p:nvSpPr>
        <p:spPr>
          <a:xfrm rot="5400000">
            <a:off x="785019" y="434181"/>
            <a:ext cx="5364163"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rgbClr val="30302C"/>
              </a:buClr>
              <a:buSzPts val="1800"/>
              <a:buChar char="•"/>
              <a:defRPr/>
            </a:lvl1pPr>
            <a:lvl2pPr marL="914400" lvl="1" indent="-342900" algn="l">
              <a:lnSpc>
                <a:spcPct val="100000"/>
              </a:lnSpc>
              <a:spcBef>
                <a:spcPts val="360"/>
              </a:spcBef>
              <a:spcAft>
                <a:spcPts val="0"/>
              </a:spcAft>
              <a:buClr>
                <a:srgbClr val="30302C"/>
              </a:buClr>
              <a:buSzPts val="1800"/>
              <a:buChar char="–"/>
              <a:defRPr/>
            </a:lvl2pPr>
            <a:lvl3pPr marL="1371600" lvl="2" indent="-342900" algn="l">
              <a:lnSpc>
                <a:spcPct val="100000"/>
              </a:lnSpc>
              <a:spcBef>
                <a:spcPts val="360"/>
              </a:spcBef>
              <a:spcAft>
                <a:spcPts val="0"/>
              </a:spcAft>
              <a:buClr>
                <a:srgbClr val="30302C"/>
              </a:buClr>
              <a:buSzPts val="1800"/>
              <a:buChar char="•"/>
              <a:defRPr/>
            </a:lvl3pPr>
            <a:lvl4pPr marL="1828800" lvl="3" indent="-342900" algn="l">
              <a:lnSpc>
                <a:spcPct val="100000"/>
              </a:lnSpc>
              <a:spcBef>
                <a:spcPts val="360"/>
              </a:spcBef>
              <a:spcAft>
                <a:spcPts val="0"/>
              </a:spcAft>
              <a:buClr>
                <a:srgbClr val="30302C"/>
              </a:buClr>
              <a:buSzPts val="1800"/>
              <a:buChar char="–"/>
              <a:defRPr/>
            </a:lvl4pPr>
            <a:lvl5pPr marL="2286000" lvl="4" indent="-342900" algn="l">
              <a:lnSpc>
                <a:spcPct val="100000"/>
              </a:lnSpc>
              <a:spcBef>
                <a:spcPts val="360"/>
              </a:spcBef>
              <a:spcAft>
                <a:spcPts val="0"/>
              </a:spcAft>
              <a:buClr>
                <a:srgbClr val="30302C"/>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85"/>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lt1"/>
              </a:buClr>
              <a:buSzPts val="2800"/>
              <a:buChar char="•"/>
              <a:defRPr sz="2800"/>
            </a:lvl1pPr>
            <a:lvl2pPr marL="914400" lvl="1" indent="-381000" algn="l">
              <a:lnSpc>
                <a:spcPct val="100000"/>
              </a:lnSpc>
              <a:spcBef>
                <a:spcPts val="480"/>
              </a:spcBef>
              <a:spcAft>
                <a:spcPts val="0"/>
              </a:spcAft>
              <a:buClr>
                <a:schemeClr val="lt1"/>
              </a:buClr>
              <a:buSzPts val="2400"/>
              <a:buChar char="–"/>
              <a:defRPr sz="2400"/>
            </a:lvl2pPr>
            <a:lvl3pPr marL="1371600" lvl="2" indent="-355600" algn="l">
              <a:lnSpc>
                <a:spcPct val="100000"/>
              </a:lnSpc>
              <a:spcBef>
                <a:spcPts val="400"/>
              </a:spcBef>
              <a:spcAft>
                <a:spcPts val="0"/>
              </a:spcAft>
              <a:buClr>
                <a:schemeClr val="lt1"/>
              </a:buClr>
              <a:buSzPts val="2000"/>
              <a:buChar char="•"/>
              <a:defRPr sz="2000"/>
            </a:lvl3pPr>
            <a:lvl4pPr marL="1828800" lvl="3" indent="-342900" algn="l">
              <a:lnSpc>
                <a:spcPct val="100000"/>
              </a:lnSpc>
              <a:spcBef>
                <a:spcPts val="360"/>
              </a:spcBef>
              <a:spcAft>
                <a:spcPts val="0"/>
              </a:spcAft>
              <a:buClr>
                <a:schemeClr val="lt1"/>
              </a:buClr>
              <a:buSzPts val="1800"/>
              <a:buChar char="–"/>
              <a:defRPr sz="1800"/>
            </a:lvl4pPr>
            <a:lvl5pPr marL="2286000" lvl="4" indent="-342900" algn="l">
              <a:lnSpc>
                <a:spcPct val="100000"/>
              </a:lnSpc>
              <a:spcBef>
                <a:spcPts val="360"/>
              </a:spcBef>
              <a:spcAft>
                <a:spcPts val="0"/>
              </a:spcAft>
              <a:buClr>
                <a:schemeClr val="lt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 name="Google Shape;28;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lt1"/>
              </a:buClr>
              <a:buSzPts val="2800"/>
              <a:buChar char="•"/>
              <a:defRPr sz="2800"/>
            </a:lvl1pPr>
            <a:lvl2pPr marL="914400" lvl="1" indent="-381000" algn="l">
              <a:lnSpc>
                <a:spcPct val="100000"/>
              </a:lnSpc>
              <a:spcBef>
                <a:spcPts val="480"/>
              </a:spcBef>
              <a:spcAft>
                <a:spcPts val="0"/>
              </a:spcAft>
              <a:buClr>
                <a:schemeClr val="lt1"/>
              </a:buClr>
              <a:buSzPts val="2400"/>
              <a:buChar char="–"/>
              <a:defRPr sz="2400"/>
            </a:lvl2pPr>
            <a:lvl3pPr marL="1371600" lvl="2" indent="-355600" algn="l">
              <a:lnSpc>
                <a:spcPct val="100000"/>
              </a:lnSpc>
              <a:spcBef>
                <a:spcPts val="400"/>
              </a:spcBef>
              <a:spcAft>
                <a:spcPts val="0"/>
              </a:spcAft>
              <a:buClr>
                <a:schemeClr val="lt1"/>
              </a:buClr>
              <a:buSzPts val="2000"/>
              <a:buChar char="•"/>
              <a:defRPr sz="2000"/>
            </a:lvl3pPr>
            <a:lvl4pPr marL="1828800" lvl="3" indent="-342900" algn="l">
              <a:lnSpc>
                <a:spcPct val="100000"/>
              </a:lnSpc>
              <a:spcBef>
                <a:spcPts val="360"/>
              </a:spcBef>
              <a:spcAft>
                <a:spcPts val="0"/>
              </a:spcAft>
              <a:buClr>
                <a:schemeClr val="lt1"/>
              </a:buClr>
              <a:buSzPts val="1800"/>
              <a:buChar char="–"/>
              <a:defRPr sz="1800"/>
            </a:lvl4pPr>
            <a:lvl5pPr marL="2286000" lvl="4" indent="-342900" algn="l">
              <a:lnSpc>
                <a:spcPct val="100000"/>
              </a:lnSpc>
              <a:spcBef>
                <a:spcPts val="360"/>
              </a:spcBef>
              <a:spcAft>
                <a:spcPts val="0"/>
              </a:spcAft>
              <a:buClr>
                <a:schemeClr val="lt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86"/>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Montserrat Medium"/>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lt1"/>
              </a:buClr>
              <a:buSzPts val="2400"/>
              <a:buNone/>
              <a:defRPr sz="2400" b="1"/>
            </a:lvl1pPr>
            <a:lvl2pPr marL="914400" lvl="1" indent="-228600" algn="l">
              <a:lnSpc>
                <a:spcPct val="100000"/>
              </a:lnSpc>
              <a:spcBef>
                <a:spcPts val="400"/>
              </a:spcBef>
              <a:spcAft>
                <a:spcPts val="0"/>
              </a:spcAft>
              <a:buClr>
                <a:schemeClr val="lt1"/>
              </a:buClr>
              <a:buSzPts val="2000"/>
              <a:buNone/>
              <a:defRPr sz="2000" b="1"/>
            </a:lvl2pPr>
            <a:lvl3pPr marL="1371600" lvl="2" indent="-228600" algn="l">
              <a:lnSpc>
                <a:spcPct val="100000"/>
              </a:lnSpc>
              <a:spcBef>
                <a:spcPts val="360"/>
              </a:spcBef>
              <a:spcAft>
                <a:spcPts val="0"/>
              </a:spcAft>
              <a:buClr>
                <a:schemeClr val="lt1"/>
              </a:buClr>
              <a:buSzPts val="1800"/>
              <a:buNone/>
              <a:defRPr sz="1800" b="1"/>
            </a:lvl3pPr>
            <a:lvl4pPr marL="1828800" lvl="3" indent="-228600" algn="l">
              <a:lnSpc>
                <a:spcPct val="100000"/>
              </a:lnSpc>
              <a:spcBef>
                <a:spcPts val="320"/>
              </a:spcBef>
              <a:spcAft>
                <a:spcPts val="0"/>
              </a:spcAft>
              <a:buClr>
                <a:schemeClr val="lt1"/>
              </a:buClr>
              <a:buSzPts val="1600"/>
              <a:buNone/>
              <a:defRPr sz="1600" b="1"/>
            </a:lvl4pPr>
            <a:lvl5pPr marL="2286000" lvl="4" indent="-228600" algn="l">
              <a:lnSpc>
                <a:spcPct val="100000"/>
              </a:lnSpc>
              <a:spcBef>
                <a:spcPts val="320"/>
              </a:spcBef>
              <a:spcAft>
                <a:spcPts val="0"/>
              </a:spcAft>
              <a:buClr>
                <a:schemeClr val="lt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2" name="Google Shape;32;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lt1"/>
              </a:buClr>
              <a:buSzPts val="2400"/>
              <a:buChar char="•"/>
              <a:defRPr sz="2400"/>
            </a:lvl1pPr>
            <a:lvl2pPr marL="914400" lvl="1" indent="-355600" algn="l">
              <a:lnSpc>
                <a:spcPct val="100000"/>
              </a:lnSpc>
              <a:spcBef>
                <a:spcPts val="400"/>
              </a:spcBef>
              <a:spcAft>
                <a:spcPts val="0"/>
              </a:spcAft>
              <a:buClr>
                <a:schemeClr val="lt1"/>
              </a:buClr>
              <a:buSzPts val="2000"/>
              <a:buChar char="–"/>
              <a:defRPr sz="2000"/>
            </a:lvl2pPr>
            <a:lvl3pPr marL="1371600" lvl="2" indent="-342900" algn="l">
              <a:lnSpc>
                <a:spcPct val="100000"/>
              </a:lnSpc>
              <a:spcBef>
                <a:spcPts val="360"/>
              </a:spcBef>
              <a:spcAft>
                <a:spcPts val="0"/>
              </a:spcAft>
              <a:buClr>
                <a:schemeClr val="lt1"/>
              </a:buClr>
              <a:buSzPts val="1800"/>
              <a:buChar char="•"/>
              <a:defRPr sz="1800"/>
            </a:lvl3pPr>
            <a:lvl4pPr marL="1828800" lvl="3" indent="-330200" algn="l">
              <a:lnSpc>
                <a:spcPct val="100000"/>
              </a:lnSpc>
              <a:spcBef>
                <a:spcPts val="320"/>
              </a:spcBef>
              <a:spcAft>
                <a:spcPts val="0"/>
              </a:spcAft>
              <a:buClr>
                <a:schemeClr val="lt1"/>
              </a:buClr>
              <a:buSzPts val="1600"/>
              <a:buChar char="–"/>
              <a:defRPr sz="1600"/>
            </a:lvl4pPr>
            <a:lvl5pPr marL="2286000" lvl="4" indent="-330200" algn="l">
              <a:lnSpc>
                <a:spcPct val="100000"/>
              </a:lnSpc>
              <a:spcBef>
                <a:spcPts val="320"/>
              </a:spcBef>
              <a:spcAft>
                <a:spcPts val="0"/>
              </a:spcAft>
              <a:buClr>
                <a:schemeClr val="lt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3" name="Google Shape;33;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lt1"/>
              </a:buClr>
              <a:buSzPts val="2400"/>
              <a:buNone/>
              <a:defRPr sz="2400" b="1"/>
            </a:lvl1pPr>
            <a:lvl2pPr marL="914400" lvl="1" indent="-228600" algn="l">
              <a:lnSpc>
                <a:spcPct val="100000"/>
              </a:lnSpc>
              <a:spcBef>
                <a:spcPts val="400"/>
              </a:spcBef>
              <a:spcAft>
                <a:spcPts val="0"/>
              </a:spcAft>
              <a:buClr>
                <a:schemeClr val="lt1"/>
              </a:buClr>
              <a:buSzPts val="2000"/>
              <a:buNone/>
              <a:defRPr sz="2000" b="1"/>
            </a:lvl2pPr>
            <a:lvl3pPr marL="1371600" lvl="2" indent="-228600" algn="l">
              <a:lnSpc>
                <a:spcPct val="100000"/>
              </a:lnSpc>
              <a:spcBef>
                <a:spcPts val="360"/>
              </a:spcBef>
              <a:spcAft>
                <a:spcPts val="0"/>
              </a:spcAft>
              <a:buClr>
                <a:schemeClr val="lt1"/>
              </a:buClr>
              <a:buSzPts val="1800"/>
              <a:buNone/>
              <a:defRPr sz="1800" b="1"/>
            </a:lvl3pPr>
            <a:lvl4pPr marL="1828800" lvl="3" indent="-228600" algn="l">
              <a:lnSpc>
                <a:spcPct val="100000"/>
              </a:lnSpc>
              <a:spcBef>
                <a:spcPts val="320"/>
              </a:spcBef>
              <a:spcAft>
                <a:spcPts val="0"/>
              </a:spcAft>
              <a:buClr>
                <a:schemeClr val="lt1"/>
              </a:buClr>
              <a:buSzPts val="1600"/>
              <a:buNone/>
              <a:defRPr sz="1600" b="1"/>
            </a:lvl4pPr>
            <a:lvl5pPr marL="2286000" lvl="4" indent="-228600" algn="l">
              <a:lnSpc>
                <a:spcPct val="100000"/>
              </a:lnSpc>
              <a:spcBef>
                <a:spcPts val="320"/>
              </a:spcBef>
              <a:spcAft>
                <a:spcPts val="0"/>
              </a:spcAft>
              <a:buClr>
                <a:schemeClr val="lt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4" name="Google Shape;34;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lt1"/>
              </a:buClr>
              <a:buSzPts val="2400"/>
              <a:buChar char="•"/>
              <a:defRPr sz="2400"/>
            </a:lvl1pPr>
            <a:lvl2pPr marL="914400" lvl="1" indent="-355600" algn="l">
              <a:lnSpc>
                <a:spcPct val="100000"/>
              </a:lnSpc>
              <a:spcBef>
                <a:spcPts val="400"/>
              </a:spcBef>
              <a:spcAft>
                <a:spcPts val="0"/>
              </a:spcAft>
              <a:buClr>
                <a:schemeClr val="lt1"/>
              </a:buClr>
              <a:buSzPts val="2000"/>
              <a:buChar char="–"/>
              <a:defRPr sz="2000"/>
            </a:lvl2pPr>
            <a:lvl3pPr marL="1371600" lvl="2" indent="-342900" algn="l">
              <a:lnSpc>
                <a:spcPct val="100000"/>
              </a:lnSpc>
              <a:spcBef>
                <a:spcPts val="360"/>
              </a:spcBef>
              <a:spcAft>
                <a:spcPts val="0"/>
              </a:spcAft>
              <a:buClr>
                <a:schemeClr val="lt1"/>
              </a:buClr>
              <a:buSzPts val="1800"/>
              <a:buChar char="•"/>
              <a:defRPr sz="1800"/>
            </a:lvl3pPr>
            <a:lvl4pPr marL="1828800" lvl="3" indent="-330200" algn="l">
              <a:lnSpc>
                <a:spcPct val="100000"/>
              </a:lnSpc>
              <a:spcBef>
                <a:spcPts val="320"/>
              </a:spcBef>
              <a:spcAft>
                <a:spcPts val="0"/>
              </a:spcAft>
              <a:buClr>
                <a:schemeClr val="lt1"/>
              </a:buClr>
              <a:buSzPts val="1600"/>
              <a:buChar char="–"/>
              <a:defRPr sz="1600"/>
            </a:lvl4pPr>
            <a:lvl5pPr marL="2286000" lvl="4" indent="-330200" algn="l">
              <a:lnSpc>
                <a:spcPct val="100000"/>
              </a:lnSpc>
              <a:spcBef>
                <a:spcPts val="320"/>
              </a:spcBef>
              <a:spcAft>
                <a:spcPts val="0"/>
              </a:spcAft>
              <a:buClr>
                <a:schemeClr val="lt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7"/>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rotWithShape="1">
          <a:blip r:embed="rId2">
            <a:alphaModFix/>
          </a:blip>
          <a:tile tx="0" ty="0" sx="100000" sy="100000" flip="none" algn="tl"/>
        </a:blipFill>
        <a:effectLst/>
      </p:bgPr>
    </p:bg>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89"/>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000"/>
              <a:buFont typeface="Montserrat Medium"/>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9"/>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lt1"/>
              </a:buClr>
              <a:buSzPts val="3200"/>
              <a:buChar char="•"/>
              <a:defRPr sz="3200"/>
            </a:lvl1pPr>
            <a:lvl2pPr marL="914400" lvl="1" indent="-406400" algn="l">
              <a:lnSpc>
                <a:spcPct val="100000"/>
              </a:lnSpc>
              <a:spcBef>
                <a:spcPts val="560"/>
              </a:spcBef>
              <a:spcAft>
                <a:spcPts val="0"/>
              </a:spcAft>
              <a:buClr>
                <a:schemeClr val="lt1"/>
              </a:buClr>
              <a:buSzPts val="2800"/>
              <a:buChar char="–"/>
              <a:defRPr sz="2800"/>
            </a:lvl2pPr>
            <a:lvl3pPr marL="1371600" lvl="2" indent="-381000" algn="l">
              <a:lnSpc>
                <a:spcPct val="100000"/>
              </a:lnSpc>
              <a:spcBef>
                <a:spcPts val="480"/>
              </a:spcBef>
              <a:spcAft>
                <a:spcPts val="0"/>
              </a:spcAft>
              <a:buClr>
                <a:schemeClr val="lt1"/>
              </a:buClr>
              <a:buSzPts val="2400"/>
              <a:buChar char="•"/>
              <a:defRPr sz="2400"/>
            </a:lvl3pPr>
            <a:lvl4pPr marL="1828800" lvl="3" indent="-355600" algn="l">
              <a:lnSpc>
                <a:spcPct val="100000"/>
              </a:lnSpc>
              <a:spcBef>
                <a:spcPts val="400"/>
              </a:spcBef>
              <a:spcAft>
                <a:spcPts val="0"/>
              </a:spcAft>
              <a:buClr>
                <a:schemeClr val="lt1"/>
              </a:buClr>
              <a:buSzPts val="2000"/>
              <a:buChar char="–"/>
              <a:defRPr sz="2000"/>
            </a:lvl4pPr>
            <a:lvl5pPr marL="2286000" lvl="4" indent="-355600" algn="l">
              <a:lnSpc>
                <a:spcPct val="100000"/>
              </a:lnSpc>
              <a:spcBef>
                <a:spcPts val="400"/>
              </a:spcBef>
              <a:spcAft>
                <a:spcPts val="0"/>
              </a:spcAft>
              <a:buClr>
                <a:schemeClr val="lt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1" name="Google Shape;41;p8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lt1"/>
              </a:buClr>
              <a:buSzPts val="1400"/>
              <a:buNone/>
              <a:defRPr sz="1400"/>
            </a:lvl1pPr>
            <a:lvl2pPr marL="914400" lvl="1" indent="-228600" algn="l">
              <a:lnSpc>
                <a:spcPct val="100000"/>
              </a:lnSpc>
              <a:spcBef>
                <a:spcPts val="240"/>
              </a:spcBef>
              <a:spcAft>
                <a:spcPts val="0"/>
              </a:spcAft>
              <a:buClr>
                <a:schemeClr val="lt1"/>
              </a:buClr>
              <a:buSzPts val="1200"/>
              <a:buNone/>
              <a:defRPr sz="1200"/>
            </a:lvl2pPr>
            <a:lvl3pPr marL="1371600" lvl="2" indent="-228600" algn="l">
              <a:lnSpc>
                <a:spcPct val="100000"/>
              </a:lnSpc>
              <a:spcBef>
                <a:spcPts val="200"/>
              </a:spcBef>
              <a:spcAft>
                <a:spcPts val="0"/>
              </a:spcAft>
              <a:buClr>
                <a:schemeClr val="lt1"/>
              </a:buClr>
              <a:buSzPts val="1000"/>
              <a:buNone/>
              <a:defRPr sz="1000"/>
            </a:lvl3pPr>
            <a:lvl4pPr marL="1828800" lvl="3" indent="-228600" algn="l">
              <a:lnSpc>
                <a:spcPct val="100000"/>
              </a:lnSpc>
              <a:spcBef>
                <a:spcPts val="180"/>
              </a:spcBef>
              <a:spcAft>
                <a:spcPts val="0"/>
              </a:spcAft>
              <a:buClr>
                <a:schemeClr val="lt1"/>
              </a:buClr>
              <a:buSzPts val="900"/>
              <a:buNone/>
              <a:defRPr sz="900"/>
            </a:lvl4pPr>
            <a:lvl5pPr marL="2286000" lvl="4" indent="-228600" algn="l">
              <a:lnSpc>
                <a:spcPct val="100000"/>
              </a:lnSpc>
              <a:spcBef>
                <a:spcPts val="180"/>
              </a:spcBef>
              <a:spcAft>
                <a:spcPts val="0"/>
              </a:spcAft>
              <a:buClr>
                <a:schemeClr val="lt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9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000"/>
              <a:buFont typeface="Montserrat Medium"/>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0"/>
          <p:cNvSpPr>
            <a:spLocks noGrp="1"/>
          </p:cNvSpPr>
          <p:nvPr>
            <p:ph type="pic" idx="2"/>
          </p:nvPr>
        </p:nvSpPr>
        <p:spPr>
          <a:xfrm>
            <a:off x="1792288" y="838199"/>
            <a:ext cx="5486400" cy="3889375"/>
          </a:xfrm>
          <a:prstGeom prst="rect">
            <a:avLst/>
          </a:prstGeom>
          <a:noFill/>
          <a:ln>
            <a:noFill/>
          </a:ln>
        </p:spPr>
      </p:sp>
      <p:sp>
        <p:nvSpPr>
          <p:cNvPr id="45" name="Google Shape;45;p9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lt1"/>
              </a:buClr>
              <a:buSzPts val="1400"/>
              <a:buNone/>
              <a:defRPr sz="1400"/>
            </a:lvl1pPr>
            <a:lvl2pPr marL="914400" lvl="1" indent="-228600" algn="l">
              <a:lnSpc>
                <a:spcPct val="100000"/>
              </a:lnSpc>
              <a:spcBef>
                <a:spcPts val="240"/>
              </a:spcBef>
              <a:spcAft>
                <a:spcPts val="0"/>
              </a:spcAft>
              <a:buClr>
                <a:schemeClr val="lt1"/>
              </a:buClr>
              <a:buSzPts val="1200"/>
              <a:buNone/>
              <a:defRPr sz="1200"/>
            </a:lvl2pPr>
            <a:lvl3pPr marL="1371600" lvl="2" indent="-228600" algn="l">
              <a:lnSpc>
                <a:spcPct val="100000"/>
              </a:lnSpc>
              <a:spcBef>
                <a:spcPts val="200"/>
              </a:spcBef>
              <a:spcAft>
                <a:spcPts val="0"/>
              </a:spcAft>
              <a:buClr>
                <a:schemeClr val="lt1"/>
              </a:buClr>
              <a:buSzPts val="1000"/>
              <a:buNone/>
              <a:defRPr sz="1000"/>
            </a:lvl3pPr>
            <a:lvl4pPr marL="1828800" lvl="3" indent="-228600" algn="l">
              <a:lnSpc>
                <a:spcPct val="100000"/>
              </a:lnSpc>
              <a:spcBef>
                <a:spcPts val="180"/>
              </a:spcBef>
              <a:spcAft>
                <a:spcPts val="0"/>
              </a:spcAft>
              <a:buClr>
                <a:schemeClr val="lt1"/>
              </a:buClr>
              <a:buSzPts val="900"/>
              <a:buNone/>
              <a:defRPr sz="900"/>
            </a:lvl4pPr>
            <a:lvl5pPr marL="2286000" lvl="4" indent="-228600" algn="l">
              <a:lnSpc>
                <a:spcPct val="100000"/>
              </a:lnSpc>
              <a:spcBef>
                <a:spcPts val="180"/>
              </a:spcBef>
              <a:spcAft>
                <a:spcPts val="0"/>
              </a:spcAft>
              <a:buClr>
                <a:schemeClr val="lt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6"/>
        <p:cNvGrpSpPr/>
        <p:nvPr/>
      </p:nvGrpSpPr>
      <p:grpSpPr>
        <a:xfrm>
          <a:off x="0" y="0"/>
          <a:ext cx="0" cy="0"/>
          <a:chOff x="0" y="0"/>
          <a:chExt cx="0" cy="0"/>
        </a:xfrm>
      </p:grpSpPr>
      <p:sp>
        <p:nvSpPr>
          <p:cNvPr id="47" name="Google Shape;47;p91"/>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1"/>
          <p:cNvSpPr txBox="1">
            <a:spLocks noGrp="1"/>
          </p:cNvSpPr>
          <p:nvPr>
            <p:ph type="body" idx="1"/>
          </p:nvPr>
        </p:nvSpPr>
        <p:spPr>
          <a:xfrm rot="5400000">
            <a:off x="2476500" y="-419099"/>
            <a:ext cx="41910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lt1"/>
              </a:buClr>
              <a:buSzPts val="1800"/>
              <a:buChar char="•"/>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5.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4.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lt1"/>
              </a:buClr>
              <a:buSzPts val="4000"/>
              <a:buFont typeface="Montserrat Medium"/>
              <a:buNone/>
              <a:defRPr sz="4000" b="0" i="0" u="none" strike="noStrike" cap="none">
                <a:solidFill>
                  <a:schemeClr val="lt1"/>
                </a:solidFill>
                <a:latin typeface="Montserrat Medium"/>
                <a:ea typeface="Montserrat Medium"/>
                <a:cs typeface="Montserrat Medium"/>
                <a:sym typeface="Montserrat Medium"/>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457200" y="1600201"/>
            <a:ext cx="8229600" cy="41910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p:nvPr/>
        </p:nvSpPr>
        <p:spPr>
          <a:xfrm>
            <a:off x="379541" y="6454556"/>
            <a:ext cx="174599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 2012 Boise State University</a:t>
            </a:r>
            <a:endParaRPr sz="1000" b="0" i="0" u="none" strike="noStrike" cap="none">
              <a:solidFill>
                <a:schemeClr val="lt1"/>
              </a:solidFill>
              <a:latin typeface="Calibri"/>
              <a:ea typeface="Calibri"/>
              <a:cs typeface="Calibri"/>
              <a:sym typeface="Calibri"/>
            </a:endParaRPr>
          </a:p>
        </p:txBody>
      </p:sp>
      <p:sp>
        <p:nvSpPr>
          <p:cNvPr id="13" name="Google Shape;13;p69"/>
          <p:cNvSpPr txBox="1"/>
          <p:nvPr/>
        </p:nvSpPr>
        <p:spPr>
          <a:xfrm>
            <a:off x="8305800" y="6454556"/>
            <a:ext cx="3353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Calibri"/>
                <a:ea typeface="Calibri"/>
                <a:cs typeface="Calibri"/>
                <a:sym typeface="Calibri"/>
              </a:rPr>
              <a:t>‹#›</a:t>
            </a:fld>
            <a:endParaRPr sz="1000" b="0" i="0" u="none" strike="noStrike" cap="none">
              <a:solidFill>
                <a:schemeClr val="lt1"/>
              </a:solidFill>
              <a:latin typeface="Calibri"/>
              <a:ea typeface="Calibri"/>
              <a:cs typeface="Calibri"/>
              <a:sym typeface="Calibri"/>
            </a:endParaRPr>
          </a:p>
        </p:txBody>
      </p:sp>
      <p:pic>
        <p:nvPicPr>
          <p:cNvPr id="14" name="Google Shape;14;p69" descr="C:\Users\teriwilliams\Desktop\logo_b.png"/>
          <p:cNvPicPr preferRelativeResize="0"/>
          <p:nvPr/>
        </p:nvPicPr>
        <p:blipFill rotWithShape="1">
          <a:blip r:embed="rId13">
            <a:alphaModFix/>
          </a:blip>
          <a:srcRect/>
          <a:stretch/>
        </p:blipFill>
        <p:spPr>
          <a:xfrm>
            <a:off x="3640931" y="183616"/>
            <a:ext cx="1862138" cy="493871"/>
          </a:xfrm>
          <a:prstGeom prst="rect">
            <a:avLst/>
          </a:prstGeom>
          <a:noFill/>
          <a:ln>
            <a:noFill/>
          </a:ln>
        </p:spPr>
      </p:pic>
      <p:pic>
        <p:nvPicPr>
          <p:cNvPr id="15" name="Google Shape;15;p69"/>
          <p:cNvPicPr preferRelativeResize="0"/>
          <p:nvPr/>
        </p:nvPicPr>
        <p:blipFill rotWithShape="1">
          <a:blip r:embed="rId14">
            <a:alphaModFix/>
          </a:blip>
          <a:srcRect/>
          <a:stretch/>
        </p:blipFill>
        <p:spPr>
          <a:xfrm>
            <a:off x="0" y="5638800"/>
            <a:ext cx="9144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pic>
        <p:nvPicPr>
          <p:cNvPr id="53" name="Google Shape;53;p71"/>
          <p:cNvPicPr preferRelativeResize="0"/>
          <p:nvPr/>
        </p:nvPicPr>
        <p:blipFill rotWithShape="1">
          <a:blip r:embed="rId12">
            <a:alphaModFix/>
          </a:blip>
          <a:srcRect/>
          <a:stretch/>
        </p:blipFill>
        <p:spPr>
          <a:xfrm>
            <a:off x="0" y="0"/>
            <a:ext cx="9144000" cy="838200"/>
          </a:xfrm>
          <a:prstGeom prst="rect">
            <a:avLst/>
          </a:prstGeom>
          <a:noFill/>
          <a:ln>
            <a:noFill/>
          </a:ln>
        </p:spPr>
      </p:pic>
      <p:pic>
        <p:nvPicPr>
          <p:cNvPr id="54" name="Google Shape;54;p71"/>
          <p:cNvPicPr preferRelativeResize="0"/>
          <p:nvPr/>
        </p:nvPicPr>
        <p:blipFill rotWithShape="1">
          <a:blip r:embed="rId13">
            <a:alphaModFix/>
          </a:blip>
          <a:srcRect/>
          <a:stretch/>
        </p:blipFill>
        <p:spPr>
          <a:xfrm>
            <a:off x="0" y="6286414"/>
            <a:ext cx="9144000" cy="582507"/>
          </a:xfrm>
          <a:prstGeom prst="rect">
            <a:avLst/>
          </a:prstGeom>
          <a:noFill/>
          <a:ln>
            <a:noFill/>
          </a:ln>
        </p:spPr>
      </p:pic>
      <p:sp>
        <p:nvSpPr>
          <p:cNvPr id="55" name="Google Shape;55;p71"/>
          <p:cNvSpPr txBox="1">
            <a:spLocks noGrp="1"/>
          </p:cNvSpPr>
          <p:nvPr>
            <p:ph type="title"/>
          </p:nvPr>
        </p:nvSpPr>
        <p:spPr>
          <a:xfrm>
            <a:off x="457200" y="838200"/>
            <a:ext cx="8229600" cy="715962"/>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09347A"/>
              </a:buClr>
              <a:buSzPts val="4000"/>
              <a:buFont typeface="Montserrat Medium"/>
              <a:buNone/>
              <a:defRPr sz="4000" b="0" i="0" u="none" strike="noStrike" cap="none">
                <a:solidFill>
                  <a:srgbClr val="09347A"/>
                </a:solidFill>
                <a:latin typeface="Montserrat Medium"/>
                <a:ea typeface="Montserrat Medium"/>
                <a:cs typeface="Montserrat Medium"/>
                <a:sym typeface="Montserrat Medium"/>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Google Shape;56;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rgbClr val="30302C"/>
              </a:buClr>
              <a:buSzPts val="3200"/>
              <a:buFont typeface="Arial"/>
              <a:buChar char="•"/>
              <a:defRPr sz="3200" b="0" i="0" u="none" strike="noStrike" cap="none">
                <a:solidFill>
                  <a:srgbClr val="30302C"/>
                </a:solidFill>
                <a:latin typeface="Arial"/>
                <a:ea typeface="Arial"/>
                <a:cs typeface="Arial"/>
                <a:sym typeface="Arial"/>
              </a:defRPr>
            </a:lvl1pPr>
            <a:lvl2pPr marL="914400" marR="0" lvl="1" indent="-406400" algn="l" rtl="0">
              <a:lnSpc>
                <a:spcPct val="100000"/>
              </a:lnSpc>
              <a:spcBef>
                <a:spcPts val="560"/>
              </a:spcBef>
              <a:spcAft>
                <a:spcPts val="0"/>
              </a:spcAft>
              <a:buClr>
                <a:srgbClr val="30302C"/>
              </a:buClr>
              <a:buSzPts val="2800"/>
              <a:buFont typeface="Arial"/>
              <a:buChar char="–"/>
              <a:defRPr sz="2800" b="0" i="0" u="none" strike="noStrike" cap="none">
                <a:solidFill>
                  <a:srgbClr val="30302C"/>
                </a:solidFill>
                <a:latin typeface="Arial"/>
                <a:ea typeface="Arial"/>
                <a:cs typeface="Arial"/>
                <a:sym typeface="Arial"/>
              </a:defRPr>
            </a:lvl2pPr>
            <a:lvl3pPr marL="1371600" marR="0" lvl="2" indent="-381000" algn="l" rtl="0">
              <a:lnSpc>
                <a:spcPct val="100000"/>
              </a:lnSpc>
              <a:spcBef>
                <a:spcPts val="480"/>
              </a:spcBef>
              <a:spcAft>
                <a:spcPts val="0"/>
              </a:spcAft>
              <a:buClr>
                <a:srgbClr val="30302C"/>
              </a:buClr>
              <a:buSzPts val="2400"/>
              <a:buFont typeface="Arial"/>
              <a:buChar char="•"/>
              <a:defRPr sz="2400" b="0" i="0" u="none" strike="noStrike" cap="none">
                <a:solidFill>
                  <a:srgbClr val="30302C"/>
                </a:solidFill>
                <a:latin typeface="Arial"/>
                <a:ea typeface="Arial"/>
                <a:cs typeface="Arial"/>
                <a:sym typeface="Arial"/>
              </a:defRPr>
            </a:lvl3pPr>
            <a:lvl4pPr marL="1828800" marR="0" lvl="3" indent="-355600" algn="l" rtl="0">
              <a:lnSpc>
                <a:spcPct val="100000"/>
              </a:lnSpc>
              <a:spcBef>
                <a:spcPts val="400"/>
              </a:spcBef>
              <a:spcAft>
                <a:spcPts val="0"/>
              </a:spcAft>
              <a:buClr>
                <a:srgbClr val="30302C"/>
              </a:buClr>
              <a:buSzPts val="2000"/>
              <a:buFont typeface="Arial"/>
              <a:buChar char="–"/>
              <a:defRPr sz="2000" b="0" i="0" u="none" strike="noStrike" cap="none">
                <a:solidFill>
                  <a:srgbClr val="30302C"/>
                </a:solidFill>
                <a:latin typeface="Arial"/>
                <a:ea typeface="Arial"/>
                <a:cs typeface="Arial"/>
                <a:sym typeface="Arial"/>
              </a:defRPr>
            </a:lvl4pPr>
            <a:lvl5pPr marL="2286000" marR="0" lvl="4" indent="-355600" algn="l" rtl="0">
              <a:lnSpc>
                <a:spcPct val="100000"/>
              </a:lnSpc>
              <a:spcBef>
                <a:spcPts val="400"/>
              </a:spcBef>
              <a:spcAft>
                <a:spcPts val="0"/>
              </a:spcAft>
              <a:buClr>
                <a:srgbClr val="30302C"/>
              </a:buClr>
              <a:buSzPts val="2000"/>
              <a:buFont typeface="Arial"/>
              <a:buChar char="»"/>
              <a:defRPr sz="2000" b="0" i="0" u="none" strike="noStrike" cap="none">
                <a:solidFill>
                  <a:srgbClr val="30302C"/>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71"/>
          <p:cNvSpPr txBox="1"/>
          <p:nvPr/>
        </p:nvSpPr>
        <p:spPr>
          <a:xfrm>
            <a:off x="8305800" y="6454556"/>
            <a:ext cx="3353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Calibri"/>
                <a:ea typeface="Calibri"/>
                <a:cs typeface="Calibri"/>
                <a:sym typeface="Calibri"/>
              </a:rPr>
              <a:t>‹#›</a:t>
            </a:fld>
            <a:endParaRPr sz="1000" b="0" i="0" u="none" strike="noStrike" cap="none">
              <a:solidFill>
                <a:schemeClr val="lt1"/>
              </a:solidFill>
              <a:latin typeface="Calibri"/>
              <a:ea typeface="Calibri"/>
              <a:cs typeface="Calibri"/>
              <a:sym typeface="Calibri"/>
            </a:endParaRPr>
          </a:p>
        </p:txBody>
      </p:sp>
      <p:pic>
        <p:nvPicPr>
          <p:cNvPr id="58" name="Google Shape;58;p71"/>
          <p:cNvPicPr preferRelativeResize="0"/>
          <p:nvPr/>
        </p:nvPicPr>
        <p:blipFill rotWithShape="1">
          <a:blip r:embed="rId14">
            <a:alphaModFix/>
          </a:blip>
          <a:srcRect/>
          <a:stretch/>
        </p:blipFill>
        <p:spPr>
          <a:xfrm>
            <a:off x="3640931" y="172164"/>
            <a:ext cx="1862138" cy="4938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5.wdp"/><Relationship Id="rId3" Type="http://schemas.openxmlformats.org/officeDocument/2006/relationships/image" Target="../media/image13.jpeg"/><Relationship Id="rId7" Type="http://schemas.microsoft.com/office/2007/relationships/hdphoto" Target="../media/hdphoto2.wdp"/><Relationship Id="rId12" Type="http://schemas.openxmlformats.org/officeDocument/2006/relationships/image" Target="../media/image18.png"/><Relationship Id="rId17" Type="http://schemas.microsoft.com/office/2007/relationships/hdphoto" Target="../media/hdphoto7.wdp"/><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5.png"/><Relationship Id="rId11" Type="http://schemas.microsoft.com/office/2007/relationships/hdphoto" Target="../media/hdphoto4.wdp"/><Relationship Id="rId5" Type="http://schemas.microsoft.com/office/2007/relationships/hdphoto" Target="../media/hdphoto1.wdp"/><Relationship Id="rId15" Type="http://schemas.microsoft.com/office/2007/relationships/hdphoto" Target="../media/hdphoto6.wdp"/><Relationship Id="rId10" Type="http://schemas.openxmlformats.org/officeDocument/2006/relationships/image" Target="../media/image17.png"/><Relationship Id="rId4" Type="http://schemas.openxmlformats.org/officeDocument/2006/relationships/image" Target="../media/image14.png"/><Relationship Id="rId9" Type="http://schemas.microsoft.com/office/2007/relationships/hdphoto" Target="../media/hdphoto3.wdp"/><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microsoft.com/office/2007/relationships/hdphoto" Target="../media/hdphoto9.wdp"/><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2.png"/><Relationship Id="rId12" Type="http://schemas.microsoft.com/office/2007/relationships/hdphoto" Target="../media/hdphoto11.wdp"/><Relationship Id="rId17" Type="http://schemas.openxmlformats.org/officeDocument/2006/relationships/image" Target="../media/image27.jpeg"/><Relationship Id="rId2" Type="http://schemas.openxmlformats.org/officeDocument/2006/relationships/notesSlide" Target="../notesSlides/notesSlide8.xml"/><Relationship Id="rId16" Type="http://schemas.microsoft.com/office/2007/relationships/hdphoto" Target="../media/hdphoto13.wdp"/><Relationship Id="rId1" Type="http://schemas.openxmlformats.org/officeDocument/2006/relationships/slideLayout" Target="../slideLayouts/slideLayout12.xml"/><Relationship Id="rId6" Type="http://schemas.microsoft.com/office/2007/relationships/hdphoto" Target="../media/hdphoto8.wdp"/><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microsoft.com/office/2007/relationships/hdphoto" Target="../media/hdphoto10.wdp"/><Relationship Id="rId4" Type="http://schemas.microsoft.com/office/2007/relationships/hdphoto" Target="../media/hdphoto7.wdp"/><Relationship Id="rId9" Type="http://schemas.openxmlformats.org/officeDocument/2006/relationships/image" Target="../media/image23.png"/><Relationship Id="rId14" Type="http://schemas.microsoft.com/office/2007/relationships/hdphoto" Target="../media/hdphoto12.wdp"/></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0" y="1695976"/>
            <a:ext cx="9144000" cy="98990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2790"/>
              <a:buFont typeface="Garamond"/>
              <a:buNone/>
            </a:pPr>
            <a:r>
              <a:rPr lang="en-US" sz="2910" b="1" dirty="0">
                <a:latin typeface="Garamond"/>
                <a:ea typeface="Garamond"/>
                <a:cs typeface="Garamond"/>
                <a:sym typeface="Garamond"/>
              </a:rPr>
              <a:t>Mix Design of the 3D-printing cement paste</a:t>
            </a:r>
            <a:br>
              <a:rPr lang="en-US" sz="3590" b="1" dirty="0">
                <a:latin typeface="Garamond"/>
                <a:ea typeface="Garamond"/>
                <a:cs typeface="Garamond"/>
                <a:sym typeface="Garamond"/>
              </a:rPr>
            </a:br>
            <a:endParaRPr sz="3320" b="1" dirty="0">
              <a:latin typeface="Garamond"/>
              <a:ea typeface="Garamond"/>
              <a:cs typeface="Garamond"/>
              <a:sym typeface="Garamond"/>
            </a:endParaRPr>
          </a:p>
        </p:txBody>
      </p:sp>
      <p:sp>
        <p:nvSpPr>
          <p:cNvPr id="101" name="Google Shape;101;p1"/>
          <p:cNvSpPr/>
          <p:nvPr/>
        </p:nvSpPr>
        <p:spPr>
          <a:xfrm>
            <a:off x="1905000" y="3447871"/>
            <a:ext cx="53340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Garamond"/>
                <a:ea typeface="Garamond"/>
                <a:cs typeface="Garamond"/>
                <a:sym typeface="Garamond"/>
              </a:rPr>
              <a:t>CE542 Project</a:t>
            </a:r>
            <a:endParaRPr sz="2400" b="1" i="0" u="none" strike="noStrike" cap="none" dirty="0">
              <a:solidFill>
                <a:schemeClr val="lt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Garamond"/>
                <a:ea typeface="Garamond"/>
                <a:cs typeface="Garamond"/>
                <a:sym typeface="Garamond"/>
              </a:rPr>
              <a:t>by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err="1">
                <a:solidFill>
                  <a:schemeClr val="lt1"/>
                </a:solidFill>
                <a:latin typeface="Garamond"/>
                <a:ea typeface="Garamond"/>
                <a:cs typeface="Garamond"/>
                <a:sym typeface="Garamond"/>
              </a:rPr>
              <a:t>Tianjie</a:t>
            </a:r>
            <a:r>
              <a:rPr lang="en-US" sz="2400" b="1" i="0" u="none" strike="noStrike" cap="none" dirty="0">
                <a:solidFill>
                  <a:schemeClr val="lt1"/>
                </a:solidFill>
                <a:latin typeface="Garamond"/>
                <a:ea typeface="Garamond"/>
                <a:cs typeface="Garamond"/>
                <a:sym typeface="Garamond"/>
              </a:rPr>
              <a:t> Zhang, Donglei Wang</a:t>
            </a:r>
            <a:endParaRPr sz="2400" b="1" i="0" u="none" strike="noStrike" cap="none" dirty="0">
              <a:solidFill>
                <a:schemeClr val="lt1"/>
              </a:solidFill>
              <a:latin typeface="Garamond"/>
              <a:ea typeface="Garamond"/>
              <a:cs typeface="Garamond"/>
              <a:sym typeface="Garamond"/>
            </a:endParaRPr>
          </a:p>
        </p:txBody>
      </p:sp>
      <p:sp>
        <p:nvSpPr>
          <p:cNvPr id="102" name="Google Shape;102;p1"/>
          <p:cNvSpPr/>
          <p:nvPr/>
        </p:nvSpPr>
        <p:spPr>
          <a:xfrm>
            <a:off x="520874" y="5281958"/>
            <a:ext cx="5334000" cy="7847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sng" strike="noStrike" cap="none" dirty="0">
                <a:solidFill>
                  <a:schemeClr val="lt1"/>
                </a:solidFill>
                <a:latin typeface="Garamond"/>
                <a:ea typeface="Garamond"/>
                <a:cs typeface="Garamond"/>
                <a:sym typeface="Garamond"/>
              </a:rPr>
              <a:t>Advisor:</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lt1"/>
                </a:solidFill>
                <a:latin typeface="Garamond"/>
                <a:ea typeface="Garamond"/>
                <a:cs typeface="Garamond"/>
                <a:sym typeface="Garamond"/>
              </a:rPr>
              <a:t>Yang Lu, Ph.D.</a:t>
            </a:r>
            <a:endParaRPr sz="2000" b="1" i="0" u="none" strike="noStrike" cap="none" dirty="0">
              <a:solidFill>
                <a:schemeClr val="lt1"/>
              </a:solidFill>
              <a:latin typeface="Garamond"/>
              <a:ea typeface="Garamond"/>
              <a:cs typeface="Garamond"/>
              <a:sym typeface="Garamond"/>
            </a:endParaRPr>
          </a:p>
        </p:txBody>
      </p:sp>
      <p:sp>
        <p:nvSpPr>
          <p:cNvPr id="103" name="Google Shape;103;p1"/>
          <p:cNvSpPr txBox="1"/>
          <p:nvPr/>
        </p:nvSpPr>
        <p:spPr>
          <a:xfrm>
            <a:off x="6562846" y="6066748"/>
            <a:ext cx="2581154"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dirty="0">
                <a:solidFill>
                  <a:schemeClr val="lt1"/>
                </a:solidFill>
                <a:latin typeface="Garamond"/>
                <a:ea typeface="Garamond"/>
                <a:cs typeface="Garamond"/>
                <a:sym typeface="Garamond"/>
              </a:rPr>
              <a:t>Dec 06</a:t>
            </a:r>
            <a:r>
              <a:rPr lang="en-US" sz="2200" b="1" i="0" u="none" strike="noStrike" cap="none" dirty="0">
                <a:solidFill>
                  <a:schemeClr val="lt1"/>
                </a:solidFill>
                <a:latin typeface="Garamond"/>
                <a:ea typeface="Garamond"/>
                <a:cs typeface="Garamond"/>
                <a:sym typeface="Garamond"/>
              </a:rPr>
              <a:t>, 2022</a:t>
            </a:r>
            <a:endParaRPr sz="2200" b="1" i="0" u="none" strike="noStrike" cap="none" dirty="0">
              <a:solidFill>
                <a:schemeClr val="lt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2848622"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Yield Stress</a:t>
            </a:r>
          </a:p>
        </p:txBody>
      </p:sp>
      <p:sp>
        <p:nvSpPr>
          <p:cNvPr id="5" name="TextBox 4">
            <a:extLst>
              <a:ext uri="{FF2B5EF4-FFF2-40B4-BE49-F238E27FC236}">
                <a16:creationId xmlns:a16="http://schemas.microsoft.com/office/drawing/2014/main" id="{0BF143CE-5647-8CFB-111B-A7C92E88B00E}"/>
              </a:ext>
            </a:extLst>
          </p:cNvPr>
          <p:cNvSpPr txBox="1"/>
          <p:nvPr/>
        </p:nvSpPr>
        <p:spPr>
          <a:xfrm>
            <a:off x="5445544" y="2259449"/>
            <a:ext cx="3389326" cy="1169551"/>
          </a:xfrm>
          <a:prstGeom prst="rect">
            <a:avLst/>
          </a:prstGeom>
          <a:noFill/>
        </p:spPr>
        <p:txBody>
          <a:bodyPr wrap="square" rtlCol="0">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T</a:t>
            </a:r>
            <a:r>
              <a:rPr lang="en-US" sz="1400" b="1" dirty="0">
                <a:solidFill>
                  <a:schemeClr val="tx1"/>
                </a:solidFill>
                <a:latin typeface="Times New Roman" panose="02020603050405020304" pitchFamily="18" charset="0"/>
                <a:cs typeface="Times New Roman" panose="02020603050405020304" pitchFamily="18" charset="0"/>
              </a:rPr>
              <a:t>est No.3 </a:t>
            </a:r>
            <a:r>
              <a:rPr lang="en-US" sz="1400" dirty="0">
                <a:solidFill>
                  <a:schemeClr val="tx1"/>
                </a:solidFill>
                <a:latin typeface="Times New Roman" panose="02020603050405020304" pitchFamily="18" charset="0"/>
                <a:cs typeface="Times New Roman" panose="02020603050405020304" pitchFamily="18" charset="0"/>
              </a:rPr>
              <a:t>(w/c:0.45, corn oil:1, glass fiber:0) get the lowest static yield stress while the </a:t>
            </a:r>
            <a:r>
              <a:rPr lang="en-US" sz="1400" b="1" dirty="0">
                <a:solidFill>
                  <a:schemeClr val="tx1"/>
                </a:solidFill>
                <a:latin typeface="Times New Roman" panose="02020603050405020304" pitchFamily="18" charset="0"/>
                <a:cs typeface="Times New Roman" panose="02020603050405020304" pitchFamily="18" charset="0"/>
              </a:rPr>
              <a:t>Test No. 6 </a:t>
            </a:r>
            <a:r>
              <a:rPr lang="en-US" sz="1400" dirty="0">
                <a:solidFill>
                  <a:schemeClr val="tx1"/>
                </a:solidFill>
                <a:latin typeface="Times New Roman" panose="02020603050405020304" pitchFamily="18" charset="0"/>
                <a:cs typeface="Times New Roman" panose="02020603050405020304" pitchFamily="18" charset="0"/>
              </a:rPr>
              <a:t>(w/c:0.35, corn oil:1, glass fiber:0.5) ge</a:t>
            </a:r>
            <a:r>
              <a:rPr lang="en-US" dirty="0">
                <a:solidFill>
                  <a:schemeClr val="tx1"/>
                </a:solidFill>
                <a:latin typeface="Times New Roman" panose="02020603050405020304" pitchFamily="18" charset="0"/>
                <a:cs typeface="Times New Roman" panose="02020603050405020304" pitchFamily="18" charset="0"/>
              </a:rPr>
              <a:t>t the highest static yield stress.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0CA437B-21F0-CA9E-554F-BE09DC47FC30}"/>
              </a:ext>
            </a:extLst>
          </p:cNvPr>
          <p:cNvSpPr txBox="1"/>
          <p:nvPr/>
        </p:nvSpPr>
        <p:spPr>
          <a:xfrm>
            <a:off x="737442" y="5263388"/>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The test results of the experiments</a:t>
            </a:r>
            <a:endParaRPr lang="en-US" dirty="0"/>
          </a:p>
        </p:txBody>
      </p:sp>
      <p:pic>
        <p:nvPicPr>
          <p:cNvPr id="8" name="Picture 7">
            <a:extLst>
              <a:ext uri="{FF2B5EF4-FFF2-40B4-BE49-F238E27FC236}">
                <a16:creationId xmlns:a16="http://schemas.microsoft.com/office/drawing/2014/main" id="{9E99C605-1C2B-405D-BD1E-397C6435192F}"/>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5003" y="1886729"/>
            <a:ext cx="5112568" cy="3376659"/>
          </a:xfrm>
          <a:prstGeom prst="rect">
            <a:avLst/>
          </a:prstGeom>
        </p:spPr>
      </p:pic>
    </p:spTree>
    <p:extLst>
      <p:ext uri="{BB962C8B-B14F-4D97-AF65-F5344CB8AC3E}">
        <p14:creationId xmlns:p14="http://schemas.microsoft.com/office/powerpoint/2010/main" val="398695398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Yield Stress</a:t>
            </a:r>
          </a:p>
        </p:txBody>
      </p:sp>
      <p:sp>
        <p:nvSpPr>
          <p:cNvPr id="31" name="TextBox 30">
            <a:extLst>
              <a:ext uri="{FF2B5EF4-FFF2-40B4-BE49-F238E27FC236}">
                <a16:creationId xmlns:a16="http://schemas.microsoft.com/office/drawing/2014/main" id="{DD3896C7-3396-EDB9-159D-DC3DD680F0AF}"/>
              </a:ext>
            </a:extLst>
          </p:cNvPr>
          <p:cNvSpPr txBox="1"/>
          <p:nvPr/>
        </p:nvSpPr>
        <p:spPr>
          <a:xfrm>
            <a:off x="544825" y="4448705"/>
            <a:ext cx="8275646" cy="1323439"/>
          </a:xfrm>
          <a:prstGeom prst="rect">
            <a:avLst/>
          </a:prstGeom>
          <a:noFill/>
        </p:spPr>
        <p:txBody>
          <a:bodyPr wrap="square" rtlCol="0">
            <a:spAutoFit/>
          </a:bodyPr>
          <a:lstStyle/>
          <a:p>
            <a:pPr marL="0" indent="0" algn="just">
              <a:buFont typeface="Arial" pitchFamily="34" charset="0"/>
              <a:buNone/>
            </a:pPr>
            <a:r>
              <a:rPr lang="en-US" altLang="zh-CN" sz="1600" dirty="0">
                <a:solidFill>
                  <a:schemeClr val="tx1"/>
                </a:solidFill>
                <a:latin typeface="Times New Roman" panose="02020603050405020304" pitchFamily="18" charset="0"/>
                <a:cs typeface="Times New Roman" panose="02020603050405020304" pitchFamily="18" charset="0"/>
              </a:rPr>
              <a:t>T</a:t>
            </a:r>
            <a:r>
              <a:rPr lang="en-US" sz="1600" dirty="0">
                <a:solidFill>
                  <a:schemeClr val="tx1"/>
                </a:solidFill>
                <a:latin typeface="Times New Roman" panose="02020603050405020304" pitchFamily="18" charset="0"/>
                <a:cs typeface="Times New Roman" panose="02020603050405020304" pitchFamily="18" charset="0"/>
              </a:rPr>
              <a:t>he significance of factor A is </a:t>
            </a:r>
            <a:r>
              <a:rPr lang="en-US" sz="1600" b="1" dirty="0">
                <a:solidFill>
                  <a:schemeClr val="tx1"/>
                </a:solidFill>
                <a:latin typeface="Times New Roman" panose="02020603050405020304" pitchFamily="18" charset="0"/>
                <a:cs typeface="Times New Roman" panose="02020603050405020304" pitchFamily="18" charset="0"/>
              </a:rPr>
              <a:t>0.079&lt;0.1</a:t>
            </a:r>
            <a:r>
              <a:rPr lang="en-US" sz="1600" dirty="0">
                <a:solidFill>
                  <a:schemeClr val="tx1"/>
                </a:solidFill>
                <a:latin typeface="Times New Roman" panose="02020603050405020304" pitchFamily="18" charset="0"/>
                <a:cs typeface="Times New Roman" panose="02020603050405020304" pitchFamily="18" charset="0"/>
              </a:rPr>
              <a:t>. It indicates that the w/c is significant on the static yield stress. </a:t>
            </a:r>
          </a:p>
          <a:p>
            <a:pPr marL="0" indent="0" algn="just">
              <a:buFont typeface="Arial" pitchFamily="34" charset="0"/>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sz="1600" dirty="0">
                <a:solidFill>
                  <a:schemeClr val="tx1"/>
                </a:solidFill>
                <a:latin typeface="Times New Roman" panose="02020603050405020304" pitchFamily="18" charset="0"/>
                <a:cs typeface="Times New Roman" panose="02020603050405020304" pitchFamily="18" charset="0"/>
              </a:rPr>
              <a:t>The F value of factor A has the largest value, which means the w/c has the </a:t>
            </a:r>
            <a:r>
              <a:rPr lang="en-US" sz="1600" dirty="0">
                <a:solidFill>
                  <a:srgbClr val="FF0000"/>
                </a:solidFill>
                <a:latin typeface="Times New Roman" panose="02020603050405020304" pitchFamily="18" charset="0"/>
                <a:cs typeface="Times New Roman" panose="02020603050405020304" pitchFamily="18" charset="0"/>
              </a:rPr>
              <a:t>greatest impact </a:t>
            </a:r>
            <a:r>
              <a:rPr lang="en-US" sz="1600" dirty="0">
                <a:solidFill>
                  <a:schemeClr val="tx1"/>
                </a:solidFill>
                <a:latin typeface="Times New Roman" panose="02020603050405020304" pitchFamily="18" charset="0"/>
                <a:cs typeface="Times New Roman" panose="02020603050405020304" pitchFamily="18" charset="0"/>
              </a:rPr>
              <a:t>on the static yield stress, followed by Glass Fiber, Corn Oil. </a:t>
            </a:r>
            <a:endParaRPr lang="en-US" sz="8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859A4476-3AAD-6D7C-0E73-684DD54D0787}"/>
              </a:ext>
            </a:extLst>
          </p:cNvPr>
          <p:cNvSpPr txBox="1"/>
          <p:nvPr/>
        </p:nvSpPr>
        <p:spPr>
          <a:xfrm>
            <a:off x="502537" y="6040999"/>
            <a:ext cx="7557730" cy="200055"/>
          </a:xfrm>
          <a:prstGeom prst="rect">
            <a:avLst/>
          </a:prstGeom>
          <a:noFill/>
        </p:spPr>
        <p:txBody>
          <a:bodyPr wrap="square">
            <a:spAutoFit/>
          </a:bodyPr>
          <a:lstStyle/>
          <a:p>
            <a:r>
              <a:rPr lang="en-US" sz="700" dirty="0"/>
              <a:t>Mazzini, D., P. </a:t>
            </a:r>
            <a:r>
              <a:rPr lang="en-US" sz="700" dirty="0" err="1"/>
              <a:t>Napoletano</a:t>
            </a:r>
            <a:r>
              <a:rPr lang="en-US" sz="700" dirty="0"/>
              <a:t>, F. </a:t>
            </a:r>
            <a:r>
              <a:rPr lang="en-US" sz="700" dirty="0" err="1"/>
              <a:t>Piccoli</a:t>
            </a:r>
            <a:r>
              <a:rPr lang="en-US" sz="700" dirty="0"/>
              <a:t>, and R. </a:t>
            </a:r>
            <a:r>
              <a:rPr lang="en-US" sz="700" dirty="0" err="1"/>
              <a:t>Schettini</a:t>
            </a:r>
            <a:r>
              <a:rPr lang="en-US" sz="700" dirty="0"/>
              <a:t>. A novel approach to data augmentation for pavement distress segmentation. Computers in Industry, Vol. 121, 2020, p. 103225.</a:t>
            </a:r>
          </a:p>
        </p:txBody>
      </p:sp>
      <p:sp>
        <p:nvSpPr>
          <p:cNvPr id="22" name="TextBox 21">
            <a:extLst>
              <a:ext uri="{FF2B5EF4-FFF2-40B4-BE49-F238E27FC236}">
                <a16:creationId xmlns:a16="http://schemas.microsoft.com/office/drawing/2014/main" id="{3D334A6E-8C4F-FC26-B5C7-67385446B41B}"/>
              </a:ext>
            </a:extLst>
          </p:cNvPr>
          <p:cNvSpPr txBox="1"/>
          <p:nvPr/>
        </p:nvSpPr>
        <p:spPr bwMode="auto">
          <a:xfrm>
            <a:off x="764285" y="1773453"/>
            <a:ext cx="4752528" cy="30777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Variance analysis calculation results of static yield stress</a:t>
            </a:r>
            <a:endParaRPr lang="en-US" dirty="0"/>
          </a:p>
        </p:txBody>
      </p:sp>
      <p:graphicFrame>
        <p:nvGraphicFramePr>
          <p:cNvPr id="23" name="Table 22">
            <a:extLst>
              <a:ext uri="{FF2B5EF4-FFF2-40B4-BE49-F238E27FC236}">
                <a16:creationId xmlns:a16="http://schemas.microsoft.com/office/drawing/2014/main" id="{7D51CEC4-3A3F-04B7-01C2-4BE148402702}"/>
              </a:ext>
            </a:extLst>
          </p:cNvPr>
          <p:cNvGraphicFramePr>
            <a:graphicFrameLocks noGrp="1"/>
          </p:cNvGraphicFramePr>
          <p:nvPr>
            <p:extLst>
              <p:ext uri="{D42A27DB-BD31-4B8C-83A1-F6EECF244321}">
                <p14:modId xmlns:p14="http://schemas.microsoft.com/office/powerpoint/2010/main" val="1923544325"/>
              </p:ext>
            </p:extLst>
          </p:nvPr>
        </p:nvGraphicFramePr>
        <p:xfrm>
          <a:off x="764285" y="2259611"/>
          <a:ext cx="6203030" cy="1920240"/>
        </p:xfrm>
        <a:graphic>
          <a:graphicData uri="http://schemas.openxmlformats.org/drawingml/2006/table">
            <a:tbl>
              <a:tblPr firstRow="1" firstCol="1" bandRow="1">
                <a:tableStyleId>{5C22544A-7EE6-4342-B048-85BDC9FD1C3A}</a:tableStyleId>
              </a:tblPr>
              <a:tblGrid>
                <a:gridCol w="1240606">
                  <a:extLst>
                    <a:ext uri="{9D8B030D-6E8A-4147-A177-3AD203B41FA5}">
                      <a16:colId xmlns:a16="http://schemas.microsoft.com/office/drawing/2014/main" val="3782507151"/>
                    </a:ext>
                  </a:extLst>
                </a:gridCol>
                <a:gridCol w="1240606">
                  <a:extLst>
                    <a:ext uri="{9D8B030D-6E8A-4147-A177-3AD203B41FA5}">
                      <a16:colId xmlns:a16="http://schemas.microsoft.com/office/drawing/2014/main" val="2985947227"/>
                    </a:ext>
                  </a:extLst>
                </a:gridCol>
                <a:gridCol w="1240606">
                  <a:extLst>
                    <a:ext uri="{9D8B030D-6E8A-4147-A177-3AD203B41FA5}">
                      <a16:colId xmlns:a16="http://schemas.microsoft.com/office/drawing/2014/main" val="3780722476"/>
                    </a:ext>
                  </a:extLst>
                </a:gridCol>
                <a:gridCol w="1240606">
                  <a:extLst>
                    <a:ext uri="{9D8B030D-6E8A-4147-A177-3AD203B41FA5}">
                      <a16:colId xmlns:a16="http://schemas.microsoft.com/office/drawing/2014/main" val="2845116613"/>
                    </a:ext>
                  </a:extLst>
                </a:gridCol>
                <a:gridCol w="1240606">
                  <a:extLst>
                    <a:ext uri="{9D8B030D-6E8A-4147-A177-3AD203B41FA5}">
                      <a16:colId xmlns:a16="http://schemas.microsoft.com/office/drawing/2014/main" val="2290902062"/>
                    </a:ext>
                  </a:extLst>
                </a:gridCol>
              </a:tblGrid>
              <a:tr h="457200">
                <a:tc>
                  <a:txBody>
                    <a:bodyPr/>
                    <a:lstStyle/>
                    <a:p>
                      <a:pPr marL="0" marR="0" algn="ctr">
                        <a:spcBef>
                          <a:spcPts val="0"/>
                        </a:spcBef>
                        <a:spcAft>
                          <a:spcPts val="0"/>
                        </a:spcAft>
                      </a:pPr>
                      <a:r>
                        <a:rPr lang="en-US" sz="1200" dirty="0">
                          <a:effectLst/>
                        </a:rPr>
                        <a:t>Factor</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SS</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err="1">
                          <a:effectLst/>
                        </a:rPr>
                        <a:t>df</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F (=0.1)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significance</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809108472"/>
                  </a:ext>
                </a:extLst>
              </a:tr>
              <a:tr h="365760">
                <a:tc>
                  <a:txBody>
                    <a:bodyPr/>
                    <a:lstStyle/>
                    <a:p>
                      <a:pPr marL="0" marR="0" algn="ctr">
                        <a:spcBef>
                          <a:spcPts val="0"/>
                        </a:spcBef>
                        <a:spcAft>
                          <a:spcPts val="0"/>
                        </a:spcAft>
                      </a:pPr>
                      <a:r>
                        <a:rPr lang="en-US" sz="1200">
                          <a:effectLst/>
                        </a:rPr>
                        <a:t>A: w/c</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33236.196</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11.678</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solidFill>
                            <a:srgbClr val="FF0000"/>
                          </a:solidFill>
                          <a:effectLst/>
                        </a:rPr>
                        <a:t>0.079</a:t>
                      </a:r>
                      <a:endParaRPr lang="en-US" sz="1050" dirty="0">
                        <a:solidFill>
                          <a:srgbClr val="FF0000"/>
                        </a:solidFill>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72921626"/>
                  </a:ext>
                </a:extLst>
              </a:tr>
              <a:tr h="365760">
                <a:tc>
                  <a:txBody>
                    <a:bodyPr/>
                    <a:lstStyle/>
                    <a:p>
                      <a:pPr marL="0" marR="0" algn="ctr">
                        <a:spcBef>
                          <a:spcPts val="0"/>
                        </a:spcBef>
                        <a:spcAft>
                          <a:spcPts val="0"/>
                        </a:spcAft>
                      </a:pPr>
                      <a:r>
                        <a:rPr lang="en-US" sz="1200" dirty="0">
                          <a:effectLst/>
                        </a:rPr>
                        <a:t>B: Corn Oil</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7677.582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2.698</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0.27</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766041801"/>
                  </a:ext>
                </a:extLst>
              </a:tr>
              <a:tr h="365760">
                <a:tc>
                  <a:txBody>
                    <a:bodyPr/>
                    <a:lstStyle/>
                    <a:p>
                      <a:pPr marL="0" marR="0" algn="ctr">
                        <a:spcBef>
                          <a:spcPts val="0"/>
                        </a:spcBef>
                        <a:spcAft>
                          <a:spcPts val="0"/>
                        </a:spcAft>
                      </a:pPr>
                      <a:r>
                        <a:rPr lang="en-US" sz="1200" dirty="0">
                          <a:effectLst/>
                        </a:rPr>
                        <a:t>C: Glass Fiber</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14156.942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4.974</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0.167</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005903585"/>
                  </a:ext>
                </a:extLst>
              </a:tr>
              <a:tr h="365760">
                <a:tc>
                  <a:txBody>
                    <a:bodyPr/>
                    <a:lstStyle/>
                    <a:p>
                      <a:pPr marL="0" marR="0" algn="ctr">
                        <a:spcBef>
                          <a:spcPts val="0"/>
                        </a:spcBef>
                        <a:spcAft>
                          <a:spcPts val="0"/>
                        </a:spcAft>
                      </a:pPr>
                      <a:r>
                        <a:rPr lang="en-US" sz="1200">
                          <a:effectLst/>
                        </a:rPr>
                        <a:t>Error</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2846.009</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a:t>
                      </a:r>
                      <a:endParaRPr lang="en-US" sz="1050" dirty="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094655995"/>
                  </a:ext>
                </a:extLst>
              </a:tr>
            </a:tbl>
          </a:graphicData>
        </a:graphic>
      </p:graphicFrame>
    </p:spTree>
    <p:extLst>
      <p:ext uri="{BB962C8B-B14F-4D97-AF65-F5344CB8AC3E}">
        <p14:creationId xmlns:p14="http://schemas.microsoft.com/office/powerpoint/2010/main" val="124284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Yield Stress</a:t>
            </a:r>
          </a:p>
        </p:txBody>
      </p:sp>
      <p:sp>
        <p:nvSpPr>
          <p:cNvPr id="31" name="TextBox 30">
            <a:extLst>
              <a:ext uri="{FF2B5EF4-FFF2-40B4-BE49-F238E27FC236}">
                <a16:creationId xmlns:a16="http://schemas.microsoft.com/office/drawing/2014/main" id="{DD3896C7-3396-EDB9-159D-DC3DD680F0AF}"/>
              </a:ext>
            </a:extLst>
          </p:cNvPr>
          <p:cNvSpPr txBox="1"/>
          <p:nvPr/>
        </p:nvSpPr>
        <p:spPr>
          <a:xfrm>
            <a:off x="6936262" y="1911195"/>
            <a:ext cx="2053358" cy="2585323"/>
          </a:xfrm>
          <a:prstGeom prst="rect">
            <a:avLst/>
          </a:prstGeom>
          <a:noFill/>
        </p:spPr>
        <p:txBody>
          <a:bodyPr wrap="square" rtlCol="0">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As we can see, if we want a higher static yield stress, the best combination is: </a:t>
            </a:r>
          </a:p>
          <a:p>
            <a:pPr marL="0" marR="0" algn="just">
              <a:spcBef>
                <a:spcPts val="0"/>
              </a:spcBef>
              <a:spcAft>
                <a:spcPts val="0"/>
              </a:spcAft>
            </a:pPr>
            <a:endParaRPr lang="en-US" sz="1800" dirty="0">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w/c = </a:t>
            </a:r>
            <a:r>
              <a:rPr lang="en-US" sz="1800" dirty="0">
                <a:solidFill>
                  <a:srgbClr val="FF0000"/>
                </a:solidFill>
                <a:effectLst/>
                <a:latin typeface="Times New Roman" panose="02020603050405020304" pitchFamily="18" charset="0"/>
                <a:ea typeface="SimSun" panose="02010600030101010101" pitchFamily="2" charset="-122"/>
              </a:rPr>
              <a:t>0.35</a:t>
            </a: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latin typeface="Times New Roman" panose="02020603050405020304" pitchFamily="18" charset="0"/>
                <a:ea typeface="SimSun" panose="02010600030101010101" pitchFamily="2" charset="-122"/>
              </a:rPr>
              <a:t>C</a:t>
            </a:r>
            <a:r>
              <a:rPr lang="en-US" sz="1800" dirty="0">
                <a:effectLst/>
                <a:latin typeface="Times New Roman" panose="02020603050405020304" pitchFamily="18" charset="0"/>
                <a:ea typeface="SimSun" panose="02010600030101010101" pitchFamily="2" charset="-122"/>
              </a:rPr>
              <a:t>orn </a:t>
            </a:r>
            <a:r>
              <a:rPr lang="en-US" sz="1800" dirty="0">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il = </a:t>
            </a:r>
            <a:r>
              <a:rPr lang="en-US" sz="1800" dirty="0">
                <a:solidFill>
                  <a:srgbClr val="FF0000"/>
                </a:solidFill>
                <a:effectLst/>
                <a:latin typeface="Times New Roman" panose="02020603050405020304" pitchFamily="18" charset="0"/>
                <a:ea typeface="SimSun" panose="02010600030101010101" pitchFamily="2" charset="-122"/>
              </a:rPr>
              <a:t>1%,</a:t>
            </a:r>
          </a:p>
          <a:p>
            <a:pPr marL="0" marR="0" algn="just">
              <a:spcBef>
                <a:spcPts val="0"/>
              </a:spcBef>
              <a:spcAft>
                <a:spcPts val="0"/>
              </a:spcAft>
            </a:pPr>
            <a:r>
              <a:rPr lang="en-US" sz="1800" dirty="0">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lass </a:t>
            </a:r>
            <a:r>
              <a:rPr lang="en-US" sz="1800" dirty="0">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iber = </a:t>
            </a:r>
            <a:r>
              <a:rPr lang="en-US" sz="1800" dirty="0">
                <a:solidFill>
                  <a:srgbClr val="FF0000"/>
                </a:solidFill>
                <a:effectLst/>
                <a:latin typeface="Times New Roman" panose="02020603050405020304" pitchFamily="18" charset="0"/>
                <a:ea typeface="SimSun" panose="02010600030101010101" pitchFamily="2" charset="-122"/>
              </a:rPr>
              <a:t>0.5%.</a:t>
            </a:r>
            <a:endParaRPr lang="en-US" sz="1800" dirty="0">
              <a:solidFill>
                <a:srgbClr val="FF0000"/>
              </a:solidFill>
              <a:effectLst/>
              <a:latin typeface="Calibri" panose="020F0502020204030204" pitchFamily="34" charset="0"/>
              <a:ea typeface="SimSun" panose="02010600030101010101" pitchFamily="2" charset="-122"/>
            </a:endParaRPr>
          </a:p>
        </p:txBody>
      </p:sp>
      <p:sp>
        <p:nvSpPr>
          <p:cNvPr id="22" name="TextBox 21">
            <a:extLst>
              <a:ext uri="{FF2B5EF4-FFF2-40B4-BE49-F238E27FC236}">
                <a16:creationId xmlns:a16="http://schemas.microsoft.com/office/drawing/2014/main" id="{3D334A6E-8C4F-FC26-B5C7-67385446B41B}"/>
              </a:ext>
            </a:extLst>
          </p:cNvPr>
          <p:cNvSpPr txBox="1"/>
          <p:nvPr/>
        </p:nvSpPr>
        <p:spPr bwMode="auto">
          <a:xfrm>
            <a:off x="452718" y="5227675"/>
            <a:ext cx="5600889" cy="523220"/>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estimated margin effect of the three factors on the static yield stress. </a:t>
            </a:r>
          </a:p>
        </p:txBody>
      </p:sp>
      <p:pic>
        <p:nvPicPr>
          <p:cNvPr id="7" name="Picture 6">
            <a:extLst>
              <a:ext uri="{FF2B5EF4-FFF2-40B4-BE49-F238E27FC236}">
                <a16:creationId xmlns:a16="http://schemas.microsoft.com/office/drawing/2014/main" id="{F4D07632-516F-AB0E-98E9-5F47722BDBD4}"/>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54380" y="1911195"/>
            <a:ext cx="6556251" cy="3240360"/>
          </a:xfrm>
          <a:prstGeom prst="rect">
            <a:avLst/>
          </a:prstGeom>
        </p:spPr>
      </p:pic>
    </p:spTree>
    <p:extLst>
      <p:ext uri="{BB962C8B-B14F-4D97-AF65-F5344CB8AC3E}">
        <p14:creationId xmlns:p14="http://schemas.microsoft.com/office/powerpoint/2010/main" val="194023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2848622"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Viscosity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F143CE-5647-8CFB-111B-A7C92E88B00E}"/>
                  </a:ext>
                </a:extLst>
              </p:cNvPr>
              <p:cNvSpPr txBox="1"/>
              <p:nvPr/>
            </p:nvSpPr>
            <p:spPr>
              <a:xfrm>
                <a:off x="5445544" y="2259449"/>
                <a:ext cx="3389326" cy="1169551"/>
              </a:xfrm>
              <a:prstGeom prst="rect">
                <a:avLst/>
              </a:prstGeom>
              <a:noFill/>
            </p:spPr>
            <p:txBody>
              <a:bodyPr wrap="square" rtlCol="0">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As we can see, the Group 1 (w/c: 0.35, Corn Oil: 0, Glass Fiber: 0) get the highest viscosity, 18.19 </a:t>
                </a:r>
                <a14:m>
                  <m:oMath xmlns:m="http://schemas.openxmlformats.org/officeDocument/2006/math">
                    <m:r>
                      <a:rPr lang="en-US" sz="1400" i="1" dirty="0" smtClean="0">
                        <a:solidFill>
                          <a:schemeClr val="tx1"/>
                        </a:solidFill>
                        <a:latin typeface="Cambria Math" panose="02040503050406030204" pitchFamily="18" charset="0"/>
                        <a:cs typeface="Times New Roman" panose="02020603050405020304" pitchFamily="18" charset="0"/>
                      </a:rPr>
                      <m:t>𝑃𝑎</m:t>
                    </m:r>
                    <m:r>
                      <a:rPr lang="en-US" sz="1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i="1" dirty="0" smtClean="0">
                        <a:solidFill>
                          <a:schemeClr val="tx1"/>
                        </a:solidFill>
                        <a:latin typeface="Cambria Math" panose="02040503050406030204" pitchFamily="18" charset="0"/>
                        <a:cs typeface="Times New Roman" panose="02020603050405020304" pitchFamily="18" charset="0"/>
                      </a:rPr>
                      <m:t>𝑆</m:t>
                    </m:r>
                  </m:oMath>
                </a14:m>
                <a:r>
                  <a:rPr lang="en-US" sz="1400" dirty="0">
                    <a:solidFill>
                      <a:schemeClr val="tx1"/>
                    </a:solidFill>
                    <a:latin typeface="Times New Roman" panose="02020603050405020304" pitchFamily="18" charset="0"/>
                    <a:cs typeface="Times New Roman" panose="02020603050405020304" pitchFamily="18" charset="0"/>
                  </a:rPr>
                  <a:t>, while the </a:t>
                </a:r>
                <a:r>
                  <a:rPr lang="en-US" dirty="0">
                    <a:solidFill>
                      <a:schemeClr val="tx1"/>
                    </a:solidFill>
                    <a:latin typeface="Times New Roman" panose="02020603050405020304" pitchFamily="18" charset="0"/>
                    <a:cs typeface="Times New Roman" panose="02020603050405020304" pitchFamily="18" charset="0"/>
                  </a:rPr>
                  <a:t>Group 3 (w/c:0.45, corn oil:1, glass fiber:0) </a:t>
                </a:r>
                <a:r>
                  <a:rPr lang="en-US" sz="1400" dirty="0">
                    <a:solidFill>
                      <a:schemeClr val="tx1"/>
                    </a:solidFill>
                    <a:latin typeface="Times New Roman" panose="02020603050405020304" pitchFamily="18" charset="0"/>
                    <a:cs typeface="Times New Roman" panose="02020603050405020304" pitchFamily="18" charset="0"/>
                  </a:rPr>
                  <a:t>gets the lowest value of 6.848 </a:t>
                </a:r>
                <a14:m>
                  <m:oMath xmlns:m="http://schemas.openxmlformats.org/officeDocument/2006/math">
                    <m:r>
                      <a:rPr lang="en-US" i="1" dirty="0">
                        <a:solidFill>
                          <a:schemeClr val="tx1"/>
                        </a:solidFill>
                        <a:latin typeface="Cambria Math" panose="02040503050406030204" pitchFamily="18" charset="0"/>
                        <a:cs typeface="Times New Roman" panose="02020603050405020304" pitchFamily="18" charset="0"/>
                      </a:rPr>
                      <m:t>𝑃𝑎</m:t>
                    </m:r>
                    <m:r>
                      <a:rPr lang="en-US"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i="1" dirty="0">
                        <a:solidFill>
                          <a:schemeClr val="tx1"/>
                        </a:solidFill>
                        <a:latin typeface="Cambria Math" panose="02040503050406030204" pitchFamily="18" charset="0"/>
                        <a:cs typeface="Times New Roman" panose="02020603050405020304" pitchFamily="18" charset="0"/>
                      </a:rPr>
                      <m:t>𝑆</m:t>
                    </m:r>
                  </m:oMath>
                </a14:m>
                <a:r>
                  <a:rPr lang="en-US" sz="1400"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BF143CE-5647-8CFB-111B-A7C92E88B00E}"/>
                  </a:ext>
                </a:extLst>
              </p:cNvPr>
              <p:cNvSpPr txBox="1">
                <a:spLocks noRot="1" noChangeAspect="1" noMove="1" noResize="1" noEditPoints="1" noAdjustHandles="1" noChangeArrowheads="1" noChangeShapeType="1" noTextEdit="1"/>
              </p:cNvSpPr>
              <p:nvPr/>
            </p:nvSpPr>
            <p:spPr>
              <a:xfrm>
                <a:off x="5445544" y="2259449"/>
                <a:ext cx="3389326" cy="1169551"/>
              </a:xfrm>
              <a:prstGeom prst="rect">
                <a:avLst/>
              </a:prstGeom>
              <a:blipFill>
                <a:blip r:embed="rId3"/>
                <a:stretch>
                  <a:fillRect l="-373" t="-1075" r="-373" b="-430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0CA437B-21F0-CA9E-554F-BE09DC47FC30}"/>
              </a:ext>
            </a:extLst>
          </p:cNvPr>
          <p:cNvSpPr txBox="1"/>
          <p:nvPr/>
        </p:nvSpPr>
        <p:spPr>
          <a:xfrm>
            <a:off x="737442" y="5263388"/>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The test results of the experiments</a:t>
            </a:r>
            <a:endParaRPr lang="en-US" dirty="0"/>
          </a:p>
        </p:txBody>
      </p:sp>
      <p:pic>
        <p:nvPicPr>
          <p:cNvPr id="6" name="Picture 5">
            <a:extLst>
              <a:ext uri="{FF2B5EF4-FFF2-40B4-BE49-F238E27FC236}">
                <a16:creationId xmlns:a16="http://schemas.microsoft.com/office/drawing/2014/main" id="{7E1D7CEE-47FD-926A-0AB0-71E968B48D8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452718" y="1913568"/>
            <a:ext cx="4589682" cy="3030864"/>
          </a:xfrm>
          <a:prstGeom prst="rect">
            <a:avLst/>
          </a:prstGeom>
        </p:spPr>
      </p:pic>
    </p:spTree>
    <p:extLst>
      <p:ext uri="{BB962C8B-B14F-4D97-AF65-F5344CB8AC3E}">
        <p14:creationId xmlns:p14="http://schemas.microsoft.com/office/powerpoint/2010/main" val="102583682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Viscosity</a:t>
            </a:r>
          </a:p>
        </p:txBody>
      </p:sp>
      <p:sp>
        <p:nvSpPr>
          <p:cNvPr id="31" name="TextBox 30">
            <a:extLst>
              <a:ext uri="{FF2B5EF4-FFF2-40B4-BE49-F238E27FC236}">
                <a16:creationId xmlns:a16="http://schemas.microsoft.com/office/drawing/2014/main" id="{DD3896C7-3396-EDB9-159D-DC3DD680F0AF}"/>
              </a:ext>
            </a:extLst>
          </p:cNvPr>
          <p:cNvSpPr txBox="1"/>
          <p:nvPr/>
        </p:nvSpPr>
        <p:spPr>
          <a:xfrm>
            <a:off x="544825" y="4448705"/>
            <a:ext cx="8275646" cy="1569660"/>
          </a:xfrm>
          <a:prstGeom prst="rect">
            <a:avLst/>
          </a:prstGeom>
          <a:noFill/>
        </p:spPr>
        <p:txBody>
          <a:bodyPr wrap="square" rtlCol="0">
            <a:spAutoFit/>
          </a:bodyPr>
          <a:lstStyle/>
          <a:p>
            <a:pPr marL="0" indent="0" algn="just">
              <a:buFont typeface="Arial" pitchFamily="34" charset="0"/>
              <a:buNone/>
            </a:pPr>
            <a:r>
              <a:rPr lang="en-US" sz="1600" dirty="0">
                <a:solidFill>
                  <a:schemeClr val="tx1"/>
                </a:solidFill>
                <a:latin typeface="Times New Roman" panose="02020603050405020304" pitchFamily="18" charset="0"/>
                <a:cs typeface="Times New Roman" panose="02020603050405020304" pitchFamily="18" charset="0"/>
              </a:rPr>
              <a:t>The significance of all the factors are all larger than 0.1, which means that no factor has significant effect on the viscosity.</a:t>
            </a:r>
          </a:p>
          <a:p>
            <a:pPr marL="0" indent="0" algn="just">
              <a:buFont typeface="Arial" pitchFamily="34" charset="0"/>
              <a:buNone/>
            </a:pPr>
            <a:r>
              <a:rPr lang="en-US" sz="1600" dirty="0">
                <a:solidFill>
                  <a:schemeClr val="tx1"/>
                </a:solidFill>
                <a:latin typeface="Times New Roman" panose="02020603050405020304" pitchFamily="18" charset="0"/>
                <a:cs typeface="Times New Roman" panose="02020603050405020304" pitchFamily="18" charset="0"/>
              </a:rPr>
              <a:t>The F value of factor C has the largest value, which means the Glass Fiber has the </a:t>
            </a:r>
            <a:r>
              <a:rPr lang="en-US" sz="1600" dirty="0">
                <a:solidFill>
                  <a:srgbClr val="FF0000"/>
                </a:solidFill>
                <a:latin typeface="Times New Roman" panose="02020603050405020304" pitchFamily="18" charset="0"/>
                <a:cs typeface="Times New Roman" panose="02020603050405020304" pitchFamily="18" charset="0"/>
              </a:rPr>
              <a:t>greatest impact </a:t>
            </a:r>
            <a:r>
              <a:rPr lang="en-US" sz="1600" dirty="0">
                <a:solidFill>
                  <a:schemeClr val="tx1"/>
                </a:solidFill>
                <a:latin typeface="Times New Roman" panose="02020603050405020304" pitchFamily="18" charset="0"/>
                <a:cs typeface="Times New Roman" panose="02020603050405020304" pitchFamily="18" charset="0"/>
              </a:rPr>
              <a:t>on the Viscosity, followed by w/c, Corn Oil. It should be noted that </a:t>
            </a:r>
            <a:r>
              <a:rPr lang="en-US" sz="1600" b="1" dirty="0">
                <a:solidFill>
                  <a:schemeClr val="tx1"/>
                </a:solidFill>
                <a:latin typeface="Times New Roman" panose="02020603050405020304" pitchFamily="18" charset="0"/>
                <a:cs typeface="Times New Roman" panose="02020603050405020304" pitchFamily="18" charset="0"/>
              </a:rPr>
              <a:t>Sum of Squares for factor b </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SSb</a:t>
            </a:r>
            <a:r>
              <a:rPr lang="en-US" sz="1600" dirty="0">
                <a:solidFill>
                  <a:schemeClr val="tx1"/>
                </a:solidFill>
                <a:latin typeface="Times New Roman" panose="02020603050405020304" pitchFamily="18" charset="0"/>
                <a:cs typeface="Times New Roman" panose="02020603050405020304" pitchFamily="18" charset="0"/>
              </a:rPr>
              <a:t>) is smaller to </a:t>
            </a:r>
            <a:r>
              <a:rPr lang="en-US" sz="1600" dirty="0" err="1">
                <a:solidFill>
                  <a:schemeClr val="tx1"/>
                </a:solidFill>
                <a:latin typeface="Times New Roman" panose="02020603050405020304" pitchFamily="18" charset="0"/>
                <a:cs typeface="Times New Roman" panose="02020603050405020304" pitchFamily="18" charset="0"/>
              </a:rPr>
              <a:t>SSe</a:t>
            </a:r>
            <a:r>
              <a:rPr lang="en-US" sz="1600" dirty="0">
                <a:solidFill>
                  <a:schemeClr val="tx1"/>
                </a:solidFill>
                <a:latin typeface="Times New Roman" panose="02020603050405020304" pitchFamily="18" charset="0"/>
                <a:cs typeface="Times New Roman" panose="02020603050405020304" pitchFamily="18" charset="0"/>
              </a:rPr>
              <a:t>, indicating that the change of Corn Oil even has smaller impact on the viscosity with the random error. In other words, Corn Oil has almost no effect on the viscosity.</a:t>
            </a:r>
          </a:p>
        </p:txBody>
      </p:sp>
      <p:sp>
        <p:nvSpPr>
          <p:cNvPr id="22" name="TextBox 21">
            <a:extLst>
              <a:ext uri="{FF2B5EF4-FFF2-40B4-BE49-F238E27FC236}">
                <a16:creationId xmlns:a16="http://schemas.microsoft.com/office/drawing/2014/main" id="{3D334A6E-8C4F-FC26-B5C7-67385446B41B}"/>
              </a:ext>
            </a:extLst>
          </p:cNvPr>
          <p:cNvSpPr txBox="1"/>
          <p:nvPr/>
        </p:nvSpPr>
        <p:spPr bwMode="auto">
          <a:xfrm>
            <a:off x="764285" y="1773453"/>
            <a:ext cx="4752528" cy="30777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Variance analysis calculation results for viscosity</a:t>
            </a:r>
            <a:endParaRPr lang="en-US" dirty="0"/>
          </a:p>
        </p:txBody>
      </p:sp>
      <p:graphicFrame>
        <p:nvGraphicFramePr>
          <p:cNvPr id="7" name="Table 6">
            <a:extLst>
              <a:ext uri="{FF2B5EF4-FFF2-40B4-BE49-F238E27FC236}">
                <a16:creationId xmlns:a16="http://schemas.microsoft.com/office/drawing/2014/main" id="{B5EB4DAE-7FE0-EB5D-1226-1717FF80CF54}"/>
              </a:ext>
            </a:extLst>
          </p:cNvPr>
          <p:cNvGraphicFramePr>
            <a:graphicFrameLocks noGrp="1"/>
          </p:cNvGraphicFramePr>
          <p:nvPr>
            <p:extLst>
              <p:ext uri="{D42A27DB-BD31-4B8C-83A1-F6EECF244321}">
                <p14:modId xmlns:p14="http://schemas.microsoft.com/office/powerpoint/2010/main" val="953431055"/>
              </p:ext>
            </p:extLst>
          </p:nvPr>
        </p:nvGraphicFramePr>
        <p:xfrm>
          <a:off x="672569" y="2162705"/>
          <a:ext cx="6635080" cy="2286000"/>
        </p:xfrm>
        <a:graphic>
          <a:graphicData uri="http://schemas.openxmlformats.org/drawingml/2006/table">
            <a:tbl>
              <a:tblPr firstRow="1" firstCol="1" bandRow="1">
                <a:tableStyleId>{93296810-A885-4BE3-A3E7-6D5BEEA58F35}</a:tableStyleId>
              </a:tblPr>
              <a:tblGrid>
                <a:gridCol w="1327016">
                  <a:extLst>
                    <a:ext uri="{9D8B030D-6E8A-4147-A177-3AD203B41FA5}">
                      <a16:colId xmlns:a16="http://schemas.microsoft.com/office/drawing/2014/main" val="126167668"/>
                    </a:ext>
                  </a:extLst>
                </a:gridCol>
                <a:gridCol w="1327016">
                  <a:extLst>
                    <a:ext uri="{9D8B030D-6E8A-4147-A177-3AD203B41FA5}">
                      <a16:colId xmlns:a16="http://schemas.microsoft.com/office/drawing/2014/main" val="4247018113"/>
                    </a:ext>
                  </a:extLst>
                </a:gridCol>
                <a:gridCol w="1327016">
                  <a:extLst>
                    <a:ext uri="{9D8B030D-6E8A-4147-A177-3AD203B41FA5}">
                      <a16:colId xmlns:a16="http://schemas.microsoft.com/office/drawing/2014/main" val="293642395"/>
                    </a:ext>
                  </a:extLst>
                </a:gridCol>
                <a:gridCol w="1327016">
                  <a:extLst>
                    <a:ext uri="{9D8B030D-6E8A-4147-A177-3AD203B41FA5}">
                      <a16:colId xmlns:a16="http://schemas.microsoft.com/office/drawing/2014/main" val="991307414"/>
                    </a:ext>
                  </a:extLst>
                </a:gridCol>
                <a:gridCol w="1327016">
                  <a:extLst>
                    <a:ext uri="{9D8B030D-6E8A-4147-A177-3AD203B41FA5}">
                      <a16:colId xmlns:a16="http://schemas.microsoft.com/office/drawing/2014/main" val="534366540"/>
                    </a:ext>
                  </a:extLst>
                </a:gridCol>
              </a:tblGrid>
              <a:tr h="457200">
                <a:tc>
                  <a:txBody>
                    <a:bodyPr/>
                    <a:lstStyle/>
                    <a:p>
                      <a:pPr marL="0" marR="0" algn="ctr">
                        <a:spcBef>
                          <a:spcPts val="0"/>
                        </a:spcBef>
                        <a:spcAft>
                          <a:spcPts val="0"/>
                        </a:spcAft>
                      </a:pPr>
                      <a:r>
                        <a:rPr lang="en-US" sz="1200" dirty="0">
                          <a:effectLst/>
                        </a:rPr>
                        <a:t>Factor</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SS</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df</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F (=0.1)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significance</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1014398772"/>
                  </a:ext>
                </a:extLst>
              </a:tr>
              <a:tr h="457200">
                <a:tc>
                  <a:txBody>
                    <a:bodyPr/>
                    <a:lstStyle/>
                    <a:p>
                      <a:pPr marL="0" marR="0" algn="ctr">
                        <a:spcBef>
                          <a:spcPts val="0"/>
                        </a:spcBef>
                        <a:spcAft>
                          <a:spcPts val="0"/>
                        </a:spcAft>
                      </a:pPr>
                      <a:r>
                        <a:rPr lang="en-US" sz="1200">
                          <a:effectLst/>
                        </a:rPr>
                        <a:t>A: w/c</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53.574</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1.128</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0.47</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1564396417"/>
                  </a:ext>
                </a:extLst>
              </a:tr>
              <a:tr h="457200">
                <a:tc>
                  <a:txBody>
                    <a:bodyPr/>
                    <a:lstStyle/>
                    <a:p>
                      <a:pPr marL="0" marR="0" algn="ctr">
                        <a:spcBef>
                          <a:spcPts val="0"/>
                        </a:spcBef>
                        <a:spcAft>
                          <a:spcPts val="0"/>
                        </a:spcAft>
                      </a:pPr>
                      <a:r>
                        <a:rPr lang="en-US" sz="1200" dirty="0">
                          <a:effectLst/>
                        </a:rPr>
                        <a:t>B: Corn Oil</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32.939</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0.693</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0.591</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303520422"/>
                  </a:ext>
                </a:extLst>
              </a:tr>
              <a:tr h="457200">
                <a:tc>
                  <a:txBody>
                    <a:bodyPr/>
                    <a:lstStyle/>
                    <a:p>
                      <a:pPr marL="0" marR="0" algn="ctr">
                        <a:spcBef>
                          <a:spcPts val="0"/>
                        </a:spcBef>
                        <a:spcAft>
                          <a:spcPts val="0"/>
                        </a:spcAft>
                      </a:pPr>
                      <a:r>
                        <a:rPr lang="en-US" sz="1200" dirty="0">
                          <a:effectLst/>
                        </a:rPr>
                        <a:t>C: Glass Fiber</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129.136</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2.719</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0.269</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795490361"/>
                  </a:ext>
                </a:extLst>
              </a:tr>
              <a:tr h="457200">
                <a:tc>
                  <a:txBody>
                    <a:bodyPr/>
                    <a:lstStyle/>
                    <a:p>
                      <a:pPr marL="0" marR="0" algn="ctr">
                        <a:spcBef>
                          <a:spcPts val="0"/>
                        </a:spcBef>
                        <a:spcAft>
                          <a:spcPts val="0"/>
                        </a:spcAft>
                      </a:pPr>
                      <a:r>
                        <a:rPr lang="en-US" sz="1200">
                          <a:effectLst/>
                        </a:rPr>
                        <a:t>Error</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47.501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a:t>
                      </a:r>
                      <a:endParaRPr lang="en-US" sz="1050" dirty="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118635984"/>
                  </a:ext>
                </a:extLst>
              </a:tr>
            </a:tbl>
          </a:graphicData>
        </a:graphic>
      </p:graphicFrame>
    </p:spTree>
    <p:extLst>
      <p:ext uri="{BB962C8B-B14F-4D97-AF65-F5344CB8AC3E}">
        <p14:creationId xmlns:p14="http://schemas.microsoft.com/office/powerpoint/2010/main" val="225274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Viscosity</a:t>
            </a:r>
          </a:p>
        </p:txBody>
      </p:sp>
      <p:sp>
        <p:nvSpPr>
          <p:cNvPr id="31" name="TextBox 30">
            <a:extLst>
              <a:ext uri="{FF2B5EF4-FFF2-40B4-BE49-F238E27FC236}">
                <a16:creationId xmlns:a16="http://schemas.microsoft.com/office/drawing/2014/main" id="{DD3896C7-3396-EDB9-159D-DC3DD680F0AF}"/>
              </a:ext>
            </a:extLst>
          </p:cNvPr>
          <p:cNvSpPr txBox="1"/>
          <p:nvPr/>
        </p:nvSpPr>
        <p:spPr>
          <a:xfrm>
            <a:off x="6936262" y="1911195"/>
            <a:ext cx="2053358" cy="2308324"/>
          </a:xfrm>
          <a:prstGeom prst="rect">
            <a:avLst/>
          </a:prstGeom>
          <a:noFill/>
        </p:spPr>
        <p:txBody>
          <a:bodyPr wrap="square" rtlCol="0">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As we can see, if we want a lower viscosity, the best combination is: </a:t>
            </a:r>
          </a:p>
          <a:p>
            <a:pPr marL="0" marR="0" algn="just">
              <a:spcBef>
                <a:spcPts val="0"/>
              </a:spcBef>
              <a:spcAft>
                <a:spcPts val="0"/>
              </a:spcAft>
            </a:pPr>
            <a:endParaRPr lang="en-US" sz="1800" dirty="0">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w/c = </a:t>
            </a:r>
            <a:r>
              <a:rPr lang="en-US" sz="1800" dirty="0">
                <a:solidFill>
                  <a:srgbClr val="FF0000"/>
                </a:solidFill>
                <a:effectLst/>
                <a:latin typeface="Times New Roman" panose="02020603050405020304" pitchFamily="18" charset="0"/>
                <a:ea typeface="SimSun" panose="02010600030101010101" pitchFamily="2" charset="-122"/>
              </a:rPr>
              <a:t>0.4</a:t>
            </a: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latin typeface="Times New Roman" panose="02020603050405020304" pitchFamily="18" charset="0"/>
                <a:ea typeface="SimSun" panose="02010600030101010101" pitchFamily="2" charset="-122"/>
              </a:rPr>
              <a:t>C</a:t>
            </a:r>
            <a:r>
              <a:rPr lang="en-US" sz="1800" dirty="0">
                <a:effectLst/>
                <a:latin typeface="Times New Roman" panose="02020603050405020304" pitchFamily="18" charset="0"/>
                <a:ea typeface="SimSun" panose="02010600030101010101" pitchFamily="2" charset="-122"/>
              </a:rPr>
              <a:t>orn </a:t>
            </a:r>
            <a:r>
              <a:rPr lang="en-US" sz="1800" dirty="0">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il = </a:t>
            </a:r>
            <a:r>
              <a:rPr lang="en-US" sz="1800" dirty="0">
                <a:solidFill>
                  <a:srgbClr val="FF0000"/>
                </a:solidFill>
                <a:effectLst/>
                <a:latin typeface="Times New Roman" panose="02020603050405020304" pitchFamily="18" charset="0"/>
                <a:ea typeface="SimSun" panose="02010600030101010101" pitchFamily="2" charset="-122"/>
              </a:rPr>
              <a:t>1%,</a:t>
            </a:r>
          </a:p>
          <a:p>
            <a:pPr marL="0" marR="0" algn="just">
              <a:spcBef>
                <a:spcPts val="0"/>
              </a:spcBef>
              <a:spcAft>
                <a:spcPts val="0"/>
              </a:spcAft>
            </a:pPr>
            <a:r>
              <a:rPr lang="en-US" sz="1800" dirty="0">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lass </a:t>
            </a:r>
            <a:r>
              <a:rPr lang="en-US" sz="1800" dirty="0">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iber = </a:t>
            </a:r>
            <a:r>
              <a:rPr lang="en-US" sz="1800" dirty="0">
                <a:solidFill>
                  <a:srgbClr val="FF0000"/>
                </a:solidFill>
                <a:effectLst/>
                <a:latin typeface="Times New Roman" panose="02020603050405020304" pitchFamily="18" charset="0"/>
                <a:ea typeface="SimSun" panose="02010600030101010101" pitchFamily="2" charset="-122"/>
              </a:rPr>
              <a:t>0.5%.</a:t>
            </a:r>
            <a:endParaRPr lang="en-US" sz="1800" dirty="0">
              <a:solidFill>
                <a:srgbClr val="FF0000"/>
              </a:solidFill>
              <a:effectLst/>
              <a:latin typeface="Calibri" panose="020F0502020204030204" pitchFamily="34" charset="0"/>
              <a:ea typeface="SimSun" panose="02010600030101010101" pitchFamily="2" charset="-122"/>
            </a:endParaRPr>
          </a:p>
        </p:txBody>
      </p:sp>
      <p:sp>
        <p:nvSpPr>
          <p:cNvPr id="22" name="TextBox 21">
            <a:extLst>
              <a:ext uri="{FF2B5EF4-FFF2-40B4-BE49-F238E27FC236}">
                <a16:creationId xmlns:a16="http://schemas.microsoft.com/office/drawing/2014/main" id="{3D334A6E-8C4F-FC26-B5C7-67385446B41B}"/>
              </a:ext>
            </a:extLst>
          </p:cNvPr>
          <p:cNvSpPr txBox="1"/>
          <p:nvPr/>
        </p:nvSpPr>
        <p:spPr bwMode="auto">
          <a:xfrm>
            <a:off x="452718" y="5227675"/>
            <a:ext cx="5600889" cy="30777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estimated margin effect of the three factors on the viscosity. </a:t>
            </a:r>
          </a:p>
        </p:txBody>
      </p:sp>
      <p:pic>
        <p:nvPicPr>
          <p:cNvPr id="6" name="Picture 5">
            <a:extLst>
              <a:ext uri="{FF2B5EF4-FFF2-40B4-BE49-F238E27FC236}">
                <a16:creationId xmlns:a16="http://schemas.microsoft.com/office/drawing/2014/main" id="{4B29FDA9-B2E4-226F-8C56-15A26DD5A99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309606" y="1868151"/>
            <a:ext cx="6119096" cy="3024336"/>
          </a:xfrm>
          <a:prstGeom prst="rect">
            <a:avLst/>
          </a:prstGeom>
        </p:spPr>
      </p:pic>
    </p:spTree>
    <p:extLst>
      <p:ext uri="{BB962C8B-B14F-4D97-AF65-F5344CB8AC3E}">
        <p14:creationId xmlns:p14="http://schemas.microsoft.com/office/powerpoint/2010/main" val="188490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7" y="817001"/>
            <a:ext cx="2551739"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Combination effect</a:t>
            </a:r>
          </a:p>
        </p:txBody>
      </p:sp>
      <p:sp>
        <p:nvSpPr>
          <p:cNvPr id="31" name="TextBox 30">
            <a:extLst>
              <a:ext uri="{FF2B5EF4-FFF2-40B4-BE49-F238E27FC236}">
                <a16:creationId xmlns:a16="http://schemas.microsoft.com/office/drawing/2014/main" id="{DD3896C7-3396-EDB9-159D-DC3DD680F0AF}"/>
              </a:ext>
            </a:extLst>
          </p:cNvPr>
          <p:cNvSpPr txBox="1"/>
          <p:nvPr/>
        </p:nvSpPr>
        <p:spPr>
          <a:xfrm>
            <a:off x="486888" y="1970571"/>
            <a:ext cx="8170223" cy="2585323"/>
          </a:xfrm>
          <a:prstGeom prst="rect">
            <a:avLst/>
          </a:prstGeom>
          <a:noFill/>
        </p:spPr>
        <p:txBody>
          <a:bodyPr wrap="square" rtlCol="0">
            <a:spAutoFit/>
          </a:bodyPr>
          <a:lstStyle/>
          <a:p>
            <a:pPr algn="just"/>
            <a:r>
              <a:rPr lang="en-US" sz="1800" dirty="0">
                <a:effectLst/>
                <a:latin typeface="Times New Roman" panose="02020603050405020304" pitchFamily="18" charset="0"/>
                <a:ea typeface="SimSun" panose="02010600030101010101" pitchFamily="2" charset="-122"/>
              </a:rPr>
              <a:t>The highest static yield stress: w/c = </a:t>
            </a:r>
            <a:r>
              <a:rPr lang="en-US" sz="1800" dirty="0">
                <a:solidFill>
                  <a:srgbClr val="FF0000"/>
                </a:solidFill>
                <a:effectLst/>
                <a:latin typeface="Times New Roman" panose="02020603050405020304" pitchFamily="18" charset="0"/>
                <a:ea typeface="SimSun" panose="02010600030101010101" pitchFamily="2" charset="-122"/>
              </a:rPr>
              <a:t>0.35</a:t>
            </a:r>
            <a:r>
              <a:rPr lang="en-US" sz="1800" dirty="0">
                <a:effectLst/>
                <a:latin typeface="Times New Roman" panose="02020603050405020304" pitchFamily="18" charset="0"/>
                <a:ea typeface="SimSun" panose="02010600030101010101" pitchFamily="2" charset="-122"/>
              </a:rPr>
              <a:t>, </a:t>
            </a:r>
            <a:r>
              <a:rPr lang="en-US" sz="1800" dirty="0">
                <a:latin typeface="Times New Roman" panose="02020603050405020304" pitchFamily="18" charset="0"/>
                <a:ea typeface="SimSun" panose="02010600030101010101" pitchFamily="2" charset="-122"/>
              </a:rPr>
              <a:t>C</a:t>
            </a:r>
            <a:r>
              <a:rPr lang="en-US" sz="1800" dirty="0">
                <a:effectLst/>
                <a:latin typeface="Times New Roman" panose="02020603050405020304" pitchFamily="18" charset="0"/>
                <a:ea typeface="SimSun" panose="02010600030101010101" pitchFamily="2" charset="-122"/>
              </a:rPr>
              <a:t>orn </a:t>
            </a:r>
            <a:r>
              <a:rPr lang="en-US" sz="1800" dirty="0">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il = </a:t>
            </a:r>
            <a:r>
              <a:rPr lang="en-US" sz="1800" dirty="0">
                <a:solidFill>
                  <a:srgbClr val="FF0000"/>
                </a:solidFill>
                <a:effectLst/>
                <a:latin typeface="Times New Roman" panose="02020603050405020304" pitchFamily="18" charset="0"/>
                <a:ea typeface="SimSun" panose="02010600030101010101" pitchFamily="2" charset="-122"/>
              </a:rPr>
              <a:t>1%, </a:t>
            </a:r>
            <a:r>
              <a:rPr lang="en-US" sz="1800" dirty="0">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lass </a:t>
            </a:r>
            <a:r>
              <a:rPr lang="en-US" sz="1800" dirty="0">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iber = </a:t>
            </a:r>
            <a:r>
              <a:rPr lang="en-US" sz="1800" dirty="0">
                <a:solidFill>
                  <a:srgbClr val="FF0000"/>
                </a:solidFill>
                <a:effectLst/>
                <a:latin typeface="Times New Roman" panose="02020603050405020304" pitchFamily="18" charset="0"/>
                <a:ea typeface="SimSun" panose="02010600030101010101" pitchFamily="2" charset="-122"/>
              </a:rPr>
              <a:t>0.5%.</a:t>
            </a:r>
            <a:endParaRPr lang="en-US"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The lowest viscosity: w/c = </a:t>
            </a:r>
            <a:r>
              <a:rPr lang="en-US" sz="1800" dirty="0">
                <a:solidFill>
                  <a:srgbClr val="FF0000"/>
                </a:solidFill>
                <a:effectLst/>
                <a:latin typeface="Times New Roman" panose="02020603050405020304" pitchFamily="18" charset="0"/>
                <a:ea typeface="SimSun" panose="02010600030101010101" pitchFamily="2" charset="-122"/>
              </a:rPr>
              <a:t>0.4</a:t>
            </a:r>
            <a:r>
              <a:rPr lang="en-US" sz="1800" dirty="0">
                <a:effectLst/>
                <a:latin typeface="Times New Roman" panose="02020603050405020304" pitchFamily="18" charset="0"/>
                <a:ea typeface="SimSun" panose="02010600030101010101" pitchFamily="2" charset="-122"/>
              </a:rPr>
              <a:t>, </a:t>
            </a:r>
            <a:r>
              <a:rPr lang="en-US" sz="1800" dirty="0">
                <a:latin typeface="Times New Roman" panose="02020603050405020304" pitchFamily="18" charset="0"/>
                <a:ea typeface="SimSun" panose="02010600030101010101" pitchFamily="2" charset="-122"/>
              </a:rPr>
              <a:t>C</a:t>
            </a:r>
            <a:r>
              <a:rPr lang="en-US" sz="1800" dirty="0">
                <a:effectLst/>
                <a:latin typeface="Times New Roman" panose="02020603050405020304" pitchFamily="18" charset="0"/>
                <a:ea typeface="SimSun" panose="02010600030101010101" pitchFamily="2" charset="-122"/>
              </a:rPr>
              <a:t>orn </a:t>
            </a:r>
            <a:r>
              <a:rPr lang="en-US" sz="1800" dirty="0">
                <a:latin typeface="Times New Roman" panose="02020603050405020304" pitchFamily="18" charset="0"/>
                <a:ea typeface="SimSun" panose="02010600030101010101" pitchFamily="2" charset="-122"/>
              </a:rPr>
              <a:t>O</a:t>
            </a:r>
            <a:r>
              <a:rPr lang="en-US" sz="1800" dirty="0">
                <a:effectLst/>
                <a:latin typeface="Times New Roman" panose="02020603050405020304" pitchFamily="18" charset="0"/>
                <a:ea typeface="SimSun" panose="02010600030101010101" pitchFamily="2" charset="-122"/>
              </a:rPr>
              <a:t>il = </a:t>
            </a:r>
            <a:r>
              <a:rPr lang="en-US" sz="1800" dirty="0">
                <a:solidFill>
                  <a:srgbClr val="FF0000"/>
                </a:solidFill>
                <a:effectLst/>
                <a:latin typeface="Times New Roman" panose="02020603050405020304" pitchFamily="18" charset="0"/>
                <a:ea typeface="SimSun" panose="02010600030101010101" pitchFamily="2" charset="-122"/>
              </a:rPr>
              <a:t>1%, </a:t>
            </a:r>
            <a:r>
              <a:rPr lang="en-US" sz="1800" dirty="0">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lass </a:t>
            </a:r>
            <a:r>
              <a:rPr lang="en-US" sz="1800" dirty="0">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iber = </a:t>
            </a:r>
            <a:r>
              <a:rPr lang="en-US" sz="1800" dirty="0">
                <a:solidFill>
                  <a:srgbClr val="FF0000"/>
                </a:solidFill>
                <a:effectLst/>
                <a:latin typeface="Times New Roman" panose="02020603050405020304" pitchFamily="18" charset="0"/>
                <a:ea typeface="SimSun" panose="02010600030101010101" pitchFamily="2" charset="-122"/>
              </a:rPr>
              <a:t>0.5%.</a:t>
            </a:r>
          </a:p>
          <a:p>
            <a:pPr marL="0" marR="0" algn="just">
              <a:spcBef>
                <a:spcPts val="0"/>
              </a:spcBef>
              <a:spcAft>
                <a:spcPts val="0"/>
              </a:spcAft>
            </a:pPr>
            <a:endParaRPr lang="en-US" sz="1800" dirty="0">
              <a:solidFill>
                <a:srgbClr val="FF0000"/>
              </a:solidFill>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1800" dirty="0">
              <a:solidFill>
                <a:schemeClr val="tx1"/>
              </a:solidFill>
              <a:latin typeface="Calibri" panose="020F0502020204030204" pitchFamily="34" charset="0"/>
              <a:ea typeface="SimSun" panose="02010600030101010101" pitchFamily="2" charset="-122"/>
            </a:endParaRPr>
          </a:p>
          <a:p>
            <a:pPr marL="0" marR="0" algn="just">
              <a:spcBef>
                <a:spcPts val="0"/>
              </a:spcBef>
              <a:spcAft>
                <a:spcPts val="0"/>
              </a:spcAft>
            </a:pPr>
            <a:endParaRPr lang="en-US" sz="1800" dirty="0">
              <a:solidFill>
                <a:schemeClr val="tx1"/>
              </a:solidFill>
              <a:latin typeface="Calibri" panose="020F0502020204030204" pitchFamily="34" charset="0"/>
              <a:ea typeface="SimSun" panose="02010600030101010101" pitchFamily="2" charset="-122"/>
            </a:endParaRPr>
          </a:p>
          <a:p>
            <a:pPr marL="0" marR="0" algn="just">
              <a:spcBef>
                <a:spcPts val="0"/>
              </a:spcBef>
              <a:spcAft>
                <a:spcPts val="0"/>
              </a:spcAft>
            </a:pPr>
            <a:r>
              <a:rPr lang="en-US" sz="1800" dirty="0">
                <a:solidFill>
                  <a:schemeClr val="tx1"/>
                </a:solidFill>
                <a:latin typeface="Times New Roman" panose="02020603050405020304" pitchFamily="18" charset="0"/>
                <a:ea typeface="SimSun" panose="02010600030101010101" pitchFamily="2" charset="-122"/>
              </a:rPr>
              <a:t>It is interesting to notice that if we have chosen a certain w/c value, a 1% Corn Oil and 0.5% Glass Fiber  can not only decrease the viscosity which can make it easier to extrude out of 3D-printer extruder, but also increase the static yield stress, which is an important factor to enhance the buildability of cement 3D material.</a:t>
            </a:r>
            <a:endParaRPr lang="en-US" sz="1800" dirty="0">
              <a:solidFill>
                <a:schemeClr val="tx1"/>
              </a:solidFill>
              <a:effectLst/>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81353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7" y="817001"/>
            <a:ext cx="2551739"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Conclusion</a:t>
            </a:r>
          </a:p>
        </p:txBody>
      </p:sp>
      <p:sp>
        <p:nvSpPr>
          <p:cNvPr id="31" name="TextBox 30">
            <a:extLst>
              <a:ext uri="{FF2B5EF4-FFF2-40B4-BE49-F238E27FC236}">
                <a16:creationId xmlns:a16="http://schemas.microsoft.com/office/drawing/2014/main" id="{DD3896C7-3396-EDB9-159D-DC3DD680F0AF}"/>
              </a:ext>
            </a:extLst>
          </p:cNvPr>
          <p:cNvSpPr txBox="1"/>
          <p:nvPr/>
        </p:nvSpPr>
        <p:spPr>
          <a:xfrm>
            <a:off x="486888" y="1970571"/>
            <a:ext cx="8170223" cy="2862322"/>
          </a:xfrm>
          <a:prstGeom prst="rect">
            <a:avLst/>
          </a:prstGeom>
          <a:noFill/>
        </p:spPr>
        <p:txBody>
          <a:bodyPr wrap="square" rtlCol="0">
            <a:spAutoFit/>
          </a:bodyPr>
          <a:lstStyle/>
          <a:p>
            <a:pPr marL="342900" indent="-342900" algn="just">
              <a:buAutoNum type="arabicPeriod"/>
            </a:pPr>
            <a:r>
              <a:rPr lang="en-US" sz="1800" dirty="0">
                <a:effectLst/>
                <a:latin typeface="Times New Roman" panose="02020603050405020304" pitchFamily="18" charset="0"/>
                <a:ea typeface="SimSun" panose="02010600030101010101" pitchFamily="2" charset="-122"/>
              </a:rPr>
              <a:t>We can adjust the w/c, add corn oil and glass fiber to control the rheology property of the cementitious materials.</a:t>
            </a:r>
          </a:p>
          <a:p>
            <a:pPr marL="342900" indent="-342900" algn="jus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lgn="just">
              <a:buAutoNum type="arabicPeriod"/>
            </a:pPr>
            <a:r>
              <a:rPr lang="en-US" sz="1800" dirty="0">
                <a:latin typeface="Times New Roman" panose="02020603050405020304" pitchFamily="18" charset="0"/>
                <a:ea typeface="SimSun" panose="02010600030101010101" pitchFamily="2" charset="-122"/>
              </a:rPr>
              <a:t>The w/c ratio has a significant impact on the static yield stress, which means changing the w/c ratio will dominate the yield stress compared to corn oil and glass fiber.</a:t>
            </a:r>
          </a:p>
          <a:p>
            <a:pPr marL="342900" indent="-342900" algn="jus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lgn="just">
              <a:buAutoNum type="arabicPeriod"/>
            </a:pPr>
            <a:r>
              <a:rPr lang="en-US" sz="1800" dirty="0">
                <a:solidFill>
                  <a:schemeClr val="tx1"/>
                </a:solidFill>
                <a:latin typeface="Times New Roman" panose="02020603050405020304" pitchFamily="18" charset="0"/>
                <a:ea typeface="SimSun" panose="02010600030101010101" pitchFamily="2" charset="-122"/>
              </a:rPr>
              <a:t>The 1% Corn Oil and 0.5% Glass Fiber can decrease the cement paste’s viscosity while increase its static yield stress, which can improve the performance of 3D-printing.</a:t>
            </a:r>
            <a:endParaRPr lang="en-US" sz="1800" dirty="0">
              <a:solidFill>
                <a:srgbClr val="FF0000"/>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9504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706" y="3705616"/>
            <a:ext cx="2179608"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Questions?</a:t>
            </a:r>
          </a:p>
        </p:txBody>
      </p:sp>
      <p:sp>
        <p:nvSpPr>
          <p:cNvPr id="3" name="Rectangle 2">
            <a:extLst>
              <a:ext uri="{FF2B5EF4-FFF2-40B4-BE49-F238E27FC236}">
                <a16:creationId xmlns:a16="http://schemas.microsoft.com/office/drawing/2014/main" id="{D2948CBA-6001-FFB8-554E-A670889A1456}"/>
              </a:ext>
            </a:extLst>
          </p:cNvPr>
          <p:cNvSpPr/>
          <p:nvPr/>
        </p:nvSpPr>
        <p:spPr>
          <a:xfrm>
            <a:off x="2748316" y="2400069"/>
            <a:ext cx="387798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9478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a:off x="815757" y="1482284"/>
            <a:ext cx="7086600" cy="3539390"/>
          </a:xfrm>
          <a:prstGeom prst="rect">
            <a:avLst/>
          </a:prstGeom>
          <a:noFill/>
          <a:ln>
            <a:noFill/>
          </a:ln>
        </p:spPr>
        <p:txBody>
          <a:bodyPr spcFirstLastPara="1" wrap="square" lIns="91425" tIns="45700" rIns="91425" bIns="45700" anchor="t" anchorCtr="0">
            <a:spAutoFit/>
          </a:bodyPr>
          <a:lstStyle/>
          <a:p>
            <a:pPr marL="342900" marR="0" lvl="0" indent="-361950" algn="l" rtl="0">
              <a:lnSpc>
                <a:spcPct val="200000"/>
              </a:lnSpc>
              <a:spcBef>
                <a:spcPts val="0"/>
              </a:spcBef>
              <a:spcAft>
                <a:spcPts val="0"/>
              </a:spcAft>
              <a:buClr>
                <a:schemeClr val="dk1"/>
              </a:buClr>
              <a:buSzPts val="2300"/>
              <a:buFont typeface="Noto Sans Symbols"/>
              <a:buChar char="❑"/>
            </a:pPr>
            <a:r>
              <a:rPr lang="en-US" sz="2300" dirty="0">
                <a:solidFill>
                  <a:schemeClr val="dk1"/>
                </a:solidFill>
              </a:rPr>
              <a:t>Background</a:t>
            </a:r>
            <a:endParaRPr sz="2300" b="0" i="0" u="none" strike="noStrike" cap="none" dirty="0">
              <a:solidFill>
                <a:schemeClr val="dk1"/>
              </a:solidFill>
              <a:latin typeface="Arial"/>
              <a:ea typeface="Arial"/>
              <a:cs typeface="Arial"/>
              <a:sym typeface="Arial"/>
            </a:endParaRPr>
          </a:p>
          <a:p>
            <a:pPr marL="342900" marR="0" lvl="0" indent="-361950" algn="l" rtl="0">
              <a:lnSpc>
                <a:spcPct val="200000"/>
              </a:lnSpc>
              <a:spcBef>
                <a:spcPts val="0"/>
              </a:spcBef>
              <a:spcAft>
                <a:spcPts val="0"/>
              </a:spcAft>
              <a:buClr>
                <a:schemeClr val="dk1"/>
              </a:buClr>
              <a:buSzPts val="2300"/>
              <a:buFont typeface="Noto Sans Symbols"/>
              <a:buChar char="❑"/>
            </a:pPr>
            <a:r>
              <a:rPr lang="en-US" sz="2300" b="0" i="0" u="none" strike="noStrike" cap="none" dirty="0">
                <a:solidFill>
                  <a:schemeClr val="dk1"/>
                </a:solidFill>
                <a:latin typeface="Arial"/>
                <a:ea typeface="Arial"/>
                <a:cs typeface="Arial"/>
                <a:sym typeface="Arial"/>
              </a:rPr>
              <a:t>Materials and Method</a:t>
            </a:r>
            <a:endParaRPr sz="2300" b="0" i="0" u="none" strike="noStrike" cap="none" dirty="0">
              <a:solidFill>
                <a:schemeClr val="dk1"/>
              </a:solidFill>
              <a:latin typeface="Arial"/>
              <a:ea typeface="Arial"/>
              <a:cs typeface="Arial"/>
              <a:sym typeface="Arial"/>
            </a:endParaRPr>
          </a:p>
          <a:p>
            <a:pPr marL="342900" marR="0" lvl="0" indent="-361950" algn="l" rtl="0">
              <a:lnSpc>
                <a:spcPct val="200000"/>
              </a:lnSpc>
              <a:spcBef>
                <a:spcPts val="0"/>
              </a:spcBef>
              <a:spcAft>
                <a:spcPts val="0"/>
              </a:spcAft>
              <a:buClr>
                <a:schemeClr val="dk1"/>
              </a:buClr>
              <a:buSzPts val="2300"/>
              <a:buFont typeface="Arial"/>
              <a:buChar char="❑"/>
            </a:pPr>
            <a:r>
              <a:rPr lang="en-US" sz="2300" b="0" i="0" u="none" strike="noStrike" cap="none" dirty="0">
                <a:solidFill>
                  <a:schemeClr val="dk1"/>
                </a:solidFill>
                <a:latin typeface="Arial"/>
                <a:ea typeface="Arial"/>
                <a:cs typeface="Arial"/>
                <a:sym typeface="Arial"/>
              </a:rPr>
              <a:t>Results</a:t>
            </a:r>
            <a:endParaRPr sz="2300" b="0" i="0" u="none" strike="noStrike" cap="none" dirty="0">
              <a:solidFill>
                <a:schemeClr val="dk1"/>
              </a:solidFill>
              <a:latin typeface="Arial"/>
              <a:ea typeface="Arial"/>
              <a:cs typeface="Arial"/>
              <a:sym typeface="Arial"/>
            </a:endParaRPr>
          </a:p>
          <a:p>
            <a:pPr marL="342900" marR="0" lvl="0" indent="-361950" algn="l" rtl="0">
              <a:lnSpc>
                <a:spcPct val="200000"/>
              </a:lnSpc>
              <a:spcBef>
                <a:spcPts val="0"/>
              </a:spcBef>
              <a:spcAft>
                <a:spcPts val="0"/>
              </a:spcAft>
              <a:buClr>
                <a:schemeClr val="dk1"/>
              </a:buClr>
              <a:buSzPts val="2300"/>
              <a:buFont typeface="Noto Sans Symbols"/>
              <a:buChar char="❑"/>
            </a:pPr>
            <a:r>
              <a:rPr lang="en-US" sz="2300" b="0" i="0" u="none" strike="noStrike" cap="none" dirty="0">
                <a:solidFill>
                  <a:schemeClr val="dk1"/>
                </a:solidFill>
                <a:latin typeface="Arial"/>
                <a:ea typeface="Arial"/>
                <a:cs typeface="Arial"/>
                <a:sym typeface="Arial"/>
              </a:rPr>
              <a:t>Conclusion</a:t>
            </a:r>
            <a:endParaRPr sz="2300" b="0" i="0" u="none" strike="noStrike" cap="none" dirty="0">
              <a:solidFill>
                <a:srgbClr val="000000"/>
              </a:solidFill>
              <a:latin typeface="Arial"/>
              <a:ea typeface="Arial"/>
              <a:cs typeface="Arial"/>
              <a:sym typeface="Arial"/>
            </a:endParaRPr>
          </a:p>
          <a:p>
            <a:pPr marL="0" marR="0" lvl="0" indent="0" algn="l" rtl="0">
              <a:lnSpc>
                <a:spcPct val="2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Background</a:t>
            </a:r>
          </a:p>
        </p:txBody>
      </p:sp>
      <p:sp>
        <p:nvSpPr>
          <p:cNvPr id="4" name="TextBox 3">
            <a:extLst>
              <a:ext uri="{FF2B5EF4-FFF2-40B4-BE49-F238E27FC236}">
                <a16:creationId xmlns:a16="http://schemas.microsoft.com/office/drawing/2014/main" id="{BD7E66C5-ABDE-05B4-BCC4-C2C19B4F09EC}"/>
              </a:ext>
            </a:extLst>
          </p:cNvPr>
          <p:cNvSpPr txBox="1"/>
          <p:nvPr/>
        </p:nvSpPr>
        <p:spPr>
          <a:xfrm>
            <a:off x="482165" y="1726407"/>
            <a:ext cx="4089835" cy="1169551"/>
          </a:xfrm>
          <a:prstGeom prst="rect">
            <a:avLst/>
          </a:prstGeom>
          <a:noFill/>
        </p:spPr>
        <p:txBody>
          <a:bodyPr wrap="square" rtlCol="0">
            <a:spAutoFit/>
          </a:bodyPr>
          <a:lstStyle/>
          <a:p>
            <a:pPr marL="0" indent="0" algn="just">
              <a:buNone/>
            </a:pPr>
            <a:r>
              <a:rPr lang="en-US" sz="1400" b="1" dirty="0">
                <a:latin typeface="Times New Roman" panose="02020603050405020304" pitchFamily="18" charset="0"/>
                <a:cs typeface="Times New Roman" panose="02020603050405020304" pitchFamily="18" charset="0"/>
              </a:rPr>
              <a:t>Cement 3D-printing </a:t>
            </a:r>
            <a:r>
              <a:rPr lang="en-US" sz="1400" dirty="0">
                <a:latin typeface="Times New Roman" panose="02020603050405020304" pitchFamily="18" charset="0"/>
                <a:cs typeface="Times New Roman" panose="02020603050405020304" pitchFamily="18" charset="0"/>
              </a:rPr>
              <a:t>is a constructive approach which has attracted attention from various fields due to its advantages such as easy customization, efficient material consumption, less human–machine interaction, and relatively less production time.</a:t>
            </a:r>
            <a:endParaRPr lang="en-US" sz="1050" dirty="0">
              <a:latin typeface="Times New Roman" panose="02020603050405020304" pitchFamily="18" charset="0"/>
              <a:cs typeface="Times New Roman" panose="02020603050405020304" pitchFamily="18" charset="0"/>
            </a:endParaRPr>
          </a:p>
        </p:txBody>
      </p:sp>
      <p:pic>
        <p:nvPicPr>
          <p:cNvPr id="6146" name="Picture 2" descr="3D Castle Completed">
            <a:extLst>
              <a:ext uri="{FF2B5EF4-FFF2-40B4-BE49-F238E27FC236}">
                <a16:creationId xmlns:a16="http://schemas.microsoft.com/office/drawing/2014/main" id="{9DB662A3-B7F1-E573-8EA2-E883B6BE3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46" y="3422492"/>
            <a:ext cx="2505666" cy="21447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AAC - WASP 3D Printing Eco-building">
            <a:extLst>
              <a:ext uri="{FF2B5EF4-FFF2-40B4-BE49-F238E27FC236}">
                <a16:creationId xmlns:a16="http://schemas.microsoft.com/office/drawing/2014/main" id="{EF713966-2A43-CC8B-4BC1-8D1FC7D93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093" y="1541350"/>
            <a:ext cx="2511422" cy="188114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4327D9D-62E7-AAC1-7F42-C8B0E42BC02E}"/>
              </a:ext>
            </a:extLst>
          </p:cNvPr>
          <p:cNvSpPr txBox="1"/>
          <p:nvPr/>
        </p:nvSpPr>
        <p:spPr>
          <a:xfrm>
            <a:off x="3933872" y="3993068"/>
            <a:ext cx="4089835" cy="1815882"/>
          </a:xfrm>
          <a:prstGeom prst="rect">
            <a:avLst/>
          </a:prstGeom>
          <a:noFill/>
        </p:spPr>
        <p:txBody>
          <a:bodyPr wrap="square" rtlCol="0">
            <a:spAutoFit/>
          </a:bodyPr>
          <a:lstStyle/>
          <a:p>
            <a:pPr marL="0" indent="0" algn="just">
              <a:buNone/>
            </a:pPr>
            <a:r>
              <a:rPr lang="en-US" sz="1400" dirty="0">
                <a:latin typeface="Times New Roman" panose="02020603050405020304" pitchFamily="18" charset="0"/>
                <a:cs typeface="Times New Roman" panose="02020603050405020304" pitchFamily="18" charset="0"/>
              </a:rPr>
              <a:t>However, the material used in ce</a:t>
            </a:r>
            <a:r>
              <a:rPr lang="en-US" dirty="0">
                <a:latin typeface="Times New Roman" panose="02020603050405020304" pitchFamily="18" charset="0"/>
                <a:cs typeface="Times New Roman" panose="02020603050405020304" pitchFamily="18" charset="0"/>
              </a:rPr>
              <a:t>ment 3D printing has specific requirements. C</a:t>
            </a:r>
            <a:r>
              <a:rPr lang="en-US" sz="1400" dirty="0">
                <a:latin typeface="Times New Roman" panose="02020603050405020304" pitchFamily="18" charset="0"/>
                <a:cs typeface="Times New Roman" panose="02020603050405020304" pitchFamily="18" charset="0"/>
              </a:rPr>
              <a:t>oncrete materials with excellent printability usually have the following two characteristics: certain </a:t>
            </a:r>
            <a:r>
              <a:rPr lang="en-US" sz="1400" b="1" dirty="0">
                <a:latin typeface="Times New Roman" panose="02020603050405020304" pitchFamily="18" charset="0"/>
                <a:cs typeface="Times New Roman" panose="02020603050405020304" pitchFamily="18" charset="0"/>
              </a:rPr>
              <a:t>flowability</a:t>
            </a:r>
            <a:r>
              <a:rPr lang="en-US" sz="1400" dirty="0">
                <a:latin typeface="Times New Roman" panose="02020603050405020304" pitchFamily="18" charset="0"/>
                <a:cs typeface="Times New Roman" panose="02020603050405020304" pitchFamily="18" charset="0"/>
              </a:rPr>
              <a:t> should be guaranteed for the mixture to be pumped and extruded; the extruded concrete should have </a:t>
            </a:r>
            <a:r>
              <a:rPr lang="en-US" sz="1400" b="1" dirty="0">
                <a:latin typeface="Times New Roman" panose="02020603050405020304" pitchFamily="18" charset="0"/>
                <a:cs typeface="Times New Roman" panose="02020603050405020304" pitchFamily="18" charset="0"/>
              </a:rPr>
              <a:t>enough strength</a:t>
            </a:r>
            <a:r>
              <a:rPr lang="en-US" sz="1400" dirty="0">
                <a:latin typeface="Times New Roman" panose="02020603050405020304" pitchFamily="18" charset="0"/>
                <a:cs typeface="Times New Roman" panose="02020603050405020304" pitchFamily="18" charset="0"/>
              </a:rPr>
              <a:t> after extrusion to resist deformation caused by itself.</a:t>
            </a:r>
            <a:endParaRPr lang="en-US" sz="105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7BDC906-C738-2E7A-3942-699186A6F754}"/>
              </a:ext>
            </a:extLst>
          </p:cNvPr>
          <p:cNvSpPr txBox="1"/>
          <p:nvPr/>
        </p:nvSpPr>
        <p:spPr>
          <a:xfrm>
            <a:off x="2281518" y="5567260"/>
            <a:ext cx="1052158" cy="200055"/>
          </a:xfrm>
          <a:prstGeom prst="rect">
            <a:avLst/>
          </a:prstGeom>
          <a:noFill/>
        </p:spPr>
        <p:txBody>
          <a:bodyPr wrap="square">
            <a:spAutoFit/>
          </a:bodyPr>
          <a:lstStyle/>
          <a:p>
            <a:r>
              <a:rPr lang="en-US" sz="700" dirty="0"/>
              <a:t>From Google image.</a:t>
            </a:r>
          </a:p>
        </p:txBody>
      </p:sp>
      <p:sp>
        <p:nvSpPr>
          <p:cNvPr id="25" name="TextBox 24">
            <a:extLst>
              <a:ext uri="{FF2B5EF4-FFF2-40B4-BE49-F238E27FC236}">
                <a16:creationId xmlns:a16="http://schemas.microsoft.com/office/drawing/2014/main" id="{6E27B313-62D0-D4B6-C135-40CC72FA482E}"/>
              </a:ext>
            </a:extLst>
          </p:cNvPr>
          <p:cNvSpPr txBox="1"/>
          <p:nvPr/>
        </p:nvSpPr>
        <p:spPr>
          <a:xfrm>
            <a:off x="6825014" y="3507724"/>
            <a:ext cx="1052158" cy="200055"/>
          </a:xfrm>
          <a:prstGeom prst="rect">
            <a:avLst/>
          </a:prstGeom>
          <a:noFill/>
        </p:spPr>
        <p:txBody>
          <a:bodyPr wrap="square">
            <a:spAutoFit/>
          </a:bodyPr>
          <a:lstStyle/>
          <a:p>
            <a:r>
              <a:rPr lang="en-US" sz="700" dirty="0"/>
              <a:t>From Google image.</a:t>
            </a:r>
          </a:p>
        </p:txBody>
      </p:sp>
    </p:spTree>
    <p:extLst>
      <p:ext uri="{BB962C8B-B14F-4D97-AF65-F5344CB8AC3E}">
        <p14:creationId xmlns:p14="http://schemas.microsoft.com/office/powerpoint/2010/main" val="136068456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Background</a:t>
            </a:r>
          </a:p>
        </p:txBody>
      </p:sp>
      <p:sp>
        <p:nvSpPr>
          <p:cNvPr id="4" name="TextBox 3">
            <a:extLst>
              <a:ext uri="{FF2B5EF4-FFF2-40B4-BE49-F238E27FC236}">
                <a16:creationId xmlns:a16="http://schemas.microsoft.com/office/drawing/2014/main" id="{BD7E66C5-ABDE-05B4-BCC4-C2C19B4F09EC}"/>
              </a:ext>
            </a:extLst>
          </p:cNvPr>
          <p:cNvSpPr txBox="1"/>
          <p:nvPr/>
        </p:nvSpPr>
        <p:spPr>
          <a:xfrm>
            <a:off x="482165" y="1726407"/>
            <a:ext cx="4089835" cy="1384995"/>
          </a:xfrm>
          <a:prstGeom prst="rect">
            <a:avLst/>
          </a:prstGeom>
          <a:noFill/>
        </p:spPr>
        <p:txBody>
          <a:bodyPr wrap="square" rtlCol="0">
            <a:spAutoFit/>
          </a:bodyPr>
          <a:lstStyle/>
          <a:p>
            <a:pPr marL="0" indent="0" algn="just">
              <a:buNone/>
            </a:pPr>
            <a:r>
              <a:rPr lang="en-US" sz="1400" dirty="0">
                <a:latin typeface="Times New Roman" panose="02020603050405020304" pitchFamily="18" charset="0"/>
                <a:cs typeface="Times New Roman" panose="02020603050405020304" pitchFamily="18" charset="0"/>
              </a:rPr>
              <a:t>The flowability can be controlled by the viscosity of the cementitious material. And the rapid strength after extrusion is managed by the static yield stress. From a rheology perspective, excellent rheology property is required for concrete materials to be printed successfully.</a:t>
            </a:r>
            <a:endParaRPr lang="en-US" sz="105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4327D9D-62E7-AAC1-7F42-C8B0E42BC02E}"/>
              </a:ext>
            </a:extLst>
          </p:cNvPr>
          <p:cNvSpPr txBox="1"/>
          <p:nvPr/>
        </p:nvSpPr>
        <p:spPr>
          <a:xfrm>
            <a:off x="4595368" y="4485983"/>
            <a:ext cx="4089835" cy="1384995"/>
          </a:xfrm>
          <a:prstGeom prst="rect">
            <a:avLst/>
          </a:prstGeom>
          <a:noFill/>
        </p:spPr>
        <p:txBody>
          <a:bodyPr wrap="square" rtlCol="0">
            <a:spAutoFit/>
          </a:bodyPr>
          <a:lstStyle/>
          <a:p>
            <a:pPr marL="0" indent="0" algn="just">
              <a:buNone/>
            </a:pPr>
            <a:r>
              <a:rPr lang="en-US" dirty="0">
                <a:latin typeface="Times New Roman" panose="02020603050405020304" pitchFamily="18" charset="0"/>
                <a:cs typeface="Times New Roman" panose="02020603050405020304" pitchFamily="18" charset="0"/>
              </a:rPr>
              <a:t>In this work, we choose water cement ratio (w/c) to control the viscosity and yield stress, because it has an effect on the rheology property of the cementitious material. Also, we choose two other additives: corn oil and glass fiber to adjust the rheology and make the mix design more suitable to the 3D printer.</a:t>
            </a:r>
            <a:endParaRPr lang="en-US" sz="1050" dirty="0">
              <a:latin typeface="Times New Roman" panose="02020603050405020304" pitchFamily="18" charset="0"/>
              <a:cs typeface="Times New Roman" panose="02020603050405020304" pitchFamily="18" charset="0"/>
            </a:endParaRPr>
          </a:p>
        </p:txBody>
      </p:sp>
      <p:pic>
        <p:nvPicPr>
          <p:cNvPr id="7170" name="Picture 2" descr="Rheology | Solvay">
            <a:extLst>
              <a:ext uri="{FF2B5EF4-FFF2-40B4-BE49-F238E27FC236}">
                <a16:creationId xmlns:a16="http://schemas.microsoft.com/office/drawing/2014/main" id="{F9A3CD78-7D6B-8E2A-465D-1E177C145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286" y="1726407"/>
            <a:ext cx="38100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Non-GMO Corn Oil – HFI Marketplace">
            <a:extLst>
              <a:ext uri="{FF2B5EF4-FFF2-40B4-BE49-F238E27FC236}">
                <a16:creationId xmlns:a16="http://schemas.microsoft.com/office/drawing/2014/main" id="{B01DCE6F-4CE2-3A94-B2E4-53CB09A1A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14" y="3228646"/>
            <a:ext cx="1593725" cy="15937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uy 1&quot; 25 mm Fibers for Concrete Cement countertops, AR Glass Fiber GFRC  Chopped Strands 1 LB Online at Lowest Price in Vietnam. B01L01SY5U">
            <a:extLst>
              <a:ext uri="{FF2B5EF4-FFF2-40B4-BE49-F238E27FC236}">
                <a16:creationId xmlns:a16="http://schemas.microsoft.com/office/drawing/2014/main" id="{170E83B3-D59E-C010-7E48-00EABE8776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578" y="4485983"/>
            <a:ext cx="1996568" cy="14954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1FF861-1C87-550C-0BC3-910C3BBC3A47}"/>
              </a:ext>
            </a:extLst>
          </p:cNvPr>
          <p:cNvSpPr txBox="1"/>
          <p:nvPr/>
        </p:nvSpPr>
        <p:spPr>
          <a:xfrm>
            <a:off x="7329842" y="3894111"/>
            <a:ext cx="1052158" cy="200055"/>
          </a:xfrm>
          <a:prstGeom prst="rect">
            <a:avLst/>
          </a:prstGeom>
          <a:noFill/>
        </p:spPr>
        <p:txBody>
          <a:bodyPr wrap="square">
            <a:spAutoFit/>
          </a:bodyPr>
          <a:lstStyle/>
          <a:p>
            <a:r>
              <a:rPr lang="en-US" sz="700" dirty="0"/>
              <a:t>From Google image.</a:t>
            </a:r>
          </a:p>
        </p:txBody>
      </p:sp>
      <p:sp>
        <p:nvSpPr>
          <p:cNvPr id="12" name="TextBox 11">
            <a:extLst>
              <a:ext uri="{FF2B5EF4-FFF2-40B4-BE49-F238E27FC236}">
                <a16:creationId xmlns:a16="http://schemas.microsoft.com/office/drawing/2014/main" id="{3E152D04-80F5-9ED3-E67C-8A88C2C7BF34}"/>
              </a:ext>
            </a:extLst>
          </p:cNvPr>
          <p:cNvSpPr txBox="1"/>
          <p:nvPr/>
        </p:nvSpPr>
        <p:spPr>
          <a:xfrm>
            <a:off x="3543210" y="5981482"/>
            <a:ext cx="1052158" cy="200055"/>
          </a:xfrm>
          <a:prstGeom prst="rect">
            <a:avLst/>
          </a:prstGeom>
          <a:noFill/>
        </p:spPr>
        <p:txBody>
          <a:bodyPr wrap="square">
            <a:spAutoFit/>
          </a:bodyPr>
          <a:lstStyle/>
          <a:p>
            <a:r>
              <a:rPr lang="en-US" sz="700" dirty="0"/>
              <a:t>From Google image.</a:t>
            </a:r>
          </a:p>
        </p:txBody>
      </p:sp>
      <p:sp>
        <p:nvSpPr>
          <p:cNvPr id="13" name="TextBox 12">
            <a:extLst>
              <a:ext uri="{FF2B5EF4-FFF2-40B4-BE49-F238E27FC236}">
                <a16:creationId xmlns:a16="http://schemas.microsoft.com/office/drawing/2014/main" id="{2264332A-AADD-605B-8A89-2CAF3005FB33}"/>
              </a:ext>
            </a:extLst>
          </p:cNvPr>
          <p:cNvSpPr txBox="1"/>
          <p:nvPr/>
        </p:nvSpPr>
        <p:spPr>
          <a:xfrm>
            <a:off x="1276851" y="4832684"/>
            <a:ext cx="1052158" cy="200055"/>
          </a:xfrm>
          <a:prstGeom prst="rect">
            <a:avLst/>
          </a:prstGeom>
          <a:noFill/>
        </p:spPr>
        <p:txBody>
          <a:bodyPr wrap="square">
            <a:spAutoFit/>
          </a:bodyPr>
          <a:lstStyle/>
          <a:p>
            <a:r>
              <a:rPr lang="en-US" sz="700" dirty="0"/>
              <a:t>From Google image.</a:t>
            </a:r>
          </a:p>
        </p:txBody>
      </p:sp>
    </p:spTree>
    <p:extLst>
      <p:ext uri="{BB962C8B-B14F-4D97-AF65-F5344CB8AC3E}">
        <p14:creationId xmlns:p14="http://schemas.microsoft.com/office/powerpoint/2010/main" val="151755973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BD7E66C5-ABDE-05B4-BCC4-C2C19B4F09EC}"/>
              </a:ext>
            </a:extLst>
          </p:cNvPr>
          <p:cNvSpPr txBox="1"/>
          <p:nvPr/>
        </p:nvSpPr>
        <p:spPr>
          <a:xfrm>
            <a:off x="452718" y="1711041"/>
            <a:ext cx="3607653" cy="1384995"/>
          </a:xfrm>
          <a:prstGeom prst="rect">
            <a:avLst/>
          </a:prstGeom>
          <a:noFill/>
        </p:spPr>
        <p:txBody>
          <a:bodyPr wrap="square" rtlCol="0">
            <a:spAutoFit/>
          </a:bodyPr>
          <a:lstStyle/>
          <a:p>
            <a:pPr marL="0" indent="0" algn="just">
              <a:buNone/>
            </a:pPr>
            <a:r>
              <a:rPr lang="en-US" sz="1400" dirty="0">
                <a:latin typeface="Times New Roman" panose="02020603050405020304" pitchFamily="18" charset="0"/>
                <a:cs typeface="Times New Roman" panose="02020603050405020304" pitchFamily="18" charset="0"/>
              </a:rPr>
              <a:t>Our main purpose is to </a:t>
            </a:r>
            <a:r>
              <a:rPr lang="en-US" sz="1400" b="1" dirty="0">
                <a:solidFill>
                  <a:srgbClr val="FF0000"/>
                </a:solidFill>
                <a:latin typeface="Times New Roman" panose="02020603050405020304" pitchFamily="18" charset="0"/>
                <a:cs typeface="Times New Roman" panose="02020603050405020304" pitchFamily="18" charset="0"/>
              </a:rPr>
              <a:t>find a cement paste mix design</a:t>
            </a:r>
            <a:r>
              <a:rPr lang="en-US" sz="1400" dirty="0">
                <a:latin typeface="Times New Roman" panose="02020603050405020304" pitchFamily="18" charset="0"/>
                <a:cs typeface="Times New Roman" panose="02020603050405020304" pitchFamily="18" charset="0"/>
              </a:rPr>
              <a:t> which have the best rheological performance on the 3D printing. Also, we want to </a:t>
            </a:r>
            <a:r>
              <a:rPr lang="en-US" sz="1400" b="1" dirty="0">
                <a:solidFill>
                  <a:srgbClr val="FF0000"/>
                </a:solidFill>
                <a:latin typeface="Times New Roman" panose="02020603050405020304" pitchFamily="18" charset="0"/>
                <a:cs typeface="Times New Roman" panose="02020603050405020304" pitchFamily="18" charset="0"/>
              </a:rPr>
              <a:t>analyze the combination effect when we change the w/c, content of corn oil and glass fiber</a:t>
            </a:r>
            <a:r>
              <a:rPr lang="en-US" sz="140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4327D9D-62E7-AAC1-7F42-C8B0E42BC02E}"/>
              </a:ext>
            </a:extLst>
          </p:cNvPr>
          <p:cNvSpPr txBox="1"/>
          <p:nvPr/>
        </p:nvSpPr>
        <p:spPr>
          <a:xfrm>
            <a:off x="3810001" y="3537668"/>
            <a:ext cx="4811486" cy="2246769"/>
          </a:xfrm>
          <a:prstGeom prst="rect">
            <a:avLst/>
          </a:prstGeom>
          <a:noFill/>
        </p:spPr>
        <p:txBody>
          <a:bodyPr wrap="square" rtlCol="0">
            <a:spAutoFit/>
          </a:bodyPr>
          <a:lstStyle/>
          <a:p>
            <a:pPr marL="0" indent="0" algn="just">
              <a:buNone/>
            </a:pPr>
            <a:r>
              <a:rPr lang="en-US" dirty="0">
                <a:latin typeface="Times New Roman" panose="02020603050405020304" pitchFamily="18" charset="0"/>
                <a:cs typeface="Times New Roman" panose="02020603050405020304" pitchFamily="18" charset="0"/>
              </a:rPr>
              <a:t>The corn oil is used here to adjust the apparent viscosity of the cement paste. It will also have a sub-effect on the static yield stress of the cement paste which is also a significant property in 3D-printing. This is because the apparent viscosity and static yield stress are all rheologic parameters of cement paste which is related to the inside micro-structure. The glass fiber is utilized to change the static yield stress of the cement paste, in order to enhance the buildability of cement 3D-printing. When the cementitious material is extruded, the static yield stress decides whether your printed structure can stand or destroy.</a:t>
            </a:r>
            <a:endParaRPr lang="en-US" sz="1050" dirty="0">
              <a:latin typeface="Times New Roman" panose="02020603050405020304" pitchFamily="18" charset="0"/>
              <a:cs typeface="Times New Roman" panose="02020603050405020304" pitchFamily="18" charset="0"/>
            </a:endParaRPr>
          </a:p>
        </p:txBody>
      </p:sp>
      <p:pic>
        <p:nvPicPr>
          <p:cNvPr id="8194" name="Picture 2" descr="7 Key-Steps to Motivate and Inspire Your Team - Invista">
            <a:extLst>
              <a:ext uri="{FF2B5EF4-FFF2-40B4-BE49-F238E27FC236}">
                <a16:creationId xmlns:a16="http://schemas.microsoft.com/office/drawing/2014/main" id="{576135D8-F05B-8E56-C477-54B603ED4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773" y="1454277"/>
            <a:ext cx="2586458" cy="164175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he university wants to 'create impact'. But what does that actually mean?  - Erasmus Magazine">
            <a:extLst>
              <a:ext uri="{FF2B5EF4-FFF2-40B4-BE49-F238E27FC236}">
                <a16:creationId xmlns:a16="http://schemas.microsoft.com/office/drawing/2014/main" id="{B0A99496-1977-2DE8-2F65-29549C87F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13" y="3708457"/>
            <a:ext cx="2471396" cy="16657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D2B682-D943-6F67-0F71-EB9304AE79E2}"/>
              </a:ext>
            </a:extLst>
          </p:cNvPr>
          <p:cNvSpPr txBox="1"/>
          <p:nvPr/>
        </p:nvSpPr>
        <p:spPr>
          <a:xfrm>
            <a:off x="1941751" y="5374160"/>
            <a:ext cx="1052158" cy="200055"/>
          </a:xfrm>
          <a:prstGeom prst="rect">
            <a:avLst/>
          </a:prstGeom>
          <a:noFill/>
        </p:spPr>
        <p:txBody>
          <a:bodyPr wrap="square">
            <a:spAutoFit/>
          </a:bodyPr>
          <a:lstStyle/>
          <a:p>
            <a:r>
              <a:rPr lang="en-US" sz="700" dirty="0"/>
              <a:t>From Google image.</a:t>
            </a:r>
          </a:p>
        </p:txBody>
      </p:sp>
      <p:sp>
        <p:nvSpPr>
          <p:cNvPr id="11" name="TextBox 10">
            <a:extLst>
              <a:ext uri="{FF2B5EF4-FFF2-40B4-BE49-F238E27FC236}">
                <a16:creationId xmlns:a16="http://schemas.microsoft.com/office/drawing/2014/main" id="{302C3B64-492F-1A3A-BD9E-FD5D096A6582}"/>
              </a:ext>
            </a:extLst>
          </p:cNvPr>
          <p:cNvSpPr txBox="1"/>
          <p:nvPr/>
        </p:nvSpPr>
        <p:spPr>
          <a:xfrm>
            <a:off x="7569329" y="3120277"/>
            <a:ext cx="1052158" cy="200055"/>
          </a:xfrm>
          <a:prstGeom prst="rect">
            <a:avLst/>
          </a:prstGeom>
          <a:noFill/>
        </p:spPr>
        <p:txBody>
          <a:bodyPr wrap="square">
            <a:spAutoFit/>
          </a:bodyPr>
          <a:lstStyle/>
          <a:p>
            <a:r>
              <a:rPr lang="en-US" sz="700" dirty="0"/>
              <a:t>From Google image.</a:t>
            </a:r>
          </a:p>
        </p:txBody>
      </p:sp>
    </p:spTree>
    <p:extLst>
      <p:ext uri="{BB962C8B-B14F-4D97-AF65-F5344CB8AC3E}">
        <p14:creationId xmlns:p14="http://schemas.microsoft.com/office/powerpoint/2010/main" val="25553011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Anton Paar ViscoQC 300R Rotational Viscometer">
            <a:extLst>
              <a:ext uri="{FF2B5EF4-FFF2-40B4-BE49-F238E27FC236}">
                <a16:creationId xmlns:a16="http://schemas.microsoft.com/office/drawing/2014/main" id="{731AE258-3716-346F-264B-954972DF3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883" y="3988010"/>
            <a:ext cx="1589669" cy="1589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2718" y="817001"/>
            <a:ext cx="1828800"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Materials</a:t>
            </a:r>
          </a:p>
        </p:txBody>
      </p:sp>
      <p:pic>
        <p:nvPicPr>
          <p:cNvPr id="9" name="Picture 8">
            <a:extLst>
              <a:ext uri="{FF2B5EF4-FFF2-40B4-BE49-F238E27FC236}">
                <a16:creationId xmlns:a16="http://schemas.microsoft.com/office/drawing/2014/main" id="{88B76B54-E775-4113-5C9D-606FB2FC4DC1}"/>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6357944" y="1941865"/>
            <a:ext cx="1192048" cy="894036"/>
          </a:xfrm>
          <a:prstGeom prst="rect">
            <a:avLst/>
          </a:prstGeom>
        </p:spPr>
      </p:pic>
      <p:pic>
        <p:nvPicPr>
          <p:cNvPr id="10" name="Picture 9">
            <a:extLst>
              <a:ext uri="{FF2B5EF4-FFF2-40B4-BE49-F238E27FC236}">
                <a16:creationId xmlns:a16="http://schemas.microsoft.com/office/drawing/2014/main" id="{EC2D538F-8F17-8E3E-8598-3A7045A2F7CC}"/>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backgroundMark x1="75893" y1="30775" x2="75409" y2="72294"/>
                      </a14:backgroundRemoval>
                    </a14:imgEffect>
                  </a14:imgLayer>
                </a14:imgProps>
              </a:ext>
              <a:ext uri="{28A0092B-C50C-407E-A947-70E740481C1C}">
                <a14:useLocalDpi xmlns:a14="http://schemas.microsoft.com/office/drawing/2010/main" val="0"/>
              </a:ext>
            </a:extLst>
          </a:blip>
          <a:stretch>
            <a:fillRect/>
          </a:stretch>
        </p:blipFill>
        <p:spPr>
          <a:xfrm>
            <a:off x="632828" y="1819350"/>
            <a:ext cx="1519669" cy="1139752"/>
          </a:xfrm>
          <a:prstGeom prst="rect">
            <a:avLst/>
          </a:prstGeom>
        </p:spPr>
      </p:pic>
      <p:pic>
        <p:nvPicPr>
          <p:cNvPr id="11" name="Picture 10">
            <a:extLst>
              <a:ext uri="{FF2B5EF4-FFF2-40B4-BE49-F238E27FC236}">
                <a16:creationId xmlns:a16="http://schemas.microsoft.com/office/drawing/2014/main" id="{BBDB8AA0-1C11-571D-B0CF-C9F5DB3D4557}"/>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8643" b="89984" l="9994" r="89976">
                        <a14:foregroundMark x1="30800" y1="45961" x2="44518" y2="63045"/>
                        <a14:foregroundMark x1="44518" y1="63045" x2="52786" y2="41236"/>
                        <a14:foregroundMark x1="52786" y1="41236" x2="52786" y2="40226"/>
                        <a14:foregroundMark x1="36402" y1="51696" x2="42883" y2="55129"/>
                        <a14:foregroundMark x1="50182" y1="47658" x2="55784" y2="54564"/>
                        <a14:foregroundMark x1="29528" y1="17246" x2="47426" y2="18982"/>
                        <a14:foregroundMark x1="47426" y1="18982" x2="32526" y2="8643"/>
                        <a14:foregroundMark x1="51060" y1="13247" x2="49758" y2="27019"/>
                        <a14:foregroundMark x1="49334" y1="10945" x2="56208" y2="20113"/>
                        <a14:foregroundMark x1="53210" y1="9208" x2="59237" y2="22415"/>
                        <a14:foregroundMark x1="54936" y1="12641" x2="58359" y2="13813"/>
                        <a14:backgroundMark x1="14870" y1="10380" x2="5421" y2="34814"/>
                        <a14:backgroundMark x1="5421" y1="34814" x2="22986" y2="40913"/>
                        <a14:backgroundMark x1="22986" y1="40913" x2="17807" y2="77302"/>
                        <a14:backgroundMark x1="17807" y1="77302" x2="13174" y2="54321"/>
                        <a14:backgroundMark x1="13174" y1="54321" x2="16445" y2="29079"/>
                        <a14:backgroundMark x1="16445" y1="29079" x2="27196" y2="47900"/>
                        <a14:backgroundMark x1="27196" y1="47900" x2="30376" y2="83279"/>
                        <a14:backgroundMark x1="65687" y1="79241" x2="70079" y2="31139"/>
                        <a14:backgroundMark x1="70079" y1="31139" x2="75591" y2="61672"/>
                        <a14:backgroundMark x1="75591" y1="61672" x2="73016" y2="86026"/>
                        <a14:backgroundMark x1="73016" y1="86026" x2="79891" y2="55129"/>
                        <a14:backgroundMark x1="79891" y1="55129" x2="84646" y2="46527"/>
                        <a14:backgroundMark x1="60085" y1="5775" x2="66111" y2="11511"/>
                      </a14:backgroundRemoval>
                    </a14:imgEffect>
                  </a14:imgLayer>
                </a14:imgProps>
              </a:ext>
              <a:ext uri="{28A0092B-C50C-407E-A947-70E740481C1C}">
                <a14:useLocalDpi xmlns:a14="http://schemas.microsoft.com/office/drawing/2010/main" val="0"/>
              </a:ext>
            </a:extLst>
          </a:blip>
          <a:srcRect l="25000" r="28571" b="9999"/>
          <a:stretch/>
        </p:blipFill>
        <p:spPr>
          <a:xfrm>
            <a:off x="4296371" y="1813992"/>
            <a:ext cx="760826" cy="1106142"/>
          </a:xfrm>
          <a:prstGeom prst="rect">
            <a:avLst/>
          </a:prstGeom>
        </p:spPr>
      </p:pic>
      <p:pic>
        <p:nvPicPr>
          <p:cNvPr id="12" name="Picture 11">
            <a:extLst>
              <a:ext uri="{FF2B5EF4-FFF2-40B4-BE49-F238E27FC236}">
                <a16:creationId xmlns:a16="http://schemas.microsoft.com/office/drawing/2014/main" id="{6F7FEFE2-6675-AD3B-F184-C3BBF337634E}"/>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0000" b="90000" l="10000" r="90000">
                        <a14:foregroundMark x1="51819" y1="75859" x2="48696" y2="71290"/>
                        <a14:foregroundMark x1="34961" y1="80833" x2="36537" y2="34290"/>
                        <a14:foregroundMark x1="54306" y1="75455" x2="40904" y2="80429"/>
                        <a14:foregroundMark x1="40904" y1="80429" x2="28866" y2="71290"/>
                        <a14:foregroundMark x1="28866" y1="71290" x2="27502" y2="65467"/>
                        <a14:foregroundMark x1="27805" y1="81682" x2="23135" y2="64618"/>
                        <a14:foregroundMark x1="23135" y1="64618" x2="23742" y2="56328"/>
                        <a14:foregroundMark x1="29048" y1="26405" x2="22984" y2="41690"/>
                        <a14:foregroundMark x1="22984" y1="41690" x2="22498" y2="49252"/>
                        <a14:foregroundMark x1="23742" y1="34695" x2="26865" y2="23494"/>
                        <a14:backgroundMark x1="84536" y1="70441" x2="87659" y2="53660"/>
                        <a14:backgroundMark x1="87659" y1="53660" x2="84870" y2="36878"/>
                        <a14:backgroundMark x1="84870" y1="36878" x2="79230" y2="32632"/>
                      </a14:backgroundRemoval>
                    </a14:imgEffect>
                  </a14:imgLayer>
                </a14:imgProps>
              </a:ext>
              <a:ext uri="{28A0092B-C50C-407E-A947-70E740481C1C}">
                <a14:useLocalDpi xmlns:a14="http://schemas.microsoft.com/office/drawing/2010/main" val="0"/>
              </a:ext>
            </a:extLst>
          </a:blip>
          <a:stretch>
            <a:fillRect/>
          </a:stretch>
        </p:blipFill>
        <p:spPr>
          <a:xfrm rot="5400000">
            <a:off x="4873737" y="1796057"/>
            <a:ext cx="1333984" cy="1000488"/>
          </a:xfrm>
          <a:prstGeom prst="rect">
            <a:avLst/>
          </a:prstGeom>
        </p:spPr>
      </p:pic>
      <p:pic>
        <p:nvPicPr>
          <p:cNvPr id="13" name="Picture 12">
            <a:extLst>
              <a:ext uri="{FF2B5EF4-FFF2-40B4-BE49-F238E27FC236}">
                <a16:creationId xmlns:a16="http://schemas.microsoft.com/office/drawing/2014/main" id="{F4AFB48A-88F1-52D0-6FAD-A5459CFB1927}"/>
              </a:ext>
            </a:extLst>
          </p:cNvPr>
          <p:cNvPicPr>
            <a:picLocks noChangeAspect="1"/>
          </p:cNvPicPr>
          <p:nvPr/>
        </p:nvPicPr>
        <p:blipFill rotWithShape="1">
          <a:blip r:embed="rId12" cstate="print">
            <a:extLst>
              <a:ext uri="{BEBA8EAE-BF5A-486C-A8C5-ECC9F3942E4B}">
                <a14:imgProps xmlns:a14="http://schemas.microsoft.com/office/drawing/2010/main">
                  <a14:imgLayer r:embed="rId13">
                    <a14:imgEffect>
                      <a14:backgroundRemoval t="10000" b="90000" l="10000" r="90000">
                        <a14:foregroundMark x1="39933" y1="66478" x2="48787" y2="39304"/>
                        <a14:foregroundMark x1="48787" y1="39304" x2="51001" y2="37000"/>
                        <a14:backgroundMark x1="13159" y1="40477" x2="14888" y2="13021"/>
                        <a14:backgroundMark x1="14888" y1="13021" x2="21316" y2="16498"/>
                      </a14:backgroundRemoval>
                    </a14:imgEffect>
                  </a14:imgLayer>
                </a14:imgProps>
              </a:ext>
              <a:ext uri="{28A0092B-C50C-407E-A947-70E740481C1C}">
                <a14:useLocalDpi xmlns:a14="http://schemas.microsoft.com/office/drawing/2010/main" val="0"/>
              </a:ext>
            </a:extLst>
          </a:blip>
          <a:srcRect l="8639" t="7163" r="18806"/>
          <a:stretch/>
        </p:blipFill>
        <p:spPr>
          <a:xfrm rot="5400000">
            <a:off x="2238138" y="1863689"/>
            <a:ext cx="1049060" cy="1006749"/>
          </a:xfrm>
          <a:prstGeom prst="rect">
            <a:avLst/>
          </a:prstGeom>
        </p:spPr>
      </p:pic>
      <p:pic>
        <p:nvPicPr>
          <p:cNvPr id="14" name="Picture 13">
            <a:extLst>
              <a:ext uri="{FF2B5EF4-FFF2-40B4-BE49-F238E27FC236}">
                <a16:creationId xmlns:a16="http://schemas.microsoft.com/office/drawing/2014/main" id="{39B1D769-8ADF-43E7-FFDE-FCFC328873C3}"/>
              </a:ext>
            </a:extLst>
          </p:cNvPr>
          <p:cNvPicPr>
            <a:picLocks noChangeAspect="1"/>
          </p:cNvPicPr>
          <p:nvPr/>
        </p:nvPicPr>
        <p:blipFill rotWithShape="1">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l="24144" r="15449"/>
          <a:stretch/>
        </p:blipFill>
        <p:spPr>
          <a:xfrm rot="5400000">
            <a:off x="7487963" y="1956754"/>
            <a:ext cx="720079" cy="894037"/>
          </a:xfrm>
          <a:prstGeom prst="rect">
            <a:avLst/>
          </a:prstGeom>
        </p:spPr>
      </p:pic>
      <p:sp>
        <p:nvSpPr>
          <p:cNvPr id="15" name="Rectangle 14">
            <a:extLst>
              <a:ext uri="{FF2B5EF4-FFF2-40B4-BE49-F238E27FC236}">
                <a16:creationId xmlns:a16="http://schemas.microsoft.com/office/drawing/2014/main" id="{A0E91147-04D2-3A53-54D5-54006EDCA91B}"/>
              </a:ext>
            </a:extLst>
          </p:cNvPr>
          <p:cNvSpPr/>
          <p:nvPr/>
        </p:nvSpPr>
        <p:spPr>
          <a:xfrm>
            <a:off x="452718" y="1532963"/>
            <a:ext cx="8058454" cy="1844059"/>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E7D34D-252D-5A29-1709-42EA2E40EE12}"/>
              </a:ext>
            </a:extLst>
          </p:cNvPr>
          <p:cNvSpPr txBox="1"/>
          <p:nvPr/>
        </p:nvSpPr>
        <p:spPr>
          <a:xfrm>
            <a:off x="890506" y="2871441"/>
            <a:ext cx="90281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Cement</a:t>
            </a:r>
          </a:p>
        </p:txBody>
      </p:sp>
      <p:sp>
        <p:nvSpPr>
          <p:cNvPr id="17" name="TextBox 16">
            <a:extLst>
              <a:ext uri="{FF2B5EF4-FFF2-40B4-BE49-F238E27FC236}">
                <a16:creationId xmlns:a16="http://schemas.microsoft.com/office/drawing/2014/main" id="{E59D6675-C444-F1F3-1B23-614C078B35F7}"/>
              </a:ext>
            </a:extLst>
          </p:cNvPr>
          <p:cNvSpPr txBox="1"/>
          <p:nvPr/>
        </p:nvSpPr>
        <p:spPr>
          <a:xfrm>
            <a:off x="6649805" y="2920151"/>
            <a:ext cx="124264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Glass Fiber</a:t>
            </a:r>
          </a:p>
        </p:txBody>
      </p:sp>
      <p:sp>
        <p:nvSpPr>
          <p:cNvPr id="18" name="TextBox 17">
            <a:extLst>
              <a:ext uri="{FF2B5EF4-FFF2-40B4-BE49-F238E27FC236}">
                <a16:creationId xmlns:a16="http://schemas.microsoft.com/office/drawing/2014/main" id="{FD5CFB24-BE08-3D09-6BA5-D69F676A121E}"/>
              </a:ext>
            </a:extLst>
          </p:cNvPr>
          <p:cNvSpPr txBox="1"/>
          <p:nvPr/>
        </p:nvSpPr>
        <p:spPr>
          <a:xfrm>
            <a:off x="2438883" y="2871441"/>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Water</a:t>
            </a:r>
          </a:p>
        </p:txBody>
      </p:sp>
      <p:sp>
        <p:nvSpPr>
          <p:cNvPr id="19" name="TextBox 18">
            <a:extLst>
              <a:ext uri="{FF2B5EF4-FFF2-40B4-BE49-F238E27FC236}">
                <a16:creationId xmlns:a16="http://schemas.microsoft.com/office/drawing/2014/main" id="{D997D034-81E7-1A15-1A28-9E62DC676769}"/>
              </a:ext>
            </a:extLst>
          </p:cNvPr>
          <p:cNvSpPr txBox="1"/>
          <p:nvPr/>
        </p:nvSpPr>
        <p:spPr>
          <a:xfrm>
            <a:off x="4734519" y="2920151"/>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Corn Oil</a:t>
            </a:r>
          </a:p>
        </p:txBody>
      </p:sp>
      <p:pic>
        <p:nvPicPr>
          <p:cNvPr id="20" name="Picture 19">
            <a:extLst>
              <a:ext uri="{FF2B5EF4-FFF2-40B4-BE49-F238E27FC236}">
                <a16:creationId xmlns:a16="http://schemas.microsoft.com/office/drawing/2014/main" id="{2191B7DE-A58D-12C8-BE56-9B46392F8461}"/>
              </a:ext>
            </a:extLst>
          </p:cNvPr>
          <p:cNvPicPr>
            <a:picLocks noChangeAspect="1"/>
          </p:cNvPicPr>
          <p:nvPr/>
        </p:nvPicPr>
        <p:blipFill>
          <a:blip r:embed="rId16" cstate="print">
            <a:extLst>
              <a:ext uri="{BEBA8EAE-BF5A-486C-A8C5-ECC9F3942E4B}">
                <a14:imgProps xmlns:a14="http://schemas.microsoft.com/office/drawing/2010/main">
                  <a14:imgLayer r:embed="rId17">
                    <a14:imgEffect>
                      <a14:backgroundRemoval t="9976" b="94386" l="9994" r="96487">
                        <a14:foregroundMark x1="33646" y1="76616" x2="50000" y2="81220"/>
                        <a14:foregroundMark x1="36644" y1="83522" x2="52150" y2="81785"/>
                        <a14:foregroundMark x1="41369" y1="94426" x2="46124" y2="91559"/>
                        <a14:foregroundMark x1="88310" y1="81220" x2="88310" y2="82956"/>
                        <a14:foregroundMark x1="87008" y1="81785" x2="96487" y2="83522"/>
                        <a14:foregroundMark x1="33192" y1="64580" x2="50182" y2="55977"/>
                        <a14:foregroundMark x1="50182" y1="55977" x2="46729" y2="80210"/>
                        <a14:foregroundMark x1="46729" y1="80210" x2="39673" y2="58845"/>
                        <a14:foregroundMark x1="44821" y1="37036" x2="52574" y2="31300"/>
                        <a14:foregroundMark x1="26317" y1="13489" x2="43973" y2="11430"/>
                        <a14:foregroundMark x1="43973" y1="11430" x2="55603" y2="14055"/>
                        <a14:foregroundMark x1="25893" y1="13489" x2="43973" y2="10057"/>
                        <a14:foregroundMark x1="43973" y1="10057" x2="68504" y2="14620"/>
                        <a14:foregroundMark x1="33646" y1="80654" x2="50242" y2="90307"/>
                        <a14:foregroundMark x1="50242" y1="90307" x2="41823" y2="86955"/>
                        <a14:backgroundMark x1="77983" y1="31300" x2="81254" y2="54806"/>
                        <a14:backgroundMark x1="81254" y1="54806" x2="81859" y2="55412"/>
                      </a14:backgroundRemoval>
                    </a14:imgEffect>
                  </a14:imgLayer>
                </a14:imgProps>
              </a:ext>
              <a:ext uri="{28A0092B-C50C-407E-A947-70E740481C1C}">
                <a14:useLocalDpi xmlns:a14="http://schemas.microsoft.com/office/drawing/2010/main" val="0"/>
              </a:ext>
            </a:extLst>
          </a:blip>
          <a:stretch>
            <a:fillRect/>
          </a:stretch>
        </p:blipFill>
        <p:spPr>
          <a:xfrm>
            <a:off x="632828" y="3988010"/>
            <a:ext cx="1824202" cy="1368152"/>
          </a:xfrm>
          <a:prstGeom prst="rect">
            <a:avLst/>
          </a:prstGeom>
        </p:spPr>
      </p:pic>
      <p:sp>
        <p:nvSpPr>
          <p:cNvPr id="21" name="Rectangle 20">
            <a:extLst>
              <a:ext uri="{FF2B5EF4-FFF2-40B4-BE49-F238E27FC236}">
                <a16:creationId xmlns:a16="http://schemas.microsoft.com/office/drawing/2014/main" id="{88C14319-856B-160A-7C9F-9F897EDF3F4C}"/>
              </a:ext>
            </a:extLst>
          </p:cNvPr>
          <p:cNvSpPr/>
          <p:nvPr/>
        </p:nvSpPr>
        <p:spPr>
          <a:xfrm>
            <a:off x="453548" y="3883586"/>
            <a:ext cx="3842823" cy="1844059"/>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BEF3280-97FE-0FC0-6BC9-18CAFB6548F9}"/>
              </a:ext>
            </a:extLst>
          </p:cNvPr>
          <p:cNvSpPr txBox="1"/>
          <p:nvPr/>
        </p:nvSpPr>
        <p:spPr>
          <a:xfrm>
            <a:off x="939097" y="5388015"/>
            <a:ext cx="114646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Mortar mixer</a:t>
            </a:r>
          </a:p>
        </p:txBody>
      </p:sp>
      <p:sp>
        <p:nvSpPr>
          <p:cNvPr id="27" name="TextBox 26">
            <a:extLst>
              <a:ext uri="{FF2B5EF4-FFF2-40B4-BE49-F238E27FC236}">
                <a16:creationId xmlns:a16="http://schemas.microsoft.com/office/drawing/2014/main" id="{4E772BC7-177F-BF61-C875-7EAA8035437A}"/>
              </a:ext>
            </a:extLst>
          </p:cNvPr>
          <p:cNvSpPr txBox="1"/>
          <p:nvPr/>
        </p:nvSpPr>
        <p:spPr>
          <a:xfrm>
            <a:off x="3015133" y="5415751"/>
            <a:ext cx="101341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Viscometer</a:t>
            </a:r>
          </a:p>
        </p:txBody>
      </p:sp>
      <p:graphicFrame>
        <p:nvGraphicFramePr>
          <p:cNvPr id="22" name="Table 21">
            <a:extLst>
              <a:ext uri="{FF2B5EF4-FFF2-40B4-BE49-F238E27FC236}">
                <a16:creationId xmlns:a16="http://schemas.microsoft.com/office/drawing/2014/main" id="{E87CD885-4A43-AC95-2BFA-3140632231F7}"/>
              </a:ext>
            </a:extLst>
          </p:cNvPr>
          <p:cNvGraphicFramePr>
            <a:graphicFrameLocks noGrp="1"/>
          </p:cNvGraphicFramePr>
          <p:nvPr>
            <p:extLst>
              <p:ext uri="{D42A27DB-BD31-4B8C-83A1-F6EECF244321}">
                <p14:modId xmlns:p14="http://schemas.microsoft.com/office/powerpoint/2010/main" val="3764418636"/>
              </p:ext>
            </p:extLst>
          </p:nvPr>
        </p:nvGraphicFramePr>
        <p:xfrm>
          <a:off x="4475651" y="4301359"/>
          <a:ext cx="4292238" cy="1116171"/>
        </p:xfrm>
        <a:graphic>
          <a:graphicData uri="http://schemas.openxmlformats.org/drawingml/2006/table">
            <a:tbl>
              <a:tblPr firstRow="1" firstCol="1" bandRow="1">
                <a:tableStyleId>{0E3FDE45-AF77-4B5C-9715-49D594BDF05E}</a:tableStyleId>
              </a:tblPr>
              <a:tblGrid>
                <a:gridCol w="972698">
                  <a:extLst>
                    <a:ext uri="{9D8B030D-6E8A-4147-A177-3AD203B41FA5}">
                      <a16:colId xmlns:a16="http://schemas.microsoft.com/office/drawing/2014/main" val="3331040387"/>
                    </a:ext>
                  </a:extLst>
                </a:gridCol>
                <a:gridCol w="1085384">
                  <a:extLst>
                    <a:ext uri="{9D8B030D-6E8A-4147-A177-3AD203B41FA5}">
                      <a16:colId xmlns:a16="http://schemas.microsoft.com/office/drawing/2014/main" val="1649446533"/>
                    </a:ext>
                  </a:extLst>
                </a:gridCol>
                <a:gridCol w="1106514">
                  <a:extLst>
                    <a:ext uri="{9D8B030D-6E8A-4147-A177-3AD203B41FA5}">
                      <a16:colId xmlns:a16="http://schemas.microsoft.com/office/drawing/2014/main" val="2515355611"/>
                    </a:ext>
                  </a:extLst>
                </a:gridCol>
                <a:gridCol w="1127642">
                  <a:extLst>
                    <a:ext uri="{9D8B030D-6E8A-4147-A177-3AD203B41FA5}">
                      <a16:colId xmlns:a16="http://schemas.microsoft.com/office/drawing/2014/main" val="1995006796"/>
                    </a:ext>
                  </a:extLst>
                </a:gridCol>
              </a:tblGrid>
              <a:tr h="446469">
                <a:tc>
                  <a:txBody>
                    <a:bodyPr/>
                    <a:lstStyle/>
                    <a:p>
                      <a:pPr marL="0" marR="0" algn="ctr">
                        <a:spcBef>
                          <a:spcPts val="0"/>
                        </a:spcBef>
                        <a:spcAft>
                          <a:spcPts val="0"/>
                        </a:spcAft>
                      </a:pPr>
                      <a:r>
                        <a:rPr lang="en-US" sz="1400">
                          <a:effectLst/>
                        </a:rPr>
                        <a:t>w/c</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dirty="0">
                          <a:effectLst/>
                        </a:rPr>
                        <a:t>Total mass(g)</a:t>
                      </a:r>
                      <a:endParaRPr lang="en-US" sz="1300" dirty="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Water(g)</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dirty="0">
                          <a:effectLst/>
                        </a:rPr>
                        <a:t>Cement(g)</a:t>
                      </a:r>
                      <a:endParaRPr lang="en-US" sz="1300" dirty="0">
                        <a:effectLst/>
                        <a:latin typeface="Calibri" panose="020F0502020204030204" pitchFamily="34" charset="0"/>
                        <a:ea typeface="SimSun" panose="02010600030101010101" pitchFamily="2" charset="-122"/>
                      </a:endParaRPr>
                    </a:p>
                  </a:txBody>
                  <a:tcPr marL="83713" marR="83713" marT="0" marB="0" anchor="ctr"/>
                </a:tc>
                <a:extLst>
                  <a:ext uri="{0D108BD9-81ED-4DB2-BD59-A6C34878D82A}">
                    <a16:rowId xmlns:a16="http://schemas.microsoft.com/office/drawing/2014/main" val="1728369074"/>
                  </a:ext>
                </a:extLst>
              </a:tr>
              <a:tr h="223234">
                <a:tc>
                  <a:txBody>
                    <a:bodyPr/>
                    <a:lstStyle/>
                    <a:p>
                      <a:pPr marL="0" marR="0" algn="ctr">
                        <a:spcBef>
                          <a:spcPts val="0"/>
                        </a:spcBef>
                        <a:spcAft>
                          <a:spcPts val="0"/>
                        </a:spcAft>
                      </a:pPr>
                      <a:r>
                        <a:rPr lang="en-US" sz="1400">
                          <a:effectLst/>
                        </a:rPr>
                        <a:t>0.35</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1000</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260</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740</a:t>
                      </a:r>
                      <a:endParaRPr lang="en-US" sz="1300">
                        <a:effectLst/>
                        <a:latin typeface="Calibri" panose="020F0502020204030204" pitchFamily="34" charset="0"/>
                        <a:ea typeface="SimSun" panose="02010600030101010101" pitchFamily="2" charset="-122"/>
                      </a:endParaRPr>
                    </a:p>
                  </a:txBody>
                  <a:tcPr marL="83713" marR="83713" marT="0" marB="0" anchor="ctr"/>
                </a:tc>
                <a:extLst>
                  <a:ext uri="{0D108BD9-81ED-4DB2-BD59-A6C34878D82A}">
                    <a16:rowId xmlns:a16="http://schemas.microsoft.com/office/drawing/2014/main" val="792343486"/>
                  </a:ext>
                </a:extLst>
              </a:tr>
              <a:tr h="223234">
                <a:tc>
                  <a:txBody>
                    <a:bodyPr/>
                    <a:lstStyle/>
                    <a:p>
                      <a:pPr marL="0" marR="0" algn="ctr">
                        <a:spcBef>
                          <a:spcPts val="0"/>
                        </a:spcBef>
                        <a:spcAft>
                          <a:spcPts val="0"/>
                        </a:spcAft>
                      </a:pPr>
                      <a:r>
                        <a:rPr lang="en-US" sz="1400">
                          <a:effectLst/>
                        </a:rPr>
                        <a:t>0.40</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1000</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286</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714</a:t>
                      </a:r>
                      <a:endParaRPr lang="en-US" sz="1300">
                        <a:effectLst/>
                        <a:latin typeface="Calibri" panose="020F0502020204030204" pitchFamily="34" charset="0"/>
                        <a:ea typeface="SimSun" panose="02010600030101010101" pitchFamily="2" charset="-122"/>
                      </a:endParaRPr>
                    </a:p>
                  </a:txBody>
                  <a:tcPr marL="83713" marR="83713" marT="0" marB="0" anchor="ctr"/>
                </a:tc>
                <a:extLst>
                  <a:ext uri="{0D108BD9-81ED-4DB2-BD59-A6C34878D82A}">
                    <a16:rowId xmlns:a16="http://schemas.microsoft.com/office/drawing/2014/main" val="63805491"/>
                  </a:ext>
                </a:extLst>
              </a:tr>
              <a:tr h="223234">
                <a:tc>
                  <a:txBody>
                    <a:bodyPr/>
                    <a:lstStyle/>
                    <a:p>
                      <a:pPr marL="0" marR="0" algn="ctr">
                        <a:spcBef>
                          <a:spcPts val="0"/>
                        </a:spcBef>
                        <a:spcAft>
                          <a:spcPts val="0"/>
                        </a:spcAft>
                      </a:pPr>
                      <a:r>
                        <a:rPr lang="en-US" sz="1400">
                          <a:effectLst/>
                        </a:rPr>
                        <a:t>0.45</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dirty="0">
                          <a:effectLst/>
                        </a:rPr>
                        <a:t>1000</a:t>
                      </a:r>
                      <a:endParaRPr lang="en-US" sz="1300" dirty="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a:effectLst/>
                        </a:rPr>
                        <a:t>310</a:t>
                      </a:r>
                      <a:endParaRPr lang="en-US" sz="1300">
                        <a:effectLst/>
                        <a:latin typeface="Calibri" panose="020F0502020204030204" pitchFamily="34" charset="0"/>
                        <a:ea typeface="SimSun" panose="02010600030101010101" pitchFamily="2" charset="-122"/>
                      </a:endParaRPr>
                    </a:p>
                  </a:txBody>
                  <a:tcPr marL="83713" marR="83713" marT="0" marB="0" anchor="ctr"/>
                </a:tc>
                <a:tc>
                  <a:txBody>
                    <a:bodyPr/>
                    <a:lstStyle/>
                    <a:p>
                      <a:pPr marL="0" marR="0" algn="ctr">
                        <a:spcBef>
                          <a:spcPts val="0"/>
                        </a:spcBef>
                        <a:spcAft>
                          <a:spcPts val="0"/>
                        </a:spcAft>
                      </a:pPr>
                      <a:r>
                        <a:rPr lang="en-US" sz="1400" dirty="0">
                          <a:effectLst/>
                        </a:rPr>
                        <a:t>690</a:t>
                      </a:r>
                      <a:endParaRPr lang="en-US" sz="1300" dirty="0">
                        <a:effectLst/>
                        <a:latin typeface="Calibri" panose="020F0502020204030204" pitchFamily="34" charset="0"/>
                        <a:ea typeface="SimSun" panose="02010600030101010101" pitchFamily="2" charset="-122"/>
                      </a:endParaRPr>
                    </a:p>
                  </a:txBody>
                  <a:tcPr marL="83713" marR="83713" marT="0" marB="0" anchor="ctr"/>
                </a:tc>
                <a:extLst>
                  <a:ext uri="{0D108BD9-81ED-4DB2-BD59-A6C34878D82A}">
                    <a16:rowId xmlns:a16="http://schemas.microsoft.com/office/drawing/2014/main" val="627983046"/>
                  </a:ext>
                </a:extLst>
              </a:tr>
            </a:tbl>
          </a:graphicData>
        </a:graphic>
      </p:graphicFrame>
      <p:sp>
        <p:nvSpPr>
          <p:cNvPr id="29" name="TextBox 28">
            <a:extLst>
              <a:ext uri="{FF2B5EF4-FFF2-40B4-BE49-F238E27FC236}">
                <a16:creationId xmlns:a16="http://schemas.microsoft.com/office/drawing/2014/main" id="{36D12F59-89DB-C1FF-C569-9700902C7C9F}"/>
              </a:ext>
            </a:extLst>
          </p:cNvPr>
          <p:cNvSpPr txBox="1"/>
          <p:nvPr/>
        </p:nvSpPr>
        <p:spPr>
          <a:xfrm>
            <a:off x="4459007" y="3915122"/>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The mass of water and cement used in each w/c</a:t>
            </a:r>
            <a:endParaRPr lang="en-US" dirty="0"/>
          </a:p>
        </p:txBody>
      </p:sp>
    </p:spTree>
    <p:extLst>
      <p:ext uri="{BB962C8B-B14F-4D97-AF65-F5344CB8AC3E}">
        <p14:creationId xmlns:p14="http://schemas.microsoft.com/office/powerpoint/2010/main" val="13822589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7" y="817001"/>
            <a:ext cx="2170739"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Orthogonal test</a:t>
            </a:r>
          </a:p>
        </p:txBody>
      </p:sp>
      <p:graphicFrame>
        <p:nvGraphicFramePr>
          <p:cNvPr id="5" name="Table 4">
            <a:extLst>
              <a:ext uri="{FF2B5EF4-FFF2-40B4-BE49-F238E27FC236}">
                <a16:creationId xmlns:a16="http://schemas.microsoft.com/office/drawing/2014/main" id="{12BDAD5C-3C0D-3CFF-5006-401BA4859F86}"/>
              </a:ext>
            </a:extLst>
          </p:cNvPr>
          <p:cNvGraphicFramePr>
            <a:graphicFrameLocks noGrp="1"/>
          </p:cNvGraphicFramePr>
          <p:nvPr/>
        </p:nvGraphicFramePr>
        <p:xfrm>
          <a:off x="452717" y="2188620"/>
          <a:ext cx="4855030" cy="1097280"/>
        </p:xfrm>
        <a:graphic>
          <a:graphicData uri="http://schemas.openxmlformats.org/drawingml/2006/table">
            <a:tbl>
              <a:tblPr firstRow="1" firstCol="1" bandRow="1">
                <a:tableStyleId>{5DA37D80-6434-44D0-A028-1B22A696006F}</a:tableStyleId>
              </a:tblPr>
              <a:tblGrid>
                <a:gridCol w="971006">
                  <a:extLst>
                    <a:ext uri="{9D8B030D-6E8A-4147-A177-3AD203B41FA5}">
                      <a16:colId xmlns:a16="http://schemas.microsoft.com/office/drawing/2014/main" val="4092818680"/>
                    </a:ext>
                  </a:extLst>
                </a:gridCol>
                <a:gridCol w="971006">
                  <a:extLst>
                    <a:ext uri="{9D8B030D-6E8A-4147-A177-3AD203B41FA5}">
                      <a16:colId xmlns:a16="http://schemas.microsoft.com/office/drawing/2014/main" val="344914006"/>
                    </a:ext>
                  </a:extLst>
                </a:gridCol>
                <a:gridCol w="971006">
                  <a:extLst>
                    <a:ext uri="{9D8B030D-6E8A-4147-A177-3AD203B41FA5}">
                      <a16:colId xmlns:a16="http://schemas.microsoft.com/office/drawing/2014/main" val="2262526268"/>
                    </a:ext>
                  </a:extLst>
                </a:gridCol>
                <a:gridCol w="971006">
                  <a:extLst>
                    <a:ext uri="{9D8B030D-6E8A-4147-A177-3AD203B41FA5}">
                      <a16:colId xmlns:a16="http://schemas.microsoft.com/office/drawing/2014/main" val="1329820730"/>
                    </a:ext>
                  </a:extLst>
                </a:gridCol>
                <a:gridCol w="971006">
                  <a:extLst>
                    <a:ext uri="{9D8B030D-6E8A-4147-A177-3AD203B41FA5}">
                      <a16:colId xmlns:a16="http://schemas.microsoft.com/office/drawing/2014/main" val="2413050947"/>
                    </a:ext>
                  </a:extLst>
                </a:gridCol>
              </a:tblGrid>
              <a:tr h="0">
                <a:tc gridSpan="2">
                  <a:txBody>
                    <a:bodyPr/>
                    <a:lstStyle/>
                    <a:p>
                      <a:pPr marL="0" marR="0" algn="ctr">
                        <a:spcBef>
                          <a:spcPts val="0"/>
                        </a:spcBef>
                        <a:spcAft>
                          <a:spcPts val="0"/>
                        </a:spcAft>
                      </a:pPr>
                      <a:r>
                        <a:rPr lang="en-US" sz="1200">
                          <a:effectLst/>
                        </a:rPr>
                        <a:t>Factors</a:t>
                      </a:r>
                      <a:endParaRPr lang="en-US" sz="1050">
                        <a:effectLst/>
                        <a:latin typeface="Calibri" panose="020F0502020204030204" pitchFamily="34" charset="0"/>
                        <a:ea typeface="SimSun" panose="02010600030101010101" pitchFamily="2" charset="-122"/>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200">
                          <a:effectLst/>
                        </a:rPr>
                        <a:t>A: w/c</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B: Corn oil content/%</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 Glass fiber content/%</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847123197"/>
                  </a:ext>
                </a:extLst>
              </a:tr>
              <a:tr h="0">
                <a:tc rowSpan="3">
                  <a:txBody>
                    <a:bodyPr/>
                    <a:lstStyle/>
                    <a:p>
                      <a:pPr marL="0" marR="0" algn="ctr">
                        <a:spcBef>
                          <a:spcPts val="0"/>
                        </a:spcBef>
                        <a:spcAft>
                          <a:spcPts val="0"/>
                        </a:spcAft>
                      </a:pPr>
                      <a:r>
                        <a:rPr lang="en-US" sz="1200">
                          <a:effectLst/>
                        </a:rPr>
                        <a:t>Levels</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0.35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0</a:t>
                      </a:r>
                      <a:endParaRPr lang="en-US" sz="1050" dirty="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034787223"/>
                  </a:ext>
                </a:extLst>
              </a:tr>
              <a:tr h="0">
                <a:tc vMerge="1">
                  <a:txBody>
                    <a:bodyPr/>
                    <a:lstStyle/>
                    <a:p>
                      <a:endParaRPr lang="en-US"/>
                    </a:p>
                  </a:txBody>
                  <a:tcPr/>
                </a:tc>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866991108"/>
                  </a:ext>
                </a:extLst>
              </a:tr>
              <a:tr h="0">
                <a:tc vMerge="1">
                  <a:txBody>
                    <a:bodyPr/>
                    <a:lstStyle/>
                    <a:p>
                      <a:endParaRPr lang="en-US"/>
                    </a:p>
                  </a:txBody>
                  <a:tcPr/>
                </a:tc>
                <a:tc>
                  <a:txBody>
                    <a:bodyPr/>
                    <a:lstStyle/>
                    <a:p>
                      <a:pPr marL="0" marR="0" algn="ctr">
                        <a:spcBef>
                          <a:spcPts val="0"/>
                        </a:spcBef>
                        <a:spcAft>
                          <a:spcPts val="0"/>
                        </a:spcAft>
                      </a:pPr>
                      <a:r>
                        <a:rPr lang="en-US" sz="1200">
                          <a:effectLst/>
                        </a:rPr>
                        <a:t>3</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1</a:t>
                      </a:r>
                      <a:endParaRPr lang="en-US" sz="1050" dirty="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078792331"/>
                  </a:ext>
                </a:extLst>
              </a:tr>
            </a:tbl>
          </a:graphicData>
        </a:graphic>
      </p:graphicFrame>
      <p:graphicFrame>
        <p:nvGraphicFramePr>
          <p:cNvPr id="6" name="Table 5">
            <a:extLst>
              <a:ext uri="{FF2B5EF4-FFF2-40B4-BE49-F238E27FC236}">
                <a16:creationId xmlns:a16="http://schemas.microsoft.com/office/drawing/2014/main" id="{5288E53A-5DEE-01B2-43B5-2D255C1D154B}"/>
              </a:ext>
            </a:extLst>
          </p:cNvPr>
          <p:cNvGraphicFramePr>
            <a:graphicFrameLocks noGrp="1"/>
          </p:cNvGraphicFramePr>
          <p:nvPr/>
        </p:nvGraphicFramePr>
        <p:xfrm>
          <a:off x="452717" y="3961471"/>
          <a:ext cx="4604658" cy="1828800"/>
        </p:xfrm>
        <a:graphic>
          <a:graphicData uri="http://schemas.openxmlformats.org/drawingml/2006/table">
            <a:tbl>
              <a:tblPr firstRow="1" firstCol="1" bandRow="1">
                <a:tableStyleId>{C083E6E3-FA7D-4D7B-A595-EF9225AFEA82}</a:tableStyleId>
              </a:tblPr>
              <a:tblGrid>
                <a:gridCol w="1000132">
                  <a:extLst>
                    <a:ext uri="{9D8B030D-6E8A-4147-A177-3AD203B41FA5}">
                      <a16:colId xmlns:a16="http://schemas.microsoft.com/office/drawing/2014/main" val="1729558471"/>
                    </a:ext>
                  </a:extLst>
                </a:gridCol>
                <a:gridCol w="1095909">
                  <a:extLst>
                    <a:ext uri="{9D8B030D-6E8A-4147-A177-3AD203B41FA5}">
                      <a16:colId xmlns:a16="http://schemas.microsoft.com/office/drawing/2014/main" val="3991941368"/>
                    </a:ext>
                  </a:extLst>
                </a:gridCol>
                <a:gridCol w="1395212">
                  <a:extLst>
                    <a:ext uri="{9D8B030D-6E8A-4147-A177-3AD203B41FA5}">
                      <a16:colId xmlns:a16="http://schemas.microsoft.com/office/drawing/2014/main" val="1120272208"/>
                    </a:ext>
                  </a:extLst>
                </a:gridCol>
                <a:gridCol w="1113405">
                  <a:extLst>
                    <a:ext uri="{9D8B030D-6E8A-4147-A177-3AD203B41FA5}">
                      <a16:colId xmlns:a16="http://schemas.microsoft.com/office/drawing/2014/main" val="1683512530"/>
                    </a:ext>
                  </a:extLst>
                </a:gridCol>
              </a:tblGrid>
              <a:tr h="165100">
                <a:tc>
                  <a:txBody>
                    <a:bodyPr/>
                    <a:lstStyle/>
                    <a:p>
                      <a:pPr marL="0" marR="0" algn="ctr">
                        <a:spcBef>
                          <a:spcPts val="0"/>
                        </a:spcBef>
                        <a:spcAft>
                          <a:spcPts val="0"/>
                        </a:spcAft>
                      </a:pPr>
                      <a:r>
                        <a:rPr lang="en-US" sz="1200">
                          <a:effectLst/>
                        </a:rPr>
                        <a:t>No.</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w/c</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Corn oil/%</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Glass fiber/%</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660381474"/>
                  </a:ext>
                </a:extLst>
              </a:tr>
              <a:tr h="165100">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0.35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222470133"/>
                  </a:ext>
                </a:extLst>
              </a:tr>
              <a:tr h="165100">
                <a:tc>
                  <a:txBody>
                    <a:bodyPr/>
                    <a:lstStyle/>
                    <a:p>
                      <a:pPr marL="0" marR="0" algn="ctr">
                        <a:spcBef>
                          <a:spcPts val="0"/>
                        </a:spcBef>
                        <a:spcAft>
                          <a:spcPts val="0"/>
                        </a:spcAft>
                      </a:pPr>
                      <a:r>
                        <a:rPr lang="en-US" sz="1200">
                          <a:effectLst/>
                        </a:rPr>
                        <a:t>2</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969610327"/>
                  </a:ext>
                </a:extLst>
              </a:tr>
              <a:tr h="165100">
                <a:tc>
                  <a:txBody>
                    <a:bodyPr/>
                    <a:lstStyle/>
                    <a:p>
                      <a:pPr marL="0" marR="0" algn="ctr">
                        <a:spcBef>
                          <a:spcPts val="0"/>
                        </a:spcBef>
                        <a:spcAft>
                          <a:spcPts val="0"/>
                        </a:spcAft>
                      </a:pPr>
                      <a:r>
                        <a:rPr lang="en-US" sz="1200">
                          <a:effectLst/>
                        </a:rPr>
                        <a:t>3</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145171944"/>
                  </a:ext>
                </a:extLst>
              </a:tr>
              <a:tr h="165100">
                <a:tc>
                  <a:txBody>
                    <a:bodyPr/>
                    <a:lstStyle/>
                    <a:p>
                      <a:pPr marL="0" marR="0" algn="ctr">
                        <a:spcBef>
                          <a:spcPts val="0"/>
                        </a:spcBef>
                        <a:spcAft>
                          <a:spcPts val="0"/>
                        </a:spcAft>
                      </a:pPr>
                      <a:r>
                        <a:rPr lang="en-US" sz="1200">
                          <a:effectLst/>
                        </a:rPr>
                        <a:t>4</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694609417"/>
                  </a:ext>
                </a:extLst>
              </a:tr>
              <a:tr h="165100">
                <a:tc>
                  <a:txBody>
                    <a:bodyPr/>
                    <a:lstStyle/>
                    <a:p>
                      <a:pPr marL="0" marR="0" algn="ctr">
                        <a:spcBef>
                          <a:spcPts val="0"/>
                        </a:spcBef>
                        <a:spcAft>
                          <a:spcPts val="0"/>
                        </a:spcAft>
                      </a:pPr>
                      <a:r>
                        <a:rPr lang="en-US" sz="1200">
                          <a:effectLst/>
                        </a:rPr>
                        <a:t>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4217106311"/>
                  </a:ext>
                </a:extLst>
              </a:tr>
              <a:tr h="165100">
                <a:tc>
                  <a:txBody>
                    <a:bodyPr/>
                    <a:lstStyle/>
                    <a:p>
                      <a:pPr marL="0" marR="0" algn="ctr">
                        <a:spcBef>
                          <a:spcPts val="0"/>
                        </a:spcBef>
                        <a:spcAft>
                          <a:spcPts val="0"/>
                        </a:spcAft>
                      </a:pPr>
                      <a:r>
                        <a:rPr lang="en-US" sz="1200">
                          <a:effectLst/>
                        </a:rPr>
                        <a:t>6</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0.35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394937344"/>
                  </a:ext>
                </a:extLst>
              </a:tr>
              <a:tr h="165100">
                <a:tc>
                  <a:txBody>
                    <a:bodyPr/>
                    <a:lstStyle/>
                    <a:p>
                      <a:pPr marL="0" marR="0" algn="ctr">
                        <a:spcBef>
                          <a:spcPts val="0"/>
                        </a:spcBef>
                        <a:spcAft>
                          <a:spcPts val="0"/>
                        </a:spcAft>
                      </a:pPr>
                      <a:r>
                        <a:rPr lang="en-US" sz="1200">
                          <a:effectLst/>
                        </a:rPr>
                        <a:t>7</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0.35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3242763919"/>
                  </a:ext>
                </a:extLst>
              </a:tr>
              <a:tr h="165100">
                <a:tc>
                  <a:txBody>
                    <a:bodyPr/>
                    <a:lstStyle/>
                    <a:p>
                      <a:pPr marL="0" marR="0" algn="ctr">
                        <a:spcBef>
                          <a:spcPts val="0"/>
                        </a:spcBef>
                        <a:spcAft>
                          <a:spcPts val="0"/>
                        </a:spcAft>
                      </a:pPr>
                      <a:r>
                        <a:rPr lang="en-US" sz="1200">
                          <a:effectLst/>
                        </a:rPr>
                        <a:t>8</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1</a:t>
                      </a:r>
                      <a:endParaRPr lang="en-US" sz="105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2292433288"/>
                  </a:ext>
                </a:extLst>
              </a:tr>
              <a:tr h="165100">
                <a:tc>
                  <a:txBody>
                    <a:bodyPr/>
                    <a:lstStyle/>
                    <a:p>
                      <a:pPr marL="0" marR="0" algn="ctr">
                        <a:spcBef>
                          <a:spcPts val="0"/>
                        </a:spcBef>
                        <a:spcAft>
                          <a:spcPts val="0"/>
                        </a:spcAft>
                      </a:pPr>
                      <a:r>
                        <a:rPr lang="en-US" sz="1200">
                          <a:effectLst/>
                        </a:rPr>
                        <a:t>9</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0.45</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0</a:t>
                      </a:r>
                      <a:endParaRPr lang="en-US" sz="1050">
                        <a:effectLst/>
                        <a:latin typeface="Calibri" panose="020F0502020204030204" pitchFamily="34"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1</a:t>
                      </a:r>
                      <a:endParaRPr lang="en-US" sz="1050" dirty="0">
                        <a:effectLst/>
                        <a:latin typeface="Calibri" panose="020F0502020204030204" pitchFamily="34" charset="0"/>
                        <a:ea typeface="SimSun" panose="02010600030101010101" pitchFamily="2" charset="-122"/>
                      </a:endParaRPr>
                    </a:p>
                  </a:txBody>
                  <a:tcPr marL="68580" marR="68580" marT="0" marB="0" anchor="ctr"/>
                </a:tc>
                <a:extLst>
                  <a:ext uri="{0D108BD9-81ED-4DB2-BD59-A6C34878D82A}">
                    <a16:rowId xmlns:a16="http://schemas.microsoft.com/office/drawing/2014/main" val="1302577925"/>
                  </a:ext>
                </a:extLst>
              </a:tr>
            </a:tbl>
          </a:graphicData>
        </a:graphic>
      </p:graphicFrame>
      <p:sp>
        <p:nvSpPr>
          <p:cNvPr id="24" name="TextBox 23">
            <a:extLst>
              <a:ext uri="{FF2B5EF4-FFF2-40B4-BE49-F238E27FC236}">
                <a16:creationId xmlns:a16="http://schemas.microsoft.com/office/drawing/2014/main" id="{7CD1C386-4C1D-A054-21B1-B537B2ECD014}"/>
              </a:ext>
            </a:extLst>
          </p:cNvPr>
          <p:cNvSpPr txBox="1"/>
          <p:nvPr/>
        </p:nvSpPr>
        <p:spPr>
          <a:xfrm>
            <a:off x="452717" y="3572101"/>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Orthogonal experimental scheme</a:t>
            </a:r>
            <a:endParaRPr lang="en-US" dirty="0"/>
          </a:p>
        </p:txBody>
      </p:sp>
      <p:sp>
        <p:nvSpPr>
          <p:cNvPr id="26" name="TextBox 25">
            <a:extLst>
              <a:ext uri="{FF2B5EF4-FFF2-40B4-BE49-F238E27FC236}">
                <a16:creationId xmlns:a16="http://schemas.microsoft.com/office/drawing/2014/main" id="{C95357B7-2EB0-82C9-1ABC-1DC435276DCC}"/>
              </a:ext>
            </a:extLst>
          </p:cNvPr>
          <p:cNvSpPr txBox="1"/>
          <p:nvPr/>
        </p:nvSpPr>
        <p:spPr>
          <a:xfrm>
            <a:off x="337456" y="1748530"/>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Orthogonal experimental factors </a:t>
            </a:r>
            <a:endParaRPr lang="en-US" dirty="0"/>
          </a:p>
        </p:txBody>
      </p:sp>
      <p:sp>
        <p:nvSpPr>
          <p:cNvPr id="28" name="TextBox 27">
            <a:extLst>
              <a:ext uri="{FF2B5EF4-FFF2-40B4-BE49-F238E27FC236}">
                <a16:creationId xmlns:a16="http://schemas.microsoft.com/office/drawing/2014/main" id="{9E2C8B5B-AB77-EBDE-0206-BD6F19D1E8F4}"/>
              </a:ext>
            </a:extLst>
          </p:cNvPr>
          <p:cNvSpPr txBox="1"/>
          <p:nvPr/>
        </p:nvSpPr>
        <p:spPr>
          <a:xfrm>
            <a:off x="5595259" y="1174982"/>
            <a:ext cx="3096024" cy="4832092"/>
          </a:xfrm>
          <a:prstGeom prst="rect">
            <a:avLst/>
          </a:prstGeom>
          <a:noFill/>
        </p:spPr>
        <p:txBody>
          <a:bodyPr wrap="square">
            <a:spAutoFit/>
          </a:bodyPr>
          <a:lstStyle/>
          <a:p>
            <a:pPr algn="just"/>
            <a:r>
              <a:rPr lang="en-US" sz="1400" dirty="0">
                <a:effectLst/>
                <a:latin typeface="Times New Roman" panose="02020603050405020304" pitchFamily="18" charset="0"/>
                <a:ea typeface="SimSun" panose="02010600030101010101" pitchFamily="2" charset="-122"/>
              </a:rPr>
              <a:t>In order to figure out the impact of water cement ratio (w/c), the content of corn oil and the content of glass fiber on mixture’s viscosity and static yield stress, orthogonal test was considered to investigate the influence. It is because the orthogonal test is a suitable method to study many factors and levels which have an even distribution as it reduces the experiment time dramatically.</a:t>
            </a: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sym typeface="Wingdings" pitchFamily="2" charset="2"/>
              </a:rPr>
              <a:t></a:t>
            </a:r>
            <a:r>
              <a:rPr lang="en-US" dirty="0">
                <a:latin typeface="Times New Roman" panose="02020603050405020304" pitchFamily="18" charset="0"/>
                <a:ea typeface="SimSun" panose="02010600030101010101" pitchFamily="2" charset="-122"/>
              </a:rPr>
              <a:t>From 3*3*3=</a:t>
            </a:r>
            <a:r>
              <a:rPr lang="en-US" dirty="0">
                <a:solidFill>
                  <a:srgbClr val="FF0000"/>
                </a:solidFill>
                <a:latin typeface="Times New Roman" panose="02020603050405020304" pitchFamily="18" charset="0"/>
                <a:ea typeface="SimSun" panose="02010600030101010101" pitchFamily="2" charset="-122"/>
              </a:rPr>
              <a:t>27</a:t>
            </a:r>
            <a:r>
              <a:rPr lang="en-US" dirty="0">
                <a:latin typeface="Times New Roman" panose="02020603050405020304" pitchFamily="18" charset="0"/>
                <a:ea typeface="SimSun" panose="02010600030101010101" pitchFamily="2" charset="-122"/>
              </a:rPr>
              <a:t> to </a:t>
            </a:r>
            <a:r>
              <a:rPr lang="en-US" dirty="0">
                <a:solidFill>
                  <a:srgbClr val="FF0000"/>
                </a:solidFill>
                <a:latin typeface="Times New Roman" panose="02020603050405020304" pitchFamily="18" charset="0"/>
                <a:ea typeface="SimSun" panose="02010600030101010101" pitchFamily="2" charset="-122"/>
              </a:rPr>
              <a:t>9</a:t>
            </a:r>
            <a:r>
              <a:rPr lang="en-US" dirty="0">
                <a:latin typeface="Times New Roman" panose="02020603050405020304" pitchFamily="18" charset="0"/>
                <a:ea typeface="SimSun" panose="02010600030101010101" pitchFamily="2" charset="-122"/>
              </a:rPr>
              <a:t> experiments.</a:t>
            </a: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Then here, we use variance analysis to analyze the result.</a:t>
            </a: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*Variance analysis is statistical method to clarify the significance of different factors according to the results from orthogonal tests. It can be summarized as an analysis of the difference between planned and actual numbers.</a:t>
            </a:r>
            <a:endParaRPr lang="en-US" dirty="0"/>
          </a:p>
        </p:txBody>
      </p:sp>
    </p:spTree>
    <p:extLst>
      <p:ext uri="{BB962C8B-B14F-4D97-AF65-F5344CB8AC3E}">
        <p14:creationId xmlns:p14="http://schemas.microsoft.com/office/powerpoint/2010/main" val="243065875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2361734" cy="715962"/>
          </a:xfrm>
        </p:spPr>
        <p:txBody>
          <a:bodyPr>
            <a:normAutofit fontScale="90000"/>
          </a:bodyPr>
          <a:lstStyle/>
          <a:p>
            <a:pPr algn="l"/>
            <a:r>
              <a:rPr lang="en-US" sz="2400" dirty="0">
                <a:latin typeface="Times New Roman" panose="02020603050405020304" pitchFamily="18" charset="0"/>
                <a:cs typeface="Times New Roman" panose="02020603050405020304" pitchFamily="18" charset="0"/>
              </a:rPr>
              <a:t>Testing procedure</a:t>
            </a:r>
          </a:p>
        </p:txBody>
      </p:sp>
      <p:sp>
        <p:nvSpPr>
          <p:cNvPr id="4" name="TextBox 3">
            <a:extLst>
              <a:ext uri="{FF2B5EF4-FFF2-40B4-BE49-F238E27FC236}">
                <a16:creationId xmlns:a16="http://schemas.microsoft.com/office/drawing/2014/main" id="{602C8376-4BB9-393D-9347-792167D20E9A}"/>
              </a:ext>
            </a:extLst>
          </p:cNvPr>
          <p:cNvSpPr txBox="1"/>
          <p:nvPr/>
        </p:nvSpPr>
        <p:spPr>
          <a:xfrm>
            <a:off x="287370" y="3989872"/>
            <a:ext cx="4097061" cy="2139047"/>
          </a:xfrm>
          <a:prstGeom prst="rect">
            <a:avLst/>
          </a:prstGeom>
          <a:noFill/>
        </p:spPr>
        <p:txBody>
          <a:bodyPr wrap="square" rtlCol="0">
            <a:spAutoFit/>
          </a:bodyPr>
          <a:lstStyle/>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Step 1: Mix cement and glass fiber (60 rpm for 120 s)</a:t>
            </a:r>
          </a:p>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 </a:t>
            </a:r>
          </a:p>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Step 2: Add water (60 rpm for 90s and 120 rpm for 150s)</a:t>
            </a:r>
          </a:p>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 </a:t>
            </a:r>
          </a:p>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Step 3: Add corn oil (60 rpm for 120s)</a:t>
            </a:r>
          </a:p>
          <a:p>
            <a:pPr marL="0" indent="0" algn="just">
              <a:buFont typeface="Arial" pitchFamily="34" charse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dirty="0">
                <a:solidFill>
                  <a:schemeClr val="tx1"/>
                </a:solidFill>
                <a:latin typeface="Times New Roman" panose="02020603050405020304" pitchFamily="18" charset="0"/>
                <a:cs typeface="Times New Roman" panose="02020603050405020304" pitchFamily="18" charset="0"/>
              </a:rPr>
              <a:t>Step 4: Testing the </a:t>
            </a:r>
            <a:r>
              <a:rPr lang="en-US" b="1" dirty="0">
                <a:solidFill>
                  <a:schemeClr val="tx1"/>
                </a:solidFill>
                <a:latin typeface="Times New Roman" panose="02020603050405020304" pitchFamily="18" charset="0"/>
                <a:cs typeface="Times New Roman" panose="02020603050405020304" pitchFamily="18" charset="0"/>
              </a:rPr>
              <a:t>viscosity</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yield stress </a:t>
            </a:r>
            <a:r>
              <a:rPr lang="en-US" dirty="0">
                <a:solidFill>
                  <a:schemeClr val="tx1"/>
                </a:solidFill>
                <a:latin typeface="Times New Roman" panose="02020603050405020304" pitchFamily="18" charset="0"/>
                <a:cs typeface="Times New Roman" panose="02020603050405020304" pitchFamily="18" charset="0"/>
              </a:rPr>
              <a:t>using Anton Paar viscometer</a:t>
            </a:r>
          </a:p>
          <a:p>
            <a:pPr marL="0" indent="0" algn="just">
              <a:buFont typeface="Arial" pitchFamily="34" charset="0"/>
              <a:buNone/>
            </a:pPr>
            <a:endParaRPr lang="en-US" sz="700" b="1" dirty="0">
              <a:solidFill>
                <a:schemeClr val="tx1"/>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80D4F89A-8A62-68D4-BB0F-25783471E301}"/>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9976" b="94386" l="9994" r="96487">
                        <a14:foregroundMark x1="33646" y1="76616" x2="50000" y2="81220"/>
                        <a14:foregroundMark x1="36644" y1="83522" x2="52150" y2="81785"/>
                        <a14:foregroundMark x1="41369" y1="94426" x2="46124" y2="91559"/>
                        <a14:foregroundMark x1="88310" y1="81220" x2="88310" y2="82956"/>
                        <a14:foregroundMark x1="87008" y1="81785" x2="96487" y2="83522"/>
                        <a14:foregroundMark x1="33192" y1="64580" x2="50182" y2="55977"/>
                        <a14:foregroundMark x1="50182" y1="55977" x2="46729" y2="80210"/>
                        <a14:foregroundMark x1="46729" y1="80210" x2="39673" y2="58845"/>
                        <a14:foregroundMark x1="44821" y1="37036" x2="52574" y2="31300"/>
                        <a14:foregroundMark x1="26317" y1="13489" x2="43973" y2="11430"/>
                        <a14:foregroundMark x1="43973" y1="11430" x2="55603" y2="14055"/>
                        <a14:foregroundMark x1="25893" y1="13489" x2="43973" y2="10057"/>
                        <a14:foregroundMark x1="43973" y1="10057" x2="68504" y2="14620"/>
                        <a14:foregroundMark x1="33646" y1="80654" x2="50242" y2="90307"/>
                        <a14:foregroundMark x1="50242" y1="90307" x2="41823" y2="86955"/>
                        <a14:backgroundMark x1="77983" y1="31300" x2="81254" y2="54806"/>
                        <a14:backgroundMark x1="81254" y1="54806" x2="81859" y2="55412"/>
                      </a14:backgroundRemoval>
                    </a14:imgEffect>
                  </a14:imgLayer>
                </a14:imgProps>
              </a:ext>
              <a:ext uri="{28A0092B-C50C-407E-A947-70E740481C1C}">
                <a14:useLocalDpi xmlns:a14="http://schemas.microsoft.com/office/drawing/2010/main" val="0"/>
              </a:ext>
            </a:extLst>
          </a:blip>
          <a:srcRect l="19060"/>
          <a:stretch/>
        </p:blipFill>
        <p:spPr>
          <a:xfrm>
            <a:off x="1728733" y="2134857"/>
            <a:ext cx="1476520" cy="1368152"/>
          </a:xfrm>
          <a:prstGeom prst="rect">
            <a:avLst/>
          </a:prstGeom>
        </p:spPr>
      </p:pic>
      <p:pic>
        <p:nvPicPr>
          <p:cNvPr id="23" name="Picture 22">
            <a:extLst>
              <a:ext uri="{FF2B5EF4-FFF2-40B4-BE49-F238E27FC236}">
                <a16:creationId xmlns:a16="http://schemas.microsoft.com/office/drawing/2014/main" id="{4EA9EB9B-C594-8FBA-0AAD-7B6237413AD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backgroundMark x1="75893" y1="30775" x2="75409" y2="72294"/>
                      </a14:backgroundRemoval>
                    </a14:imgEffect>
                  </a14:imgLayer>
                </a14:imgProps>
              </a:ext>
              <a:ext uri="{28A0092B-C50C-407E-A947-70E740481C1C}">
                <a14:useLocalDpi xmlns:a14="http://schemas.microsoft.com/office/drawing/2010/main" val="0"/>
              </a:ext>
            </a:extLst>
          </a:blip>
          <a:srcRect l="8592" r="14351" b="11307"/>
          <a:stretch/>
        </p:blipFill>
        <p:spPr>
          <a:xfrm>
            <a:off x="455785" y="2746809"/>
            <a:ext cx="1110669" cy="958793"/>
          </a:xfrm>
          <a:prstGeom prst="rect">
            <a:avLst/>
          </a:prstGeom>
        </p:spPr>
      </p:pic>
      <p:pic>
        <p:nvPicPr>
          <p:cNvPr id="24" name="Picture 23">
            <a:extLst>
              <a:ext uri="{FF2B5EF4-FFF2-40B4-BE49-F238E27FC236}">
                <a16:creationId xmlns:a16="http://schemas.microsoft.com/office/drawing/2014/main" id="{8013CC20-75B9-BC26-69BB-289B66846409}"/>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7486845" y="4194951"/>
            <a:ext cx="889790" cy="667343"/>
          </a:xfrm>
          <a:prstGeom prst="rect">
            <a:avLst/>
          </a:prstGeom>
        </p:spPr>
      </p:pic>
      <p:pic>
        <p:nvPicPr>
          <p:cNvPr id="25" name="Picture 24">
            <a:extLst>
              <a:ext uri="{FF2B5EF4-FFF2-40B4-BE49-F238E27FC236}">
                <a16:creationId xmlns:a16="http://schemas.microsoft.com/office/drawing/2014/main" id="{940CBC85-48A4-DF98-063C-395B9614471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9988" b="92560" l="9976" r="89994">
                        <a14:foregroundMark x1="62189" y1="92560" x2="50485" y2="91670"/>
                      </a14:backgroundRemoval>
                    </a14:imgEffect>
                  </a14:imgLayer>
                </a14:imgProps>
              </a:ext>
              <a:ext uri="{28A0092B-C50C-407E-A947-70E740481C1C}">
                <a14:useLocalDpi xmlns:a14="http://schemas.microsoft.com/office/drawing/2010/main" val="0"/>
              </a:ext>
            </a:extLst>
          </a:blip>
          <a:stretch>
            <a:fillRect/>
          </a:stretch>
        </p:blipFill>
        <p:spPr>
          <a:xfrm rot="5400000">
            <a:off x="7995118" y="4558699"/>
            <a:ext cx="790871" cy="593153"/>
          </a:xfrm>
          <a:prstGeom prst="rect">
            <a:avLst/>
          </a:prstGeom>
        </p:spPr>
      </p:pic>
      <p:pic>
        <p:nvPicPr>
          <p:cNvPr id="26" name="Picture 25">
            <a:extLst>
              <a:ext uri="{FF2B5EF4-FFF2-40B4-BE49-F238E27FC236}">
                <a16:creationId xmlns:a16="http://schemas.microsoft.com/office/drawing/2014/main" id="{28115354-555E-E66B-997F-4E7FA5A51532}"/>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10000" b="90000" l="10000" r="90000">
                        <a14:foregroundMark x1="51819" y1="75859" x2="48696" y2="71290"/>
                        <a14:foregroundMark x1="34961" y1="80833" x2="36537" y2="34290"/>
                        <a14:foregroundMark x1="54306" y1="75455" x2="40904" y2="80429"/>
                        <a14:foregroundMark x1="40904" y1="80429" x2="28866" y2="71290"/>
                        <a14:foregroundMark x1="28866" y1="71290" x2="27502" y2="65467"/>
                        <a14:foregroundMark x1="27805" y1="81682" x2="23135" y2="64618"/>
                        <a14:foregroundMark x1="23135" y1="64618" x2="23742" y2="56328"/>
                        <a14:foregroundMark x1="29048" y1="26405" x2="22984" y2="41690"/>
                        <a14:foregroundMark x1="22984" y1="41690" x2="22498" y2="49252"/>
                        <a14:foregroundMark x1="23742" y1="34695" x2="26865" y2="23494"/>
                        <a14:backgroundMark x1="84536" y1="70441" x2="87659" y2="53660"/>
                        <a14:backgroundMark x1="87659" y1="53660" x2="84870" y2="36878"/>
                        <a14:backgroundMark x1="84870" y1="36878" x2="79230" y2="32632"/>
                      </a14:backgroundRemoval>
                    </a14:imgEffect>
                  </a14:imgLayer>
                </a14:imgProps>
              </a:ext>
              <a:ext uri="{28A0092B-C50C-407E-A947-70E740481C1C}">
                <a14:useLocalDpi xmlns:a14="http://schemas.microsoft.com/office/drawing/2010/main" val="0"/>
              </a:ext>
            </a:extLst>
          </a:blip>
          <a:stretch>
            <a:fillRect/>
          </a:stretch>
        </p:blipFill>
        <p:spPr>
          <a:xfrm rot="5400000">
            <a:off x="6248012" y="2257469"/>
            <a:ext cx="1265275" cy="948957"/>
          </a:xfrm>
          <a:prstGeom prst="rect">
            <a:avLst/>
          </a:prstGeom>
        </p:spPr>
      </p:pic>
      <p:pic>
        <p:nvPicPr>
          <p:cNvPr id="27" name="Picture 26">
            <a:extLst>
              <a:ext uri="{FF2B5EF4-FFF2-40B4-BE49-F238E27FC236}">
                <a16:creationId xmlns:a16="http://schemas.microsoft.com/office/drawing/2014/main" id="{824D7522-0037-160D-79FB-3DFFC8B03971}"/>
              </a:ext>
            </a:extLst>
          </p:cNvPr>
          <p:cNvPicPr>
            <a:picLocks noChangeAspect="1"/>
          </p:cNvPicPr>
          <p:nvPr/>
        </p:nvPicPr>
        <p:blipFill>
          <a:blip r:embed="rId13" cstate="print">
            <a:extLst>
              <a:ext uri="{BEBA8EAE-BF5A-486C-A8C5-ECC9F3942E4B}">
                <a14:imgProps xmlns:a14="http://schemas.microsoft.com/office/drawing/2010/main">
                  <a14:imgLayer r:embed="rId14">
                    <a14:imgEffect>
                      <a14:backgroundRemoval t="10000" b="90000" l="10000" r="90000">
                        <a14:foregroundMark x1="39933" y1="66478" x2="48787" y2="39304"/>
                        <a14:foregroundMark x1="48787" y1="39304" x2="51001" y2="37000"/>
                        <a14:backgroundMark x1="13159" y1="40477" x2="14888" y2="13021"/>
                        <a14:backgroundMark x1="14888" y1="13021" x2="21316" y2="16498"/>
                      </a14:backgroundRemoval>
                    </a14:imgEffect>
                  </a14:imgLayer>
                </a14:imgProps>
              </a:ext>
              <a:ext uri="{28A0092B-C50C-407E-A947-70E740481C1C}">
                <a14:useLocalDpi xmlns:a14="http://schemas.microsoft.com/office/drawing/2010/main" val="0"/>
              </a:ext>
            </a:extLst>
          </a:blip>
          <a:stretch>
            <a:fillRect/>
          </a:stretch>
        </p:blipFill>
        <p:spPr>
          <a:xfrm rot="5400000">
            <a:off x="3552839" y="2385517"/>
            <a:ext cx="1265275" cy="948957"/>
          </a:xfrm>
          <a:prstGeom prst="rect">
            <a:avLst/>
          </a:prstGeom>
        </p:spPr>
      </p:pic>
      <p:pic>
        <p:nvPicPr>
          <p:cNvPr id="28" name="Picture 27">
            <a:extLst>
              <a:ext uri="{FF2B5EF4-FFF2-40B4-BE49-F238E27FC236}">
                <a16:creationId xmlns:a16="http://schemas.microsoft.com/office/drawing/2014/main" id="{C9002F41-ACD7-B8ED-7E49-D86D5D179C74}"/>
              </a:ext>
            </a:extLst>
          </p:cNvPr>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l="27003" r="21151"/>
          <a:stretch/>
        </p:blipFill>
        <p:spPr>
          <a:xfrm rot="5400000">
            <a:off x="624161" y="1837879"/>
            <a:ext cx="767781" cy="1110668"/>
          </a:xfrm>
          <a:prstGeom prst="rect">
            <a:avLst/>
          </a:prstGeom>
        </p:spPr>
      </p:pic>
      <p:pic>
        <p:nvPicPr>
          <p:cNvPr id="29" name="Picture 28">
            <a:extLst>
              <a:ext uri="{FF2B5EF4-FFF2-40B4-BE49-F238E27FC236}">
                <a16:creationId xmlns:a16="http://schemas.microsoft.com/office/drawing/2014/main" id="{2386F27F-48CE-1635-12F7-FA85A657AEF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976" b="94386" l="9994" r="96487">
                        <a14:foregroundMark x1="33646" y1="76616" x2="50000" y2="81220"/>
                        <a14:foregroundMark x1="36644" y1="83522" x2="52150" y2="81785"/>
                        <a14:foregroundMark x1="41369" y1="94426" x2="46124" y2="91559"/>
                        <a14:foregroundMark x1="88310" y1="81220" x2="88310" y2="82956"/>
                        <a14:foregroundMark x1="87008" y1="81785" x2="96487" y2="83522"/>
                        <a14:foregroundMark x1="33192" y1="64580" x2="50182" y2="55977"/>
                        <a14:foregroundMark x1="50182" y1="55977" x2="46729" y2="80210"/>
                        <a14:foregroundMark x1="46729" y1="80210" x2="39673" y2="58845"/>
                        <a14:foregroundMark x1="44821" y1="37036" x2="52574" y2="31300"/>
                        <a14:foregroundMark x1="26317" y1="13489" x2="43973" y2="11430"/>
                        <a14:foregroundMark x1="43973" y1="11430" x2="55603" y2="14055"/>
                        <a14:foregroundMark x1="25893" y1="13489" x2="43973" y2="10057"/>
                        <a14:foregroundMark x1="43973" y1="10057" x2="68504" y2="14620"/>
                        <a14:foregroundMark x1="33646" y1="80654" x2="50242" y2="90307"/>
                        <a14:foregroundMark x1="50242" y1="90307" x2="41823" y2="86955"/>
                        <a14:backgroundMark x1="77983" y1="31300" x2="81254" y2="54806"/>
                        <a14:backgroundMark x1="81254" y1="54806" x2="81859" y2="55412"/>
                      </a14:backgroundRemoval>
                    </a14:imgEffect>
                  </a14:imgLayer>
                </a14:imgProps>
              </a:ext>
              <a:ext uri="{28A0092B-C50C-407E-A947-70E740481C1C}">
                <a14:useLocalDpi xmlns:a14="http://schemas.microsoft.com/office/drawing/2010/main" val="0"/>
              </a:ext>
            </a:extLst>
          </a:blip>
          <a:stretch>
            <a:fillRect/>
          </a:stretch>
        </p:blipFill>
        <p:spPr>
          <a:xfrm>
            <a:off x="4226582" y="2145813"/>
            <a:ext cx="1824202" cy="1368152"/>
          </a:xfrm>
          <a:prstGeom prst="rect">
            <a:avLst/>
          </a:prstGeom>
        </p:spPr>
      </p:pic>
      <p:pic>
        <p:nvPicPr>
          <p:cNvPr id="30" name="Picture 29">
            <a:extLst>
              <a:ext uri="{FF2B5EF4-FFF2-40B4-BE49-F238E27FC236}">
                <a16:creationId xmlns:a16="http://schemas.microsoft.com/office/drawing/2014/main" id="{6B9C54E1-63D2-7B80-6A08-9035328840B1}"/>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976" b="94386" l="9994" r="96487">
                        <a14:foregroundMark x1="33646" y1="76616" x2="50000" y2="81220"/>
                        <a14:foregroundMark x1="36644" y1="83522" x2="52150" y2="81785"/>
                        <a14:foregroundMark x1="41369" y1="94426" x2="46124" y2="91559"/>
                        <a14:foregroundMark x1="88310" y1="81220" x2="88310" y2="82956"/>
                        <a14:foregroundMark x1="87008" y1="81785" x2="96487" y2="83522"/>
                        <a14:foregroundMark x1="33192" y1="64580" x2="50182" y2="55977"/>
                        <a14:foregroundMark x1="50182" y1="55977" x2="46729" y2="80210"/>
                        <a14:foregroundMark x1="46729" y1="80210" x2="39673" y2="58845"/>
                        <a14:foregroundMark x1="44821" y1="37036" x2="52574" y2="31300"/>
                        <a14:foregroundMark x1="26317" y1="13489" x2="43973" y2="11430"/>
                        <a14:foregroundMark x1="43973" y1="11430" x2="55603" y2="14055"/>
                        <a14:foregroundMark x1="25893" y1="13489" x2="43973" y2="10057"/>
                        <a14:foregroundMark x1="43973" y1="10057" x2="68504" y2="14620"/>
                        <a14:foregroundMark x1="33646" y1="80654" x2="50242" y2="90307"/>
                        <a14:foregroundMark x1="50242" y1="90307" x2="41823" y2="86955"/>
                        <a14:backgroundMark x1="77983" y1="31300" x2="81254" y2="54806"/>
                        <a14:backgroundMark x1="81254" y1="54806" x2="81859" y2="55412"/>
                      </a14:backgroundRemoval>
                    </a14:imgEffect>
                  </a14:imgLayer>
                </a14:imgProps>
              </a:ext>
              <a:ext uri="{28A0092B-C50C-407E-A947-70E740481C1C}">
                <a14:useLocalDpi xmlns:a14="http://schemas.microsoft.com/office/drawing/2010/main" val="0"/>
              </a:ext>
            </a:extLst>
          </a:blip>
          <a:stretch>
            <a:fillRect/>
          </a:stretch>
        </p:blipFill>
        <p:spPr>
          <a:xfrm>
            <a:off x="6880650" y="2099310"/>
            <a:ext cx="1824202" cy="1368152"/>
          </a:xfrm>
          <a:prstGeom prst="rect">
            <a:avLst/>
          </a:prstGeom>
        </p:spPr>
      </p:pic>
      <p:sp>
        <p:nvSpPr>
          <p:cNvPr id="31" name="TextBox 30">
            <a:extLst>
              <a:ext uri="{FF2B5EF4-FFF2-40B4-BE49-F238E27FC236}">
                <a16:creationId xmlns:a16="http://schemas.microsoft.com/office/drawing/2014/main" id="{E38244B9-3CDA-A8A9-8220-3FABD314E3E8}"/>
              </a:ext>
            </a:extLst>
          </p:cNvPr>
          <p:cNvSpPr txBox="1"/>
          <p:nvPr/>
        </p:nvSpPr>
        <p:spPr>
          <a:xfrm>
            <a:off x="1381051" y="1492211"/>
            <a:ext cx="7745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Step 1</a:t>
            </a:r>
          </a:p>
        </p:txBody>
      </p:sp>
      <p:sp>
        <p:nvSpPr>
          <p:cNvPr id="32" name="TextBox 31">
            <a:extLst>
              <a:ext uri="{FF2B5EF4-FFF2-40B4-BE49-F238E27FC236}">
                <a16:creationId xmlns:a16="http://schemas.microsoft.com/office/drawing/2014/main" id="{D49CDA96-4D55-7E85-BFBD-B46E4622D822}"/>
              </a:ext>
            </a:extLst>
          </p:cNvPr>
          <p:cNvSpPr txBox="1"/>
          <p:nvPr/>
        </p:nvSpPr>
        <p:spPr>
          <a:xfrm>
            <a:off x="4484610" y="1501173"/>
            <a:ext cx="7681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Step 2</a:t>
            </a:r>
          </a:p>
        </p:txBody>
      </p:sp>
      <p:sp>
        <p:nvSpPr>
          <p:cNvPr id="33" name="TextBox 32">
            <a:extLst>
              <a:ext uri="{FF2B5EF4-FFF2-40B4-BE49-F238E27FC236}">
                <a16:creationId xmlns:a16="http://schemas.microsoft.com/office/drawing/2014/main" id="{DE84F382-38D1-69C4-B811-3A77DC4E0E05}"/>
              </a:ext>
            </a:extLst>
          </p:cNvPr>
          <p:cNvSpPr txBox="1"/>
          <p:nvPr/>
        </p:nvSpPr>
        <p:spPr>
          <a:xfrm>
            <a:off x="7171430" y="1507456"/>
            <a:ext cx="7681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Step 3</a:t>
            </a:r>
          </a:p>
        </p:txBody>
      </p:sp>
      <p:sp>
        <p:nvSpPr>
          <p:cNvPr id="34" name="Rectangle 33">
            <a:extLst>
              <a:ext uri="{FF2B5EF4-FFF2-40B4-BE49-F238E27FC236}">
                <a16:creationId xmlns:a16="http://schemas.microsoft.com/office/drawing/2014/main" id="{A7DA7730-227A-8794-B04D-2E541E09E411}"/>
              </a:ext>
            </a:extLst>
          </p:cNvPr>
          <p:cNvSpPr/>
          <p:nvPr/>
        </p:nvSpPr>
        <p:spPr>
          <a:xfrm>
            <a:off x="287370" y="1891837"/>
            <a:ext cx="2939248" cy="1844059"/>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311DE1B-7531-8D4B-C2F3-025D6330BF14}"/>
              </a:ext>
            </a:extLst>
          </p:cNvPr>
          <p:cNvSpPr/>
          <p:nvPr/>
        </p:nvSpPr>
        <p:spPr>
          <a:xfrm>
            <a:off x="3582004" y="1891837"/>
            <a:ext cx="2468780" cy="1844059"/>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3C92B1D-5560-5988-3F11-DF401A7CF457}"/>
              </a:ext>
            </a:extLst>
          </p:cNvPr>
          <p:cNvSpPr/>
          <p:nvPr/>
        </p:nvSpPr>
        <p:spPr>
          <a:xfrm>
            <a:off x="6406170" y="1891837"/>
            <a:ext cx="2298681" cy="1844059"/>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D11240F-386E-4ABE-324C-5A7F4C8F37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31167" y="4220128"/>
            <a:ext cx="1482974" cy="197729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88200E05-A3FB-FFE6-1F15-D945D00B9104}"/>
              </a:ext>
            </a:extLst>
          </p:cNvPr>
          <p:cNvSpPr txBox="1"/>
          <p:nvPr/>
        </p:nvSpPr>
        <p:spPr>
          <a:xfrm>
            <a:off x="5617012" y="3867765"/>
            <a:ext cx="63831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Step 4</a:t>
            </a:r>
          </a:p>
        </p:txBody>
      </p:sp>
      <p:sp>
        <p:nvSpPr>
          <p:cNvPr id="3" name="Curved Down Arrow 2">
            <a:extLst>
              <a:ext uri="{FF2B5EF4-FFF2-40B4-BE49-F238E27FC236}">
                <a16:creationId xmlns:a16="http://schemas.microsoft.com/office/drawing/2014/main" id="{544393FD-E46D-94C8-6EA6-8147B86308A4}"/>
              </a:ext>
            </a:extLst>
          </p:cNvPr>
          <p:cNvSpPr/>
          <p:nvPr/>
        </p:nvSpPr>
        <p:spPr>
          <a:xfrm rot="5939160">
            <a:off x="8235746" y="3651109"/>
            <a:ext cx="979300" cy="523143"/>
          </a:xfrm>
          <a:prstGeom prst="curvedDownArrow">
            <a:avLst>
              <a:gd name="adj1" fmla="val 25000"/>
              <a:gd name="adj2" fmla="val 50000"/>
              <a:gd name="adj3" fmla="val 59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Left Arrow 4">
            <a:extLst>
              <a:ext uri="{FF2B5EF4-FFF2-40B4-BE49-F238E27FC236}">
                <a16:creationId xmlns:a16="http://schemas.microsoft.com/office/drawing/2014/main" id="{2FBB361A-9F91-4957-56A6-02289007F857}"/>
              </a:ext>
            </a:extLst>
          </p:cNvPr>
          <p:cNvSpPr/>
          <p:nvPr/>
        </p:nvSpPr>
        <p:spPr>
          <a:xfrm rot="10800000">
            <a:off x="3287248" y="2655604"/>
            <a:ext cx="204773" cy="3165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a:extLst>
              <a:ext uri="{FF2B5EF4-FFF2-40B4-BE49-F238E27FC236}">
                <a16:creationId xmlns:a16="http://schemas.microsoft.com/office/drawing/2014/main" id="{C225DB74-3EA7-9F60-7E8A-2DB17C6C0BCE}"/>
              </a:ext>
            </a:extLst>
          </p:cNvPr>
          <p:cNvSpPr/>
          <p:nvPr/>
        </p:nvSpPr>
        <p:spPr>
          <a:xfrm rot="10800000">
            <a:off x="6139311" y="2671627"/>
            <a:ext cx="204773" cy="3165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Down Arrow 5">
            <a:extLst>
              <a:ext uri="{FF2B5EF4-FFF2-40B4-BE49-F238E27FC236}">
                <a16:creationId xmlns:a16="http://schemas.microsoft.com/office/drawing/2014/main" id="{D46780C5-72D0-1A01-0FEF-41B766A07EE3}"/>
              </a:ext>
            </a:extLst>
          </p:cNvPr>
          <p:cNvSpPr/>
          <p:nvPr/>
        </p:nvSpPr>
        <p:spPr>
          <a:xfrm rot="9908863">
            <a:off x="7093139" y="5201130"/>
            <a:ext cx="821881" cy="298827"/>
          </a:xfrm>
          <a:prstGeom prst="curvedDownArrow">
            <a:avLst>
              <a:gd name="adj1" fmla="val 25000"/>
              <a:gd name="adj2" fmla="val 50000"/>
              <a:gd name="adj3" fmla="val 653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648273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18" y="817001"/>
            <a:ext cx="2848622" cy="715962"/>
          </a:xfrm>
        </p:spPr>
        <p:txBody>
          <a:bodyPr>
            <a:normAutofit/>
          </a:bodyPr>
          <a:lstStyle/>
          <a:p>
            <a:pPr algn="l"/>
            <a:r>
              <a:rPr lang="en-US" sz="2400" dirty="0">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0BF143CE-5647-8CFB-111B-A7C92E88B00E}"/>
              </a:ext>
            </a:extLst>
          </p:cNvPr>
          <p:cNvSpPr txBox="1"/>
          <p:nvPr/>
        </p:nvSpPr>
        <p:spPr>
          <a:xfrm>
            <a:off x="261627" y="4784805"/>
            <a:ext cx="8523143" cy="1384995"/>
          </a:xfrm>
          <a:prstGeom prst="rect">
            <a:avLst/>
          </a:prstGeom>
          <a:noFill/>
        </p:spPr>
        <p:txBody>
          <a:bodyPr wrap="square" rtlCol="0">
            <a:spAutoFit/>
          </a:bodyPr>
          <a:lstStyle/>
          <a:p>
            <a:pPr algn="just"/>
            <a:r>
              <a:rPr lang="en-US" sz="1400" dirty="0">
                <a:solidFill>
                  <a:schemeClr val="tx1"/>
                </a:solidFill>
                <a:latin typeface="Times New Roman" panose="02020603050405020304" pitchFamily="18" charset="0"/>
                <a:cs typeface="Times New Roman" panose="02020603050405020304" pitchFamily="18" charset="0"/>
              </a:rPr>
              <a:t>The yield stress was measured by controlling the speed of the spindle at 0.1 round per minute (RPM). As we can see, because of the thixotropy, the shear stress is not stable under the same shear speed. The shear stress of the cement paste reaches a top around 50 s, which represents the static yield stress of the tested material.</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The viscosity was measured at a speed of 20 RPM. And the viscosity value at 120 s was chose as the material’s viscosity.</a:t>
            </a:r>
          </a:p>
        </p:txBody>
      </p:sp>
      <p:pic>
        <p:nvPicPr>
          <p:cNvPr id="7" name="Picture 6">
            <a:extLst>
              <a:ext uri="{FF2B5EF4-FFF2-40B4-BE49-F238E27FC236}">
                <a16:creationId xmlns:a16="http://schemas.microsoft.com/office/drawing/2014/main" id="{044B7294-D0C1-389C-B2CC-6DF8011583B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261628" y="1621130"/>
            <a:ext cx="3864058" cy="2551417"/>
          </a:xfrm>
          <a:prstGeom prst="rect">
            <a:avLst/>
          </a:prstGeom>
        </p:spPr>
      </p:pic>
      <p:sp>
        <p:nvSpPr>
          <p:cNvPr id="9" name="TextBox 8">
            <a:extLst>
              <a:ext uri="{FF2B5EF4-FFF2-40B4-BE49-F238E27FC236}">
                <a16:creationId xmlns:a16="http://schemas.microsoft.com/office/drawing/2014/main" id="{F0CA437B-21F0-CA9E-554F-BE09DC47FC30}"/>
              </a:ext>
            </a:extLst>
          </p:cNvPr>
          <p:cNvSpPr txBox="1"/>
          <p:nvPr/>
        </p:nvSpPr>
        <p:spPr>
          <a:xfrm>
            <a:off x="4828775" y="4270366"/>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The viscosity changes with the time. </a:t>
            </a:r>
            <a:endParaRPr lang="en-US" dirty="0"/>
          </a:p>
        </p:txBody>
      </p:sp>
      <p:pic>
        <p:nvPicPr>
          <p:cNvPr id="8" name="Picture 7">
            <a:extLst>
              <a:ext uri="{FF2B5EF4-FFF2-40B4-BE49-F238E27FC236}">
                <a16:creationId xmlns:a16="http://schemas.microsoft.com/office/drawing/2014/main" id="{50561B40-3F76-539E-CB09-E52B094B9358}"/>
              </a:ext>
            </a:extLst>
          </p:cNvPr>
          <p:cNvPicPr>
            <a:picLocks noChangeAspect="1"/>
          </p:cNvPicPr>
          <p:nvPr/>
        </p:nvPicPr>
        <p:blipFill>
          <a:blip r:embed="rId4"/>
          <a:stretch>
            <a:fillRect/>
          </a:stretch>
        </p:blipFill>
        <p:spPr>
          <a:xfrm>
            <a:off x="4648200" y="1621130"/>
            <a:ext cx="3864058" cy="2551736"/>
          </a:xfrm>
          <a:prstGeom prst="rect">
            <a:avLst/>
          </a:prstGeom>
        </p:spPr>
      </p:pic>
      <p:sp>
        <p:nvSpPr>
          <p:cNvPr id="12" name="TextBox 11">
            <a:extLst>
              <a:ext uri="{FF2B5EF4-FFF2-40B4-BE49-F238E27FC236}">
                <a16:creationId xmlns:a16="http://schemas.microsoft.com/office/drawing/2014/main" id="{9748C658-3C76-E162-023E-8A5A750BA99E}"/>
              </a:ext>
            </a:extLst>
          </p:cNvPr>
          <p:cNvSpPr txBox="1"/>
          <p:nvPr/>
        </p:nvSpPr>
        <p:spPr>
          <a:xfrm>
            <a:off x="605118" y="4324947"/>
            <a:ext cx="4572000" cy="307777"/>
          </a:xfrm>
          <a:prstGeom prst="rect">
            <a:avLst/>
          </a:prstGeom>
          <a:noFill/>
        </p:spPr>
        <p:txBody>
          <a:bodyPr wrap="square">
            <a:spAutoFit/>
          </a:bodyPr>
          <a:lstStyle/>
          <a:p>
            <a:pPr marL="285750" indent="-285750">
              <a:buFont typeface="Wingdings" pitchFamily="2" charset="2"/>
              <a:buChar char="v"/>
            </a:pPr>
            <a:r>
              <a:rPr lang="en-US" sz="1400" dirty="0">
                <a:solidFill>
                  <a:schemeClr val="tx1"/>
                </a:solidFill>
                <a:latin typeface="Times New Roman" panose="02020603050405020304" pitchFamily="18" charset="0"/>
                <a:cs typeface="Times New Roman" panose="02020603050405020304" pitchFamily="18" charset="0"/>
              </a:rPr>
              <a:t>The shear stress changes with the time. </a:t>
            </a:r>
            <a:endParaRPr lang="en-US" dirty="0"/>
          </a:p>
        </p:txBody>
      </p:sp>
    </p:spTree>
    <p:extLst>
      <p:ext uri="{BB962C8B-B14F-4D97-AF65-F5344CB8AC3E}">
        <p14:creationId xmlns:p14="http://schemas.microsoft.com/office/powerpoint/2010/main" val="2959789856"/>
      </p:ext>
    </p:extLst>
  </p:cSld>
  <p:clrMapOvr>
    <a:masterClrMapping/>
  </p:clrMapOvr>
  <p:transition spd="slow">
    <p:push/>
  </p:transition>
</p:sld>
</file>

<file path=ppt/theme/theme1.xml><?xml version="1.0" encoding="utf-8"?>
<a:theme xmlns:a="http://schemas.openxmlformats.org/drawingml/2006/main" name="1_blank">
  <a:themeElements>
    <a:clrScheme name="Boise State Theme">
      <a:dk1>
        <a:srgbClr val="191917"/>
      </a:dk1>
      <a:lt1>
        <a:srgbClr val="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iseState_Presentation_Standard">
  <a:themeElements>
    <a:clrScheme name="Boise State Theme">
      <a:dk1>
        <a:srgbClr val="191917"/>
      </a:dk1>
      <a:lt1>
        <a:srgbClr val="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29687</TotalTime>
  <Words>1637</Words>
  <Application>Microsoft Macintosh PowerPoint</Application>
  <PresentationFormat>On-screen Show (4:3)</PresentationFormat>
  <Paragraphs>250</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Noto Sans Symbols</vt:lpstr>
      <vt:lpstr>Times New Roman</vt:lpstr>
      <vt:lpstr>Calibri</vt:lpstr>
      <vt:lpstr>Cambria Math</vt:lpstr>
      <vt:lpstr>Garamond</vt:lpstr>
      <vt:lpstr>Wingdings</vt:lpstr>
      <vt:lpstr>Arial</vt:lpstr>
      <vt:lpstr>Montserrat Medium</vt:lpstr>
      <vt:lpstr>1_blank</vt:lpstr>
      <vt:lpstr>BoiseState_Presentation_Standard</vt:lpstr>
      <vt:lpstr>Mix Design of the 3D-printing cement paste </vt:lpstr>
      <vt:lpstr>PowerPoint Presentation</vt:lpstr>
      <vt:lpstr>Background</vt:lpstr>
      <vt:lpstr>Background</vt:lpstr>
      <vt:lpstr>Motivation</vt:lpstr>
      <vt:lpstr>Materials</vt:lpstr>
      <vt:lpstr>Orthogonal test</vt:lpstr>
      <vt:lpstr>Testing procedure</vt:lpstr>
      <vt:lpstr>Results</vt:lpstr>
      <vt:lpstr>Yield Stress</vt:lpstr>
      <vt:lpstr>Yield Stress</vt:lpstr>
      <vt:lpstr>Yield Stress</vt:lpstr>
      <vt:lpstr>Viscosity</vt:lpstr>
      <vt:lpstr>Viscosity</vt:lpstr>
      <vt:lpstr>Viscosity</vt:lpstr>
      <vt:lpstr>Combination effect</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APC-GAN and AttuNet framework for automated pavement crack pixel-level segmentation:  A new solution to small training datasets </dc:title>
  <dc:creator>Teri Williams</dc:creator>
  <cp:lastModifiedBy>Microsoft Office User</cp:lastModifiedBy>
  <cp:revision>62</cp:revision>
  <dcterms:created xsi:type="dcterms:W3CDTF">2015-02-18T20:10:19Z</dcterms:created>
  <dcterms:modified xsi:type="dcterms:W3CDTF">2022-12-08T19:57:48Z</dcterms:modified>
</cp:coreProperties>
</file>