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8" r:id="rId2"/>
    <p:sldId id="339" r:id="rId3"/>
    <p:sldId id="318" r:id="rId4"/>
    <p:sldId id="327" r:id="rId5"/>
    <p:sldId id="323" r:id="rId6"/>
    <p:sldId id="340" r:id="rId7"/>
    <p:sldId id="319" r:id="rId8"/>
    <p:sldId id="322" r:id="rId9"/>
    <p:sldId id="347" r:id="rId10"/>
    <p:sldId id="348" r:id="rId11"/>
    <p:sldId id="346" r:id="rId12"/>
    <p:sldId id="345" r:id="rId13"/>
    <p:sldId id="349" r:id="rId14"/>
    <p:sldId id="351" r:id="rId15"/>
    <p:sldId id="352" r:id="rId16"/>
    <p:sldId id="353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FF9"/>
    <a:srgbClr val="255D6E"/>
    <a:srgbClr val="E4484C"/>
    <a:srgbClr val="2E2E2E"/>
    <a:srgbClr val="FB565C"/>
    <a:srgbClr val="B31128"/>
    <a:srgbClr val="CE142F"/>
    <a:srgbClr val="EA2D49"/>
    <a:srgbClr val="5CA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6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1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D429342-02BD-48B8-951F-F916BBC98217}" type="datetimeFigureOut">
              <a:rPr lang="zh-CN" altLang="en-US"/>
              <a:pPr>
                <a:defRPr/>
              </a:pPr>
              <a:t>2020/8/20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A7FE2B6-6320-4E08-BBF2-751937A5A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49867205-D124-464B-9ED3-1E45EB71053B}" type="slidenum">
              <a:rPr lang="en-US" altLang="zh-CN" sz="1200">
                <a:latin typeface="Calibri" pitchFamily="34" charset="0"/>
              </a:rPr>
              <a:pPr/>
              <a:t>1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1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A53C9EFA-E311-45A4-BDE5-512549C3386C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10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176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FE2B6-6320-4E08-BBF2-751937A5A32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72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49867205-D124-464B-9ED3-1E45EB71053B}" type="slidenum">
              <a:rPr lang="en-US" altLang="zh-CN" sz="1200">
                <a:latin typeface="Calibri" pitchFamily="34" charset="0"/>
              </a:rPr>
              <a:pPr/>
              <a:t>12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08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A53C9EFA-E311-45A4-BDE5-512549C3386C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981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A53C9EFA-E311-45A4-BDE5-512549C3386C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164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A53C9EFA-E311-45A4-BDE5-512549C3386C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502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49867205-D124-464B-9ED3-1E45EB71053B}" type="slidenum">
              <a:rPr lang="en-US" altLang="zh-CN" sz="1200">
                <a:latin typeface="Calibri" pitchFamily="34" charset="0"/>
              </a:rPr>
              <a:pPr/>
              <a:t>16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5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FE2B6-6320-4E08-BBF2-751937A5A32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4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AA17AD06-82A9-4616-AFBB-4F6921A8ABC2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79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7E96242-8142-4B1C-AF73-12E9C1A61EBE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101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B53C5D71-D21A-49F1-B612-8171C5B5191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42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FE2B6-6320-4E08-BBF2-751937A5A32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8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7AF3AD9F-0CBC-401F-8DFC-A33782E805D4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617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A53C9EFA-E311-45A4-BDE5-512549C3386C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8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625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A53C9EFA-E311-45A4-BDE5-512549C3386C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9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12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75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85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50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1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8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8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fld id="{EE597277-BDD0-44F1-A7BE-E70E35B88AC5}" type="datetimeFigureOut">
              <a:rPr lang="zh-CN" altLang="en-US"/>
              <a:pPr>
                <a:defRPr/>
              </a:pPr>
              <a:t>2020/8/20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754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华文细黑" panose="0201060004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D8AB562-27F9-49ED-AE60-242C89FC43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华文细黑" panose="02010600040101010101" pitchFamily="2" charset="-122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华文细黑" pitchFamily="2" charset="-122"/>
          <a:ea typeface="华文细黑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华文细黑" panose="02010600040101010101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etaur0/staticf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github.com/Tiankai-Jiang/ECE653-Project" TargetMode="Externa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871882" y="1704531"/>
            <a:ext cx="5562588" cy="558764"/>
          </a:xfrm>
          <a:prstGeom prst="rect">
            <a:avLst/>
          </a:prstGeom>
          <a:noFill/>
          <a:ln w="28575"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57" name="任意多边形 56"/>
          <p:cNvSpPr>
            <a:spLocks noChangeAspect="1"/>
          </p:cNvSpPr>
          <p:nvPr/>
        </p:nvSpPr>
        <p:spPr>
          <a:xfrm>
            <a:off x="4368800" y="4402806"/>
            <a:ext cx="336550" cy="336550"/>
          </a:xfrm>
          <a:custGeom>
            <a:avLst/>
            <a:gdLst>
              <a:gd name="connsiteX0" fmla="*/ 457544 w 540000"/>
              <a:gd name="connsiteY0" fmla="*/ 218691 h 538402"/>
              <a:gd name="connsiteX1" fmla="*/ 433336 w 540000"/>
              <a:gd name="connsiteY1" fmla="*/ 218724 h 538402"/>
              <a:gd name="connsiteX2" fmla="*/ 279353 w 540000"/>
              <a:gd name="connsiteY2" fmla="*/ 372708 h 538402"/>
              <a:gd name="connsiteX3" fmla="*/ 125790 w 540000"/>
              <a:gd name="connsiteY3" fmla="*/ 219144 h 538402"/>
              <a:gd name="connsiteX4" fmla="*/ 101648 w 540000"/>
              <a:gd name="connsiteY4" fmla="*/ 219177 h 538402"/>
              <a:gd name="connsiteX5" fmla="*/ 279353 w 540000"/>
              <a:gd name="connsiteY5" fmla="*/ 396882 h 538402"/>
              <a:gd name="connsiteX6" fmla="*/ 270000 w 540000"/>
              <a:gd name="connsiteY6" fmla="*/ 0 h 538402"/>
              <a:gd name="connsiteX7" fmla="*/ 540000 w 540000"/>
              <a:gd name="connsiteY7" fmla="*/ 269201 h 538402"/>
              <a:gd name="connsiteX8" fmla="*/ 270000 w 540000"/>
              <a:gd name="connsiteY8" fmla="*/ 538402 h 538402"/>
              <a:gd name="connsiteX9" fmla="*/ 0 w 540000"/>
              <a:gd name="connsiteY9" fmla="*/ 269201 h 538402"/>
              <a:gd name="connsiteX10" fmla="*/ 270000 w 540000"/>
              <a:gd name="connsiteY10" fmla="*/ 0 h 53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538402">
                <a:moveTo>
                  <a:pt x="457544" y="218691"/>
                </a:moveTo>
                <a:lnTo>
                  <a:pt x="433336" y="218724"/>
                </a:lnTo>
                <a:lnTo>
                  <a:pt x="279353" y="372708"/>
                </a:lnTo>
                <a:lnTo>
                  <a:pt x="125790" y="219144"/>
                </a:lnTo>
                <a:lnTo>
                  <a:pt x="101648" y="219177"/>
                </a:lnTo>
                <a:lnTo>
                  <a:pt x="279353" y="396882"/>
                </a:lnTo>
                <a:close/>
                <a:moveTo>
                  <a:pt x="270000" y="0"/>
                </a:moveTo>
                <a:cubicBezTo>
                  <a:pt x="419117" y="0"/>
                  <a:pt x="540000" y="120525"/>
                  <a:pt x="540000" y="269201"/>
                </a:cubicBezTo>
                <a:cubicBezTo>
                  <a:pt x="540000" y="417877"/>
                  <a:pt x="419117" y="538402"/>
                  <a:pt x="270000" y="538402"/>
                </a:cubicBezTo>
                <a:cubicBezTo>
                  <a:pt x="120883" y="538402"/>
                  <a:pt x="0" y="417877"/>
                  <a:pt x="0" y="269201"/>
                </a:cubicBezTo>
                <a:cubicBezTo>
                  <a:pt x="0" y="120525"/>
                  <a:pt x="120883" y="0"/>
                  <a:pt x="270000" y="0"/>
                </a:cubicBezTo>
                <a:close/>
              </a:path>
            </a:pathLst>
          </a:custGeom>
          <a:solidFill>
            <a:srgbClr val="E7E6E6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/>
          </a:p>
        </p:txBody>
      </p:sp>
      <p:sp>
        <p:nvSpPr>
          <p:cNvPr id="16" name="任意多边形 15"/>
          <p:cNvSpPr/>
          <p:nvPr/>
        </p:nvSpPr>
        <p:spPr>
          <a:xfrm rot="8940187" flipV="1">
            <a:off x="5357808" y="4193411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8940187" flipV="1">
            <a:off x="2389567" y="3687078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8940187" flipV="1">
            <a:off x="1506698" y="917229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8940187" flipV="1">
            <a:off x="-166585" y="3812420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8940187" flipV="1">
            <a:off x="3975174" y="1009499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050918" y="2606994"/>
            <a:ext cx="654432" cy="45719"/>
          </a:xfrm>
          <a:prstGeom prst="ellipse">
            <a:avLst/>
          </a:prstGeom>
          <a:gradFill>
            <a:gsLst>
              <a:gs pos="30000">
                <a:schemeClr val="bg1">
                  <a:alpha val="50000"/>
                </a:schemeClr>
              </a:gs>
              <a:gs pos="8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71882" y="1704531"/>
            <a:ext cx="5666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DBEFF9"/>
                </a:solidFill>
              </a:rPr>
              <a:t>ECE 653 Final Project Report</a:t>
            </a:r>
            <a:endParaRPr lang="zh-CN" altLang="en-US" sz="3200" b="1" dirty="0">
              <a:solidFill>
                <a:srgbClr val="DBEFF9"/>
              </a:solidFill>
            </a:endParaRPr>
          </a:p>
        </p:txBody>
      </p:sp>
      <p:sp>
        <p:nvSpPr>
          <p:cNvPr id="15" name="文本框 965"/>
          <p:cNvSpPr txBox="1">
            <a:spLocks noChangeArrowheads="1"/>
          </p:cNvSpPr>
          <p:nvPr/>
        </p:nvSpPr>
        <p:spPr bwMode="auto">
          <a:xfrm>
            <a:off x="3694747" y="2724489"/>
            <a:ext cx="31928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Tiankai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J. Haley C. Steven Q.</a:t>
            </a:r>
          </a:p>
          <a:p>
            <a:pPr eaLnBrk="1" hangingPunct="1"/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05/08/2020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20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6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10"/>
                            </p:stCondLst>
                            <p:childTnLst>
                              <p:par>
                                <p:cTn id="19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69 -0.45864 L -0.3573 0.33889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49" y="3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60"/>
                            </p:stCondLst>
                            <p:childTnLst>
                              <p:par>
                                <p:cTn id="26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361 -0.6 L -0.35729 0.33889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5" y="4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6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10"/>
                            </p:stCondLst>
                            <p:childTnLst>
                              <p:par>
                                <p:cTn id="33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361 -0.6 L -0.3573 0.33889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5" y="4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1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60"/>
                            </p:stCondLst>
                            <p:childTnLst>
                              <p:par>
                                <p:cTn id="4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142 -0.70309 L -0.35729 0.33889 " pathEditMode="relative" rAng="0" ptsTypes="AA">
                                      <p:cBhvr>
                                        <p:cTn id="41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44" y="52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10"/>
                            </p:stCondLst>
                            <p:childTnLst>
                              <p:par>
                                <p:cTn id="4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361 -0.6 L -0.35729 0.33889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5" y="4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1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1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1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1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7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66EA2B8-348E-5946-A1B2-CF37FEF7BA3D}"/>
              </a:ext>
            </a:extLst>
          </p:cNvPr>
          <p:cNvSpPr txBox="1"/>
          <p:nvPr/>
        </p:nvSpPr>
        <p:spPr>
          <a:xfrm>
            <a:off x="391980" y="2425556"/>
            <a:ext cx="1090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A8829C-82DB-7E48-A7D2-05D31A00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074" y="949133"/>
            <a:ext cx="1498806" cy="135661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749300" dist="76200" sx="107000" sy="107000" algn="ctr" rotWithShape="0">
              <a:schemeClr val="bg2">
                <a:lumMod val="90000"/>
                <a:alpha val="36000"/>
              </a:schemeClr>
            </a:outerShdw>
            <a:reflection endPos="0" dir="5400000" sy="-100000" algn="bl" rotWithShape="0"/>
            <a:softEdge rad="2540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D676111-9C4A-4B4A-A019-F51E8520D59D}"/>
              </a:ext>
            </a:extLst>
          </p:cNvPr>
          <p:cNvSpPr txBox="1"/>
          <p:nvPr/>
        </p:nvSpPr>
        <p:spPr>
          <a:xfrm>
            <a:off x="2776756" y="184558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While Loop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C3BFE95-A2A3-2C45-851F-D99F3BAD6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8382" y="1446871"/>
            <a:ext cx="2743619" cy="2599639"/>
          </a:xfrm>
          <a:prstGeom prst="rect">
            <a:avLst/>
          </a:prstGeom>
          <a:effectLst>
            <a:reflection blurRad="1016000" stA="95000" endPos="35000" dist="101600" dir="5400000" sy="-100000" algn="bl" rotWithShape="0"/>
            <a:softEdge rad="25400"/>
          </a:effec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4A967D4-2A8B-6540-B03D-14BFBB3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4936" y="1431701"/>
            <a:ext cx="2727084" cy="262997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blurRad="1016000" stA="96000" endPos="35000" dist="101600" dir="5400000" sy="-100000" algn="bl" rotWithShape="0"/>
            <a:softEdge rad="25400"/>
          </a:effec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FB4882-0DFE-6B49-9289-BFDDAF011333}"/>
              </a:ext>
            </a:extLst>
          </p:cNvPr>
          <p:cNvSpPr txBox="1"/>
          <p:nvPr/>
        </p:nvSpPr>
        <p:spPr>
          <a:xfrm>
            <a:off x="3166918" y="4295163"/>
            <a:ext cx="123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5F1318-A202-EC44-AB4D-71EB5DE96B09}"/>
              </a:ext>
            </a:extLst>
          </p:cNvPr>
          <p:cNvSpPr txBox="1"/>
          <p:nvPr/>
        </p:nvSpPr>
        <p:spPr>
          <a:xfrm>
            <a:off x="7071919" y="4295163"/>
            <a:ext cx="1069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endParaRPr kumimoji="1" lang="zh-CN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1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47"/>
          <p:cNvSpPr>
            <a:spLocks noChangeArrowheads="1"/>
          </p:cNvSpPr>
          <p:nvPr/>
        </p:nvSpPr>
        <p:spPr bwMode="auto">
          <a:xfrm>
            <a:off x="4055669" y="4458916"/>
            <a:ext cx="1446315" cy="575348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9" rIns="68576" bIns="34289">
            <a:spAutoFit/>
          </a:bodyPr>
          <a:lstStyle/>
          <a:p>
            <a:pPr defTabSz="685749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Due to the polytropic nature for lambda function, only certain cases can be correctly handled</a:t>
            </a:r>
            <a:endParaRPr lang="zh-CN" altLang="en-US" sz="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4" name="文本框 7"/>
          <p:cNvSpPr txBox="1">
            <a:spLocks noChangeArrowheads="1"/>
          </p:cNvSpPr>
          <p:nvPr/>
        </p:nvSpPr>
        <p:spPr bwMode="auto">
          <a:xfrm>
            <a:off x="2722563" y="320675"/>
            <a:ext cx="3698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Enhancement and Improvement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FFAB97-414C-B64E-9BC4-D65013D1FA69}"/>
              </a:ext>
            </a:extLst>
          </p:cNvPr>
          <p:cNvGrpSpPr/>
          <p:nvPr/>
        </p:nvGrpSpPr>
        <p:grpSpPr>
          <a:xfrm>
            <a:off x="4572000" y="1303106"/>
            <a:ext cx="2723123" cy="2811711"/>
            <a:chOff x="4572000" y="1188774"/>
            <a:chExt cx="2723123" cy="2811711"/>
          </a:xfrm>
        </p:grpSpPr>
        <p:grpSp>
          <p:nvGrpSpPr>
            <p:cNvPr id="152" name="组合 151"/>
            <p:cNvGrpSpPr/>
            <p:nvPr/>
          </p:nvGrpSpPr>
          <p:grpSpPr>
            <a:xfrm>
              <a:off x="4572000" y="1188774"/>
              <a:ext cx="2723123" cy="252000"/>
              <a:chOff x="6371768" y="2046514"/>
              <a:chExt cx="3630831" cy="37737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6371768" y="2046514"/>
                <a:ext cx="3338289" cy="377372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6463017" y="2119234"/>
                <a:ext cx="246743" cy="246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6708195" y="2050718"/>
                <a:ext cx="3294404" cy="364591"/>
              </a:xfrm>
              <a:prstGeom prst="rect">
                <a:avLst/>
              </a:prstGeom>
              <a:noFill/>
            </p:spPr>
            <p:txBody>
              <a:bodyPr wrap="square" lIns="36000" tIns="46800" rtlCol="0" anchor="ctr">
                <a:spAutoFit/>
              </a:bodyPr>
              <a:lstStyle/>
              <a:p>
                <a:r>
                  <a:rPr lang="en-US" altLang="zh-CN" sz="975" dirty="0">
                    <a:ln>
                      <a:gradFill flip="none" rotWithShape="1">
                        <a:gsLst>
                          <a:gs pos="0">
                            <a:schemeClr val="accent2">
                              <a:lumMod val="0"/>
                              <a:lumOff val="100000"/>
                            </a:schemeClr>
                          </a:gs>
                          <a:gs pos="74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2">
                              <a:lumMod val="30000"/>
                              <a:lumOff val="70000"/>
                            </a:schemeClr>
                          </a:gs>
                        </a:gsLst>
                        <a:lin ang="2700000" scaled="1"/>
                        <a:tileRect/>
                      </a:gradFill>
                    </a:ln>
                    <a:solidFill>
                      <a:schemeClr val="bg1"/>
                    </a:solidFill>
                  </a:rPr>
                  <a:t>For…else &amp; While…Else</a:t>
                </a:r>
                <a:endParaRPr lang="zh-CN" altLang="en-US" sz="975" dirty="0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4572000" y="1620941"/>
              <a:ext cx="2723123" cy="252000"/>
              <a:chOff x="6371768" y="2046514"/>
              <a:chExt cx="3630831" cy="377372"/>
            </a:xfrm>
          </p:grpSpPr>
          <p:sp>
            <p:nvSpPr>
              <p:cNvPr id="154" name="矩形 153"/>
              <p:cNvSpPr/>
              <p:nvPr/>
            </p:nvSpPr>
            <p:spPr>
              <a:xfrm>
                <a:off x="6371768" y="2046514"/>
                <a:ext cx="3338289" cy="377372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6463017" y="2119234"/>
                <a:ext cx="246743" cy="246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6708195" y="2050533"/>
                <a:ext cx="3294404" cy="364591"/>
              </a:xfrm>
              <a:prstGeom prst="rect">
                <a:avLst/>
              </a:prstGeom>
              <a:noFill/>
            </p:spPr>
            <p:txBody>
              <a:bodyPr wrap="square" lIns="36000" tIns="46800" rtlCol="0" anchor="ctr">
                <a:spAutoFit/>
              </a:bodyPr>
              <a:lstStyle/>
              <a:p>
                <a:r>
                  <a:rPr lang="en-US" altLang="zh-CN" sz="975" dirty="0">
                    <a:ln>
                      <a:gradFill flip="none" rotWithShape="1">
                        <a:gsLst>
                          <a:gs pos="0">
                            <a:schemeClr val="accent2">
                              <a:lumMod val="0"/>
                              <a:lumOff val="100000"/>
                            </a:schemeClr>
                          </a:gs>
                          <a:gs pos="74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2">
                              <a:lumMod val="30000"/>
                              <a:lumOff val="70000"/>
                            </a:schemeClr>
                          </a:gs>
                        </a:gsLst>
                        <a:lin ang="2700000" scaled="1"/>
                        <a:tileRect/>
                      </a:gradFill>
                    </a:ln>
                    <a:solidFill>
                      <a:schemeClr val="bg1"/>
                    </a:solidFill>
                  </a:rPr>
                  <a:t>Try …except…finally</a:t>
                </a:r>
                <a:endParaRPr lang="zh-CN" altLang="en-US" sz="975" dirty="0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4572000" y="2045307"/>
              <a:ext cx="2723123" cy="252000"/>
              <a:chOff x="6371768" y="2046514"/>
              <a:chExt cx="3630831" cy="377372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6371768" y="2046514"/>
                <a:ext cx="3338289" cy="377372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6463017" y="2119234"/>
                <a:ext cx="246743" cy="246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文本框 159"/>
              <p:cNvSpPr txBox="1"/>
              <p:nvPr/>
            </p:nvSpPr>
            <p:spPr>
              <a:xfrm>
                <a:off x="6708195" y="2050718"/>
                <a:ext cx="3294404" cy="364591"/>
              </a:xfrm>
              <a:prstGeom prst="rect">
                <a:avLst/>
              </a:prstGeom>
              <a:noFill/>
            </p:spPr>
            <p:txBody>
              <a:bodyPr wrap="square" lIns="36000" tIns="46800" rtlCol="0" anchor="ctr">
                <a:spAutoFit/>
              </a:bodyPr>
              <a:lstStyle/>
              <a:p>
                <a:r>
                  <a:rPr lang="en-US" altLang="zh-CN" sz="975" dirty="0">
                    <a:ln>
                      <a:gradFill flip="none" rotWithShape="1">
                        <a:gsLst>
                          <a:gs pos="0">
                            <a:schemeClr val="accent2">
                              <a:lumMod val="0"/>
                              <a:lumOff val="100000"/>
                            </a:schemeClr>
                          </a:gs>
                          <a:gs pos="74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2">
                              <a:lumMod val="30000"/>
                              <a:lumOff val="70000"/>
                            </a:schemeClr>
                          </a:gs>
                        </a:gsLst>
                        <a:lin ang="2700000" scaled="1"/>
                        <a:tileRect/>
                      </a:gradFill>
                    </a:ln>
                    <a:solidFill>
                      <a:schemeClr val="bg1"/>
                    </a:solidFill>
                  </a:rPr>
                  <a:t>List comprehension</a:t>
                </a:r>
                <a:endParaRPr lang="zh-CN" altLang="en-US" sz="975" dirty="0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4572000" y="2897496"/>
              <a:ext cx="2723123" cy="252000"/>
              <a:chOff x="6371768" y="2046514"/>
              <a:chExt cx="3630831" cy="377372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6371768" y="2046514"/>
                <a:ext cx="3338289" cy="377372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6463017" y="2119234"/>
                <a:ext cx="246743" cy="246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6708195" y="2050718"/>
                <a:ext cx="3294404" cy="364591"/>
              </a:xfrm>
              <a:prstGeom prst="rect">
                <a:avLst/>
              </a:prstGeom>
              <a:noFill/>
            </p:spPr>
            <p:txBody>
              <a:bodyPr wrap="square" lIns="36000" tIns="46800" rtlCol="0" anchor="ctr">
                <a:spAutoFit/>
              </a:bodyPr>
              <a:lstStyle/>
              <a:p>
                <a:r>
                  <a:rPr lang="en-US" altLang="zh-CN" sz="975" dirty="0">
                    <a:ln>
                      <a:gradFill flip="none" rotWithShape="1">
                        <a:gsLst>
                          <a:gs pos="0">
                            <a:schemeClr val="accent2">
                              <a:lumMod val="0"/>
                              <a:lumOff val="100000"/>
                            </a:schemeClr>
                          </a:gs>
                          <a:gs pos="74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2">
                              <a:lumMod val="30000"/>
                              <a:lumOff val="70000"/>
                            </a:schemeClr>
                          </a:gs>
                        </a:gsLst>
                        <a:lin ang="2700000" scaled="1"/>
                        <a:tileRect/>
                      </a:gradFill>
                    </a:ln>
                    <a:solidFill>
                      <a:schemeClr val="bg1"/>
                    </a:solidFill>
                  </a:rPr>
                  <a:t>Set comprehension</a:t>
                </a:r>
                <a:endParaRPr lang="zh-CN" altLang="en-US" sz="975" dirty="0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4572000" y="3324451"/>
              <a:ext cx="2723123" cy="252000"/>
              <a:chOff x="6371768" y="2046514"/>
              <a:chExt cx="3630831" cy="377372"/>
            </a:xfrm>
          </p:grpSpPr>
          <p:sp>
            <p:nvSpPr>
              <p:cNvPr id="166" name="矩形 165"/>
              <p:cNvSpPr/>
              <p:nvPr/>
            </p:nvSpPr>
            <p:spPr>
              <a:xfrm>
                <a:off x="6371768" y="2046514"/>
                <a:ext cx="3338289" cy="377372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6463017" y="2119234"/>
                <a:ext cx="246743" cy="246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6708195" y="2050718"/>
                <a:ext cx="3294404" cy="364591"/>
              </a:xfrm>
              <a:prstGeom prst="rect">
                <a:avLst/>
              </a:prstGeom>
              <a:noFill/>
            </p:spPr>
            <p:txBody>
              <a:bodyPr wrap="square" lIns="36000" tIns="46800" rtlCol="0" anchor="ctr">
                <a:spAutoFit/>
              </a:bodyPr>
              <a:lstStyle/>
              <a:p>
                <a:r>
                  <a:rPr lang="en-US" altLang="zh-CN" sz="975" dirty="0">
                    <a:ln>
                      <a:gradFill flip="none" rotWithShape="1">
                        <a:gsLst>
                          <a:gs pos="0">
                            <a:schemeClr val="accent2">
                              <a:lumMod val="0"/>
                              <a:lumOff val="100000"/>
                            </a:schemeClr>
                          </a:gs>
                          <a:gs pos="74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2">
                              <a:lumMod val="30000"/>
                              <a:lumOff val="70000"/>
                            </a:schemeClr>
                          </a:gs>
                        </a:gsLst>
                        <a:lin ang="2700000" scaled="1"/>
                        <a:tileRect/>
                      </a:gradFill>
                    </a:ln>
                    <a:solidFill>
                      <a:schemeClr val="bg1"/>
                    </a:solidFill>
                  </a:rPr>
                  <a:t>Lambda function</a:t>
                </a:r>
                <a:endParaRPr lang="zh-CN" altLang="en-US" sz="975" dirty="0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466D69F-D522-FC42-8C3F-C83847741F86}"/>
                </a:ext>
              </a:extLst>
            </p:cNvPr>
            <p:cNvGrpSpPr/>
            <p:nvPr/>
          </p:nvGrpSpPr>
          <p:grpSpPr>
            <a:xfrm>
              <a:off x="4572000" y="3748485"/>
              <a:ext cx="2723123" cy="252000"/>
              <a:chOff x="6371768" y="2046514"/>
              <a:chExt cx="3630831" cy="37737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9C716CB-533D-994A-BE6F-00F524194399}"/>
                  </a:ext>
                </a:extLst>
              </p:cNvPr>
              <p:cNvSpPr/>
              <p:nvPr/>
            </p:nvSpPr>
            <p:spPr>
              <a:xfrm>
                <a:off x="6371768" y="2046514"/>
                <a:ext cx="3338289" cy="377372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DC7AE87A-56B0-D34C-AACB-DD15D96F53C5}"/>
                  </a:ext>
                </a:extLst>
              </p:cNvPr>
              <p:cNvSpPr/>
              <p:nvPr/>
            </p:nvSpPr>
            <p:spPr>
              <a:xfrm>
                <a:off x="6463017" y="2119234"/>
                <a:ext cx="246743" cy="246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03FDDAF-9115-8749-B4B7-867C98A5D5F7}"/>
                  </a:ext>
                </a:extLst>
              </p:cNvPr>
              <p:cNvSpPr txBox="1"/>
              <p:nvPr/>
            </p:nvSpPr>
            <p:spPr>
              <a:xfrm>
                <a:off x="6708195" y="2050718"/>
                <a:ext cx="3294404" cy="364591"/>
              </a:xfrm>
              <a:prstGeom prst="rect">
                <a:avLst/>
              </a:prstGeom>
              <a:noFill/>
            </p:spPr>
            <p:txBody>
              <a:bodyPr wrap="square" lIns="36000" tIns="46800" rtlCol="0" anchor="ctr">
                <a:spAutoFit/>
              </a:bodyPr>
              <a:lstStyle/>
              <a:p>
                <a:r>
                  <a:rPr lang="en-US" altLang="zh-CN" sz="975" dirty="0">
                    <a:ln>
                      <a:gradFill flip="none" rotWithShape="1">
                        <a:gsLst>
                          <a:gs pos="0">
                            <a:schemeClr val="accent2">
                              <a:lumMod val="0"/>
                              <a:lumOff val="100000"/>
                            </a:schemeClr>
                          </a:gs>
                          <a:gs pos="74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2">
                              <a:lumMod val="30000"/>
                              <a:lumOff val="70000"/>
                            </a:schemeClr>
                          </a:gs>
                        </a:gsLst>
                        <a:lin ang="2700000" scaled="1"/>
                        <a:tileRect/>
                      </a:gradFill>
                    </a:ln>
                    <a:solidFill>
                      <a:schemeClr val="bg1"/>
                    </a:solidFill>
                  </a:rPr>
                  <a:t>Propositional logic transformation</a:t>
                </a:r>
                <a:endParaRPr lang="zh-CN" altLang="en-US" sz="975" dirty="0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392B2398-FEBB-0041-9A73-7B61B15C7535}"/>
                </a:ext>
              </a:extLst>
            </p:cNvPr>
            <p:cNvGrpSpPr/>
            <p:nvPr/>
          </p:nvGrpSpPr>
          <p:grpSpPr>
            <a:xfrm>
              <a:off x="4572000" y="2469998"/>
              <a:ext cx="2723123" cy="252000"/>
              <a:chOff x="6371768" y="2046514"/>
              <a:chExt cx="3630831" cy="377372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0169C8-BA9D-A44E-A396-55AE41E0E6FE}"/>
                  </a:ext>
                </a:extLst>
              </p:cNvPr>
              <p:cNvSpPr/>
              <p:nvPr/>
            </p:nvSpPr>
            <p:spPr>
              <a:xfrm>
                <a:off x="6371768" y="2046514"/>
                <a:ext cx="3338289" cy="377372"/>
              </a:xfrm>
              <a:prstGeom prst="rect">
                <a:avLst/>
              </a:prstGeom>
              <a:solidFill>
                <a:schemeClr val="bg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8810E6E-2A47-1640-82B3-CE4C841AD50E}"/>
                  </a:ext>
                </a:extLst>
              </p:cNvPr>
              <p:cNvSpPr/>
              <p:nvPr/>
            </p:nvSpPr>
            <p:spPr>
              <a:xfrm>
                <a:off x="6463017" y="2119234"/>
                <a:ext cx="246743" cy="2467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46800" rtlCol="0" anchor="ctr"/>
              <a:lstStyle/>
              <a:p>
                <a:pPr algn="ctr"/>
                <a:endParaRPr lang="zh-CN" altLang="en-US" sz="975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AD11077-E558-6D43-BC33-62D9F4BAB8D6}"/>
                  </a:ext>
                </a:extLst>
              </p:cNvPr>
              <p:cNvSpPr txBox="1"/>
              <p:nvPr/>
            </p:nvSpPr>
            <p:spPr>
              <a:xfrm>
                <a:off x="6708195" y="2050718"/>
                <a:ext cx="3294404" cy="364591"/>
              </a:xfrm>
              <a:prstGeom prst="rect">
                <a:avLst/>
              </a:prstGeom>
              <a:noFill/>
            </p:spPr>
            <p:txBody>
              <a:bodyPr wrap="square" lIns="36000" tIns="46800" rtlCol="0" anchor="ctr">
                <a:spAutoFit/>
              </a:bodyPr>
              <a:lstStyle/>
              <a:p>
                <a:r>
                  <a:rPr lang="en-US" altLang="zh-CN" sz="975" dirty="0">
                    <a:ln>
                      <a:gradFill flip="none" rotWithShape="1">
                        <a:gsLst>
                          <a:gs pos="0">
                            <a:schemeClr val="accent2">
                              <a:lumMod val="0"/>
                              <a:lumOff val="100000"/>
                            </a:schemeClr>
                          </a:gs>
                          <a:gs pos="74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2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2">
                              <a:lumMod val="30000"/>
                              <a:lumOff val="70000"/>
                            </a:schemeClr>
                          </a:gs>
                        </a:gsLst>
                        <a:lin ang="2700000" scaled="1"/>
                        <a:tileRect/>
                      </a:gradFill>
                    </a:ln>
                    <a:solidFill>
                      <a:schemeClr val="bg1"/>
                    </a:solidFill>
                  </a:rPr>
                  <a:t>Dictionary comprehension</a:t>
                </a:r>
                <a:endParaRPr lang="zh-CN" altLang="en-US" sz="975" dirty="0">
                  <a:ln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2700000" scaled="1"/>
                      <a:tileRect/>
                    </a:gradFill>
                  </a:ln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E0BF4F5-9B50-3D4F-8B49-0D2741906EB3}"/>
              </a:ext>
            </a:extLst>
          </p:cNvPr>
          <p:cNvGrpSpPr/>
          <p:nvPr/>
        </p:nvGrpSpPr>
        <p:grpSpPr>
          <a:xfrm>
            <a:off x="911163" y="1168882"/>
            <a:ext cx="2821227" cy="3490822"/>
            <a:chOff x="911163" y="1168882"/>
            <a:chExt cx="2821227" cy="3490822"/>
          </a:xfrm>
        </p:grpSpPr>
        <p:pic>
          <p:nvPicPr>
            <p:cNvPr id="108" name="Picture 3"/>
            <p:cNvPicPr>
              <a:picLocks noChangeAspect="1"/>
            </p:cNvPicPr>
            <p:nvPr/>
          </p:nvPicPr>
          <p:blipFill>
            <a:blip r:embed="rId3" cstate="print"/>
            <a:srcRect l="5354" t="8440" r="6203" b="10136"/>
            <a:stretch>
              <a:fillRect/>
            </a:stretch>
          </p:blipFill>
          <p:spPr bwMode="auto">
            <a:xfrm>
              <a:off x="911163" y="1168882"/>
              <a:ext cx="2821227" cy="349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图片 4" descr="图片包含 游戏机, 文字, 地图&#10;&#10;描述已自动生成">
              <a:extLst>
                <a:ext uri="{FF2B5EF4-FFF2-40B4-BE49-F238E27FC236}">
                  <a16:creationId xmlns:a16="http://schemas.microsoft.com/office/drawing/2014/main" id="{FC955193-F2B2-C143-BB00-22253DB12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02" y="1591557"/>
              <a:ext cx="1937749" cy="2517532"/>
            </a:xfrm>
            <a:prstGeom prst="rect">
              <a:avLst/>
            </a:prstGeom>
            <a:effectLst>
              <a:softEdge rad="63500"/>
            </a:effectLst>
          </p:spPr>
        </p:pic>
      </p:grpSp>
    </p:spTree>
    <p:extLst>
      <p:ext uri="{BB962C8B-B14F-4D97-AF65-F5344CB8AC3E}">
        <p14:creationId xmlns:p14="http://schemas.microsoft.com/office/powerpoint/2010/main" val="90401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303020" y="1612260"/>
            <a:ext cx="6229349" cy="1193143"/>
          </a:xfrm>
          <a:prstGeom prst="rect">
            <a:avLst/>
          </a:prstGeom>
          <a:noFill/>
          <a:ln w="28575"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57" name="任意多边形 56"/>
          <p:cNvSpPr>
            <a:spLocks noChangeAspect="1"/>
          </p:cNvSpPr>
          <p:nvPr/>
        </p:nvSpPr>
        <p:spPr>
          <a:xfrm>
            <a:off x="4368800" y="4402806"/>
            <a:ext cx="336550" cy="336550"/>
          </a:xfrm>
          <a:custGeom>
            <a:avLst/>
            <a:gdLst>
              <a:gd name="connsiteX0" fmla="*/ 457544 w 540000"/>
              <a:gd name="connsiteY0" fmla="*/ 218691 h 538402"/>
              <a:gd name="connsiteX1" fmla="*/ 433336 w 540000"/>
              <a:gd name="connsiteY1" fmla="*/ 218724 h 538402"/>
              <a:gd name="connsiteX2" fmla="*/ 279353 w 540000"/>
              <a:gd name="connsiteY2" fmla="*/ 372708 h 538402"/>
              <a:gd name="connsiteX3" fmla="*/ 125790 w 540000"/>
              <a:gd name="connsiteY3" fmla="*/ 219144 h 538402"/>
              <a:gd name="connsiteX4" fmla="*/ 101648 w 540000"/>
              <a:gd name="connsiteY4" fmla="*/ 219177 h 538402"/>
              <a:gd name="connsiteX5" fmla="*/ 279353 w 540000"/>
              <a:gd name="connsiteY5" fmla="*/ 396882 h 538402"/>
              <a:gd name="connsiteX6" fmla="*/ 270000 w 540000"/>
              <a:gd name="connsiteY6" fmla="*/ 0 h 538402"/>
              <a:gd name="connsiteX7" fmla="*/ 540000 w 540000"/>
              <a:gd name="connsiteY7" fmla="*/ 269201 h 538402"/>
              <a:gd name="connsiteX8" fmla="*/ 270000 w 540000"/>
              <a:gd name="connsiteY8" fmla="*/ 538402 h 538402"/>
              <a:gd name="connsiteX9" fmla="*/ 0 w 540000"/>
              <a:gd name="connsiteY9" fmla="*/ 269201 h 538402"/>
              <a:gd name="connsiteX10" fmla="*/ 270000 w 540000"/>
              <a:gd name="connsiteY10" fmla="*/ 0 h 53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538402">
                <a:moveTo>
                  <a:pt x="457544" y="218691"/>
                </a:moveTo>
                <a:lnTo>
                  <a:pt x="433336" y="218724"/>
                </a:lnTo>
                <a:lnTo>
                  <a:pt x="279353" y="372708"/>
                </a:lnTo>
                <a:lnTo>
                  <a:pt x="125790" y="219144"/>
                </a:lnTo>
                <a:lnTo>
                  <a:pt x="101648" y="219177"/>
                </a:lnTo>
                <a:lnTo>
                  <a:pt x="279353" y="396882"/>
                </a:lnTo>
                <a:close/>
                <a:moveTo>
                  <a:pt x="270000" y="0"/>
                </a:moveTo>
                <a:cubicBezTo>
                  <a:pt x="419117" y="0"/>
                  <a:pt x="540000" y="120525"/>
                  <a:pt x="540000" y="269201"/>
                </a:cubicBezTo>
                <a:cubicBezTo>
                  <a:pt x="540000" y="417877"/>
                  <a:pt x="419117" y="538402"/>
                  <a:pt x="270000" y="538402"/>
                </a:cubicBezTo>
                <a:cubicBezTo>
                  <a:pt x="120883" y="538402"/>
                  <a:pt x="0" y="417877"/>
                  <a:pt x="0" y="269201"/>
                </a:cubicBezTo>
                <a:cubicBezTo>
                  <a:pt x="0" y="120525"/>
                  <a:pt x="120883" y="0"/>
                  <a:pt x="270000" y="0"/>
                </a:cubicBezTo>
                <a:close/>
              </a:path>
            </a:pathLst>
          </a:custGeom>
          <a:solidFill>
            <a:srgbClr val="E7E6E6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/>
          </a:p>
        </p:txBody>
      </p:sp>
      <p:sp>
        <p:nvSpPr>
          <p:cNvPr id="16" name="任意多边形 15"/>
          <p:cNvSpPr/>
          <p:nvPr/>
        </p:nvSpPr>
        <p:spPr>
          <a:xfrm rot="8940187" flipV="1">
            <a:off x="5357808" y="4193411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8940187" flipV="1">
            <a:off x="2389567" y="3687078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8940187" flipV="1">
            <a:off x="1506698" y="917229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8940187" flipV="1">
            <a:off x="-166585" y="3812420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8940187" flipV="1">
            <a:off x="3975174" y="1009499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050918" y="2606994"/>
            <a:ext cx="654432" cy="45719"/>
          </a:xfrm>
          <a:prstGeom prst="ellipse">
            <a:avLst/>
          </a:prstGeom>
          <a:gradFill>
            <a:gsLst>
              <a:gs pos="30000">
                <a:schemeClr val="bg1">
                  <a:alpha val="50000"/>
                </a:schemeClr>
              </a:gs>
              <a:gs pos="8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43101" y="1700999"/>
            <a:ext cx="4983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DBEFF9"/>
                </a:solidFill>
              </a:rPr>
              <a:t>Code review and enhancement show case </a:t>
            </a:r>
            <a:endParaRPr lang="zh-CN" altLang="en-US" sz="3000" b="1" dirty="0">
              <a:solidFill>
                <a:srgbClr val="DBEF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3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2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xit" presetSubtype="16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7569 -0.45864 L -0.3573 0.33889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49" y="3987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2361 -0.6 L -0.35729 0.33889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5" y="469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62361 -0.6 L -0.3573 0.33889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5" y="469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5434 -0.70093 L 0.06562 0.34105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44" y="5209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2361 -0.6 L -0.35729 0.33889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5" y="4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7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4A8829C-82DB-7E48-A7D2-05D31A00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96" y="1668780"/>
            <a:ext cx="4880610" cy="37463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749300" dist="76200" sx="107000" sy="107000" algn="ctr" rotWithShape="0">
              <a:schemeClr val="bg2">
                <a:lumMod val="90000"/>
                <a:alpha val="36000"/>
              </a:schemeClr>
            </a:outerShdw>
            <a:reflection endPos="0" dir="5400000" sy="-100000" algn="bl" rotWithShape="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D676111-9C4A-4B4A-A019-F51E8520D59D}"/>
              </a:ext>
            </a:extLst>
          </p:cNvPr>
          <p:cNvSpPr txBox="1"/>
          <p:nvPr/>
        </p:nvSpPr>
        <p:spPr>
          <a:xfrm>
            <a:off x="2388136" y="173128"/>
            <a:ext cx="521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Lambda Function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C3BFE95-A2A3-2C45-851F-D99F3BAD6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7406" y="983733"/>
            <a:ext cx="3749407" cy="3645417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4931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4A8829C-82DB-7E48-A7D2-05D31A00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859" y="1507446"/>
            <a:ext cx="4216359" cy="401364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749300" dist="76200" sx="107000" sy="107000" algn="ctr" rotWithShape="0">
              <a:schemeClr val="bg2">
                <a:lumMod val="90000"/>
                <a:alpha val="36000"/>
              </a:schemeClr>
            </a:outerShdw>
            <a:reflection endPos="0" dir="5400000" sy="-100000" algn="bl" rotWithShape="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D676111-9C4A-4B4A-A019-F51E8520D59D}"/>
              </a:ext>
            </a:extLst>
          </p:cNvPr>
          <p:cNvSpPr txBox="1"/>
          <p:nvPr/>
        </p:nvSpPr>
        <p:spPr>
          <a:xfrm>
            <a:off x="2388136" y="173128"/>
            <a:ext cx="521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Dictionary Comprehension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C3BFE95-A2A3-2C45-851F-D99F3BAD6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9783" y="1027386"/>
            <a:ext cx="3495627" cy="3636054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55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4A8829C-82DB-7E48-A7D2-05D31A00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50" y="882968"/>
            <a:ext cx="2285293" cy="2534602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749300" dist="76200" sx="107000" sy="107000" algn="ctr" rotWithShape="0">
              <a:schemeClr val="bg2">
                <a:lumMod val="90000"/>
                <a:alpha val="36000"/>
              </a:schemeClr>
            </a:outerShdw>
            <a:reflection endPos="0" dir="5400000" sy="-100000" algn="bl" rotWithShape="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D676111-9C4A-4B4A-A019-F51E8520D59D}"/>
              </a:ext>
            </a:extLst>
          </p:cNvPr>
          <p:cNvSpPr txBox="1"/>
          <p:nvPr/>
        </p:nvSpPr>
        <p:spPr>
          <a:xfrm>
            <a:off x="2388136" y="173128"/>
            <a:ext cx="521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For … Else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C3BFE95-A2A3-2C45-851F-D99F3BAD6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4990" y="696348"/>
            <a:ext cx="3300310" cy="426721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178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303020" y="1612260"/>
            <a:ext cx="6229349" cy="1193143"/>
          </a:xfrm>
          <a:prstGeom prst="rect">
            <a:avLst/>
          </a:prstGeom>
          <a:noFill/>
          <a:ln w="28575"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57" name="任意多边形 56"/>
          <p:cNvSpPr>
            <a:spLocks noChangeAspect="1"/>
          </p:cNvSpPr>
          <p:nvPr/>
        </p:nvSpPr>
        <p:spPr>
          <a:xfrm>
            <a:off x="4368800" y="4402806"/>
            <a:ext cx="336550" cy="336550"/>
          </a:xfrm>
          <a:custGeom>
            <a:avLst/>
            <a:gdLst>
              <a:gd name="connsiteX0" fmla="*/ 457544 w 540000"/>
              <a:gd name="connsiteY0" fmla="*/ 218691 h 538402"/>
              <a:gd name="connsiteX1" fmla="*/ 433336 w 540000"/>
              <a:gd name="connsiteY1" fmla="*/ 218724 h 538402"/>
              <a:gd name="connsiteX2" fmla="*/ 279353 w 540000"/>
              <a:gd name="connsiteY2" fmla="*/ 372708 h 538402"/>
              <a:gd name="connsiteX3" fmla="*/ 125790 w 540000"/>
              <a:gd name="connsiteY3" fmla="*/ 219144 h 538402"/>
              <a:gd name="connsiteX4" fmla="*/ 101648 w 540000"/>
              <a:gd name="connsiteY4" fmla="*/ 219177 h 538402"/>
              <a:gd name="connsiteX5" fmla="*/ 279353 w 540000"/>
              <a:gd name="connsiteY5" fmla="*/ 396882 h 538402"/>
              <a:gd name="connsiteX6" fmla="*/ 270000 w 540000"/>
              <a:gd name="connsiteY6" fmla="*/ 0 h 538402"/>
              <a:gd name="connsiteX7" fmla="*/ 540000 w 540000"/>
              <a:gd name="connsiteY7" fmla="*/ 269201 h 538402"/>
              <a:gd name="connsiteX8" fmla="*/ 270000 w 540000"/>
              <a:gd name="connsiteY8" fmla="*/ 538402 h 538402"/>
              <a:gd name="connsiteX9" fmla="*/ 0 w 540000"/>
              <a:gd name="connsiteY9" fmla="*/ 269201 h 538402"/>
              <a:gd name="connsiteX10" fmla="*/ 270000 w 540000"/>
              <a:gd name="connsiteY10" fmla="*/ 0 h 53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000" h="538402">
                <a:moveTo>
                  <a:pt x="457544" y="218691"/>
                </a:moveTo>
                <a:lnTo>
                  <a:pt x="433336" y="218724"/>
                </a:lnTo>
                <a:lnTo>
                  <a:pt x="279353" y="372708"/>
                </a:lnTo>
                <a:lnTo>
                  <a:pt x="125790" y="219144"/>
                </a:lnTo>
                <a:lnTo>
                  <a:pt x="101648" y="219177"/>
                </a:lnTo>
                <a:lnTo>
                  <a:pt x="279353" y="396882"/>
                </a:lnTo>
                <a:close/>
                <a:moveTo>
                  <a:pt x="270000" y="0"/>
                </a:moveTo>
                <a:cubicBezTo>
                  <a:pt x="419117" y="0"/>
                  <a:pt x="540000" y="120525"/>
                  <a:pt x="540000" y="269201"/>
                </a:cubicBezTo>
                <a:cubicBezTo>
                  <a:pt x="540000" y="417877"/>
                  <a:pt x="419117" y="538402"/>
                  <a:pt x="270000" y="538402"/>
                </a:cubicBezTo>
                <a:cubicBezTo>
                  <a:pt x="120883" y="538402"/>
                  <a:pt x="0" y="417877"/>
                  <a:pt x="0" y="269201"/>
                </a:cubicBezTo>
                <a:cubicBezTo>
                  <a:pt x="0" y="120525"/>
                  <a:pt x="120883" y="0"/>
                  <a:pt x="270000" y="0"/>
                </a:cubicBezTo>
                <a:close/>
              </a:path>
            </a:pathLst>
          </a:custGeom>
          <a:solidFill>
            <a:srgbClr val="E7E6E6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3"/>
          </a:p>
        </p:txBody>
      </p:sp>
      <p:sp>
        <p:nvSpPr>
          <p:cNvPr id="16" name="任意多边形 15"/>
          <p:cNvSpPr/>
          <p:nvPr/>
        </p:nvSpPr>
        <p:spPr>
          <a:xfrm rot="8940187" flipV="1">
            <a:off x="5357808" y="4193411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8940187" flipV="1">
            <a:off x="2389567" y="3687078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rot="8940187" flipV="1">
            <a:off x="1506698" y="917229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8940187" flipV="1">
            <a:off x="-166585" y="3812420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8940187" flipV="1">
            <a:off x="3975174" y="1009499"/>
            <a:ext cx="1353810" cy="75573"/>
          </a:xfrm>
          <a:custGeom>
            <a:avLst/>
            <a:gdLst>
              <a:gd name="connsiteX0" fmla="*/ 375899 w 3658771"/>
              <a:gd name="connsiteY0" fmla="*/ 66655 h 351772"/>
              <a:gd name="connsiteX1" fmla="*/ 3658744 w 3658771"/>
              <a:gd name="connsiteY1" fmla="*/ 21685 h 351772"/>
              <a:gd name="connsiteX2" fmla="*/ 435859 w 3658771"/>
              <a:gd name="connsiteY2" fmla="*/ 351469 h 351772"/>
              <a:gd name="connsiteX3" fmla="*/ 375899 w 3658771"/>
              <a:gd name="connsiteY3" fmla="*/ 66655 h 35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8771" h="351772">
                <a:moveTo>
                  <a:pt x="375899" y="66655"/>
                </a:moveTo>
                <a:cubicBezTo>
                  <a:pt x="913047" y="11691"/>
                  <a:pt x="3648751" y="-25784"/>
                  <a:pt x="3658744" y="21685"/>
                </a:cubicBezTo>
                <a:cubicBezTo>
                  <a:pt x="3668737" y="69154"/>
                  <a:pt x="978003" y="341476"/>
                  <a:pt x="435859" y="351469"/>
                </a:cubicBezTo>
                <a:cubicBezTo>
                  <a:pt x="-106285" y="361462"/>
                  <a:pt x="-161249" y="121619"/>
                  <a:pt x="375899" y="6665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0000">
                <a:srgbClr val="FBFFFE">
                  <a:alpha val="5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050918" y="2606994"/>
            <a:ext cx="654432" cy="45719"/>
          </a:xfrm>
          <a:prstGeom prst="ellipse">
            <a:avLst/>
          </a:prstGeom>
          <a:gradFill>
            <a:gsLst>
              <a:gs pos="30000">
                <a:schemeClr val="bg1">
                  <a:alpha val="50000"/>
                </a:schemeClr>
              </a:gs>
              <a:gs pos="8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25954" y="1775652"/>
            <a:ext cx="4983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DBEFF9"/>
                </a:solidFill>
              </a:rPr>
              <a:t>Code Demonstration and Question</a:t>
            </a:r>
            <a:endParaRPr lang="zh-CN" altLang="en-US" sz="3000" b="1" dirty="0">
              <a:solidFill>
                <a:srgbClr val="DBEF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20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xit" presetSubtype="16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47569 -0.45864 L -0.3573 0.33889 " pathEditMode="relative" rAng="0" ptsTypes="AA">
                                      <p:cBhvr>
                                        <p:cTn id="17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49" y="3987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62361 -0.6 L -0.35729 0.33889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5" y="469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62361 -0.6 L -0.3573 0.33889 " pathEditMode="relative" rAng="0" ptsTypes="AA">
                                      <p:cBhvr>
                                        <p:cTn id="27" dur="1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5" y="4694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73142 -0.70309 L -0.35729 0.33889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444" y="5209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2361 -0.6 L -0.35729 0.33889 " pathEditMode="relative" rAng="0" ptsTypes="AA">
                                      <p:cBhvr>
                                        <p:cTn id="37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5" y="4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7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/>
          <p:cNvGrpSpPr/>
          <p:nvPr/>
        </p:nvGrpSpPr>
        <p:grpSpPr>
          <a:xfrm>
            <a:off x="441125" y="528320"/>
            <a:ext cx="8239259" cy="0"/>
            <a:chOff x="600676" y="678668"/>
            <a:chExt cx="10985679" cy="0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600676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782535" y="678668"/>
              <a:ext cx="480382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4046473" y="22532"/>
            <a:ext cx="1011452" cy="1011576"/>
            <a:chOff x="3276601" y="1276192"/>
            <a:chExt cx="2590799" cy="2591116"/>
          </a:xfrm>
          <a:solidFill>
            <a:schemeClr val="bg1"/>
          </a:solidFill>
        </p:grpSpPr>
        <p:sp>
          <p:nvSpPr>
            <p:cNvPr id="8" name="矩形 7"/>
            <p:cNvSpPr/>
            <p:nvPr/>
          </p:nvSpPr>
          <p:spPr>
            <a:xfrm rot="16200000">
              <a:off x="3324853" y="251813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6418182">
              <a:off x="3327353" y="243935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6636364">
              <a:off x="3334846" y="236089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6854545">
              <a:off x="3347299" y="2283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7072727">
              <a:off x="3364664" y="22061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7290909">
              <a:off x="3386869" y="21305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7509091">
              <a:off x="3413827" y="205649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7727273">
              <a:off x="3445428" y="19842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7945455">
              <a:off x="3481544" y="19142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8163636">
              <a:off x="3522031" y="18466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381818">
              <a:off x="3566726" y="17816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600000">
              <a:off x="3615448" y="17197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818182">
              <a:off x="3668002" y="16609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9036364">
              <a:off x="3724176" y="160569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9254546">
              <a:off x="3783743" y="155408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9472727">
              <a:off x="3846463" y="15063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19690909">
              <a:off x="3912085" y="14626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9909091">
              <a:off x="3980343" y="14232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20127273">
              <a:off x="4050964" y="138828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20345455">
              <a:off x="4123664" y="135783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20563636">
              <a:off x="4198147" y="13320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20781818">
              <a:off x="4274115" y="131104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21000000">
              <a:off x="4351263" y="12949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 rot="21218182">
              <a:off x="4429280" y="12836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21436364">
              <a:off x="4507850" y="127744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54546">
              <a:off x="4586658" y="127619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272727">
              <a:off x="4665388" y="127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490909">
              <a:off x="4743721" y="128867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709091">
              <a:off x="4821341" y="1302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 rot="927273">
              <a:off x="4897938" y="132094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145455">
              <a:off x="4973203" y="134435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 rot="1363637">
              <a:off x="5046831" y="13724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1581818">
              <a:off x="5118526" y="140522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1800000">
              <a:off x="5188001" y="14424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 rot="2018182">
              <a:off x="5254975" y="148400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 rot="2236364">
              <a:off x="5319178" y="15297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2454545">
              <a:off x="5380353" y="157941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rot="2672727">
              <a:off x="5438252" y="163289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rot="2890909">
              <a:off x="5492643" y="16899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rot="3109091">
              <a:off x="5543307" y="17503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3327273">
              <a:off x="5590039" y="18137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3545455">
              <a:off x="5632651" y="18800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3763637">
              <a:off x="5670973" y="194897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3981819">
              <a:off x="5704849" y="202014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4200000">
              <a:off x="5734142" y="209331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4418182">
              <a:off x="5758737" y="216819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4636364">
              <a:off x="5778531" y="224448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rot="4854546">
              <a:off x="5793448" y="23218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5072727">
              <a:off x="5803426" y="240006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5290909">
              <a:off x="5808424" y="24787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5509091">
              <a:off x="5808424" y="255754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 rot="5727273">
              <a:off x="5803426" y="263620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5945455">
              <a:off x="5793448" y="27143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6163637">
              <a:off x="5778531" y="27917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6381819">
              <a:off x="5758737" y="286807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6600000">
              <a:off x="5734142" y="294296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6818182">
              <a:off x="5704849" y="301613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7036364">
              <a:off x="5670973" y="308730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7254546">
              <a:off x="5632651" y="31561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7472727">
              <a:off x="5590039" y="322248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7690909">
              <a:off x="5543307" y="32859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 rot="7909091">
              <a:off x="5492643" y="334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 rot="8127274">
              <a:off x="5438252" y="340337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 rot="8345455">
              <a:off x="5380353" y="34568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 rot="8563637">
              <a:off x="5319178" y="350655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 rot="8781819">
              <a:off x="5254975" y="355227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 rot="9000000">
              <a:off x="5188001" y="359382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 rot="9218182">
              <a:off x="5118525" y="363105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9436364">
              <a:off x="5046831" y="36637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9654546">
              <a:off x="4973202" y="3691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 rot="9872727">
              <a:off x="4897938" y="371532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10090909">
              <a:off x="4821341" y="373390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 rot="10309091">
              <a:off x="4743721" y="374759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 rot="10527274">
              <a:off x="4665388" y="375633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10745455">
              <a:off x="4586658" y="37600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 rot="10963638">
              <a:off x="4507850" y="3758829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 rot="11181819">
              <a:off x="4429279" y="37525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 rot="11400000">
              <a:off x="4351263" y="37413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 rot="11618183">
              <a:off x="4274115" y="372522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 rot="11836364">
              <a:off x="4198147" y="370422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 rot="12054545">
              <a:off x="4123664" y="36784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 rot="12272728">
              <a:off x="4050964" y="3647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 rot="12490909">
              <a:off x="3980343" y="361299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 rot="12709091">
              <a:off x="3912086" y="3573580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 rot="12927274">
              <a:off x="3846463" y="352992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 rot="13145455">
              <a:off x="3783743" y="348218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 rot="13363638">
              <a:off x="3724176" y="343057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rot="13581819">
              <a:off x="3668002" y="3375283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3800000">
              <a:off x="3615448" y="331654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4018183">
              <a:off x="3566726" y="32545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 rot="14236364">
              <a:off x="3522031" y="318966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 rot="14454545">
              <a:off x="3481544" y="3122041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 rot="14672728">
              <a:off x="3445428" y="3051984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4890909">
              <a:off x="3413827" y="2979778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5109092">
              <a:off x="3386869" y="2905712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 rot="15327274">
              <a:off x="3364664" y="2830087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 rot="15545455">
              <a:off x="3347299" y="275320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 rot="15763638">
              <a:off x="3334846" y="2675376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5981819">
              <a:off x="3327353" y="2596915"/>
              <a:ext cx="10723" cy="107228"/>
            </a:xfrm>
            <a:prstGeom prst="rect">
              <a:avLst/>
            </a:prstGeom>
            <a:grpFill/>
            <a:ln w="9525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9" name="椭圆 108"/>
          <p:cNvSpPr/>
          <p:nvPr/>
        </p:nvSpPr>
        <p:spPr>
          <a:xfrm>
            <a:off x="4163725" y="143826"/>
            <a:ext cx="781729" cy="781729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128502" y="357584"/>
            <a:ext cx="8716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Preview</a:t>
            </a:r>
            <a:endParaRPr lang="zh-CN" altLang="en-US" sz="15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ECE4B3F-B89B-304F-9AF6-6E2D18A8D4E6}"/>
              </a:ext>
            </a:extLst>
          </p:cNvPr>
          <p:cNvGrpSpPr/>
          <p:nvPr/>
        </p:nvGrpSpPr>
        <p:grpSpPr>
          <a:xfrm>
            <a:off x="1122897" y="1988097"/>
            <a:ext cx="1750456" cy="1600795"/>
            <a:chOff x="1122897" y="1988097"/>
            <a:chExt cx="1750456" cy="160079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3CFE63F-CD9C-FA4A-80C3-EE90515E2EA2}"/>
                </a:ext>
              </a:extLst>
            </p:cNvPr>
            <p:cNvGrpSpPr/>
            <p:nvPr/>
          </p:nvGrpSpPr>
          <p:grpSpPr>
            <a:xfrm>
              <a:off x="1614779" y="1988097"/>
              <a:ext cx="975003" cy="1028171"/>
              <a:chOff x="1614779" y="1988097"/>
              <a:chExt cx="975003" cy="1028171"/>
            </a:xfrm>
          </p:grpSpPr>
          <p:sp>
            <p:nvSpPr>
              <p:cNvPr id="152" name="等腰三角形 151"/>
              <p:cNvSpPr/>
              <p:nvPr/>
            </p:nvSpPr>
            <p:spPr>
              <a:xfrm flipV="1">
                <a:off x="1614781" y="2132983"/>
                <a:ext cx="975001" cy="883285"/>
              </a:xfrm>
              <a:prstGeom prst="triangle">
                <a:avLst>
                  <a:gd name="adj" fmla="val 50216"/>
                </a:avLst>
              </a:prstGeom>
              <a:solidFill>
                <a:schemeClr val="bg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等腰三角形 153"/>
              <p:cNvSpPr/>
              <p:nvPr/>
            </p:nvSpPr>
            <p:spPr>
              <a:xfrm flipV="1">
                <a:off x="1614779" y="1988097"/>
                <a:ext cx="975001" cy="883285"/>
              </a:xfrm>
              <a:prstGeom prst="triangle">
                <a:avLst>
                  <a:gd name="adj" fmla="val 50216"/>
                </a:avLst>
              </a:prstGeom>
              <a:solidFill>
                <a:schemeClr val="bg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1916328" y="2096727"/>
                <a:ext cx="39626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3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33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TextBox 6"/>
            <p:cNvSpPr txBox="1">
              <a:spLocks noChangeArrowheads="1"/>
            </p:cNvSpPr>
            <p:nvPr/>
          </p:nvSpPr>
          <p:spPr bwMode="auto">
            <a:xfrm>
              <a:off x="1122897" y="3034894"/>
              <a:ext cx="175045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1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Control Graph Generator</a:t>
              </a:r>
              <a:endParaRPr lang="zh-CN" altLang="en-US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9C53C9B0-F44E-BC45-AABA-A932AE92F0A5}"/>
              </a:ext>
            </a:extLst>
          </p:cNvPr>
          <p:cNvGrpSpPr/>
          <p:nvPr/>
        </p:nvGrpSpPr>
        <p:grpSpPr>
          <a:xfrm>
            <a:off x="2948487" y="2551348"/>
            <a:ext cx="1343537" cy="1332683"/>
            <a:chOff x="2948487" y="2551348"/>
            <a:chExt cx="1343537" cy="133268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AA53471-1923-054D-9026-02EFA5E1672D}"/>
                </a:ext>
              </a:extLst>
            </p:cNvPr>
            <p:cNvGrpSpPr/>
            <p:nvPr/>
          </p:nvGrpSpPr>
          <p:grpSpPr>
            <a:xfrm>
              <a:off x="3138380" y="2551348"/>
              <a:ext cx="975001" cy="1028172"/>
              <a:chOff x="3138380" y="2551348"/>
              <a:chExt cx="975001" cy="1028172"/>
            </a:xfrm>
          </p:grpSpPr>
          <p:sp>
            <p:nvSpPr>
              <p:cNvPr id="160" name="等腰三角形 159"/>
              <p:cNvSpPr/>
              <p:nvPr/>
            </p:nvSpPr>
            <p:spPr>
              <a:xfrm flipV="1">
                <a:off x="3138380" y="2696235"/>
                <a:ext cx="975001" cy="883285"/>
              </a:xfrm>
              <a:prstGeom prst="triangle">
                <a:avLst>
                  <a:gd name="adj" fmla="val 50216"/>
                </a:avLst>
              </a:prstGeom>
              <a:solidFill>
                <a:schemeClr val="bg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等腰三角形 160"/>
              <p:cNvSpPr/>
              <p:nvPr/>
            </p:nvSpPr>
            <p:spPr>
              <a:xfrm flipV="1">
                <a:off x="3138380" y="2551348"/>
                <a:ext cx="975001" cy="883285"/>
              </a:xfrm>
              <a:prstGeom prst="triangle">
                <a:avLst>
                  <a:gd name="adj" fmla="val 50216"/>
                </a:avLst>
              </a:prstGeom>
              <a:solidFill>
                <a:schemeClr val="bg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3439929" y="2659980"/>
                <a:ext cx="39626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3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33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5" name="TextBox 6"/>
            <p:cNvSpPr txBox="1">
              <a:spLocks noChangeArrowheads="1"/>
            </p:cNvSpPr>
            <p:nvPr/>
          </p:nvSpPr>
          <p:spPr bwMode="auto">
            <a:xfrm>
              <a:off x="2948487" y="3560866"/>
              <a:ext cx="1343537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1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Python AST</a:t>
              </a:r>
              <a:endParaRPr lang="zh-CN" altLang="en-US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D831D4E-74C9-F247-BCB4-18B79E9F968F}"/>
              </a:ext>
            </a:extLst>
          </p:cNvPr>
          <p:cNvGrpSpPr/>
          <p:nvPr/>
        </p:nvGrpSpPr>
        <p:grpSpPr>
          <a:xfrm>
            <a:off x="4712013" y="2551348"/>
            <a:ext cx="1663130" cy="1351337"/>
            <a:chOff x="4712013" y="2551348"/>
            <a:chExt cx="1663130" cy="1351337"/>
          </a:xfrm>
        </p:grpSpPr>
        <p:sp>
          <p:nvSpPr>
            <p:cNvPr id="164" name="等腰三角形 163"/>
            <p:cNvSpPr/>
            <p:nvPr/>
          </p:nvSpPr>
          <p:spPr>
            <a:xfrm flipV="1">
              <a:off x="5056078" y="2696235"/>
              <a:ext cx="975001" cy="883285"/>
            </a:xfrm>
            <a:prstGeom prst="triangle">
              <a:avLst>
                <a:gd name="adj" fmla="val 50216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等腰三角形 164"/>
            <p:cNvSpPr/>
            <p:nvPr/>
          </p:nvSpPr>
          <p:spPr>
            <a:xfrm flipV="1">
              <a:off x="5056078" y="2551348"/>
              <a:ext cx="975001" cy="883285"/>
            </a:xfrm>
            <a:prstGeom prst="triangle">
              <a:avLst>
                <a:gd name="adj" fmla="val 50216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5357627" y="2659980"/>
              <a:ext cx="39626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6"/>
            <p:cNvSpPr txBox="1">
              <a:spLocks noChangeArrowheads="1"/>
            </p:cNvSpPr>
            <p:nvPr/>
          </p:nvSpPr>
          <p:spPr bwMode="auto">
            <a:xfrm>
              <a:off x="4712013" y="3579520"/>
              <a:ext cx="1663130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1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Implementation</a:t>
              </a:r>
              <a:endParaRPr lang="zh-CN" altLang="en-US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839BB68B-85AD-4B42-A019-9EBBEE5B1279}"/>
              </a:ext>
            </a:extLst>
          </p:cNvPr>
          <p:cNvGrpSpPr/>
          <p:nvPr/>
        </p:nvGrpSpPr>
        <p:grpSpPr>
          <a:xfrm>
            <a:off x="6574508" y="1988097"/>
            <a:ext cx="1343537" cy="1604009"/>
            <a:chOff x="6574508" y="1988097"/>
            <a:chExt cx="1343537" cy="1604009"/>
          </a:xfrm>
        </p:grpSpPr>
        <p:sp>
          <p:nvSpPr>
            <p:cNvPr id="168" name="等腰三角形 167"/>
            <p:cNvSpPr/>
            <p:nvPr/>
          </p:nvSpPr>
          <p:spPr>
            <a:xfrm flipV="1">
              <a:off x="6768340" y="2132984"/>
              <a:ext cx="975001" cy="883285"/>
            </a:xfrm>
            <a:prstGeom prst="triangle">
              <a:avLst>
                <a:gd name="adj" fmla="val 50216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等腰三角形 168"/>
            <p:cNvSpPr/>
            <p:nvPr/>
          </p:nvSpPr>
          <p:spPr>
            <a:xfrm flipV="1">
              <a:off x="6768339" y="1988097"/>
              <a:ext cx="975001" cy="883285"/>
            </a:xfrm>
            <a:prstGeom prst="triangle">
              <a:avLst>
                <a:gd name="adj" fmla="val 50216"/>
              </a:avLst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7069887" y="2096729"/>
              <a:ext cx="39626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3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TextBox 6"/>
            <p:cNvSpPr txBox="1">
              <a:spLocks noChangeArrowheads="1"/>
            </p:cNvSpPr>
            <p:nvPr/>
          </p:nvSpPr>
          <p:spPr bwMode="auto">
            <a:xfrm>
              <a:off x="6574508" y="3038108"/>
              <a:ext cx="1343537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algn="ctr"/>
              <a:r>
                <a:rPr lang="en-US" altLang="zh-CN" sz="15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Benchmark Comparison</a:t>
              </a:r>
              <a:endParaRPr lang="zh-CN" altLang="en-US" sz="15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46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/>
      <p:bldP spid="10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>
            <a:spLocks noChangeAspect="1"/>
          </p:cNvSpPr>
          <p:nvPr/>
        </p:nvSpPr>
        <p:spPr>
          <a:xfrm rot="16200000">
            <a:off x="2947988" y="2703512"/>
            <a:ext cx="719138" cy="620713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六边形 11"/>
          <p:cNvSpPr>
            <a:spLocks noChangeAspect="1"/>
          </p:cNvSpPr>
          <p:nvPr/>
        </p:nvSpPr>
        <p:spPr>
          <a:xfrm rot="16200000">
            <a:off x="1526382" y="3151981"/>
            <a:ext cx="431800" cy="373063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16200000">
            <a:off x="1472407" y="1600994"/>
            <a:ext cx="539750" cy="465137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文本框 9"/>
          <p:cNvSpPr>
            <a:spLocks/>
          </p:cNvSpPr>
          <p:nvPr/>
        </p:nvSpPr>
        <p:spPr bwMode="auto">
          <a:xfrm>
            <a:off x="1771650" y="1573213"/>
            <a:ext cx="1428750" cy="1657350"/>
          </a:xfrm>
          <a:custGeom>
            <a:avLst/>
            <a:gdLst>
              <a:gd name="T0" fmla="*/ 709020 w 1427586"/>
              <a:gd name="T1" fmla="*/ 371509 h 1656000"/>
              <a:gd name="T2" fmla="*/ 466674 w 1427586"/>
              <a:gd name="T3" fmla="*/ 512695 h 1656000"/>
              <a:gd name="T4" fmla="*/ 466674 w 1427586"/>
              <a:gd name="T5" fmla="*/ 615487 h 1656000"/>
              <a:gd name="T6" fmla="*/ 488458 w 1427586"/>
              <a:gd name="T7" fmla="*/ 615487 h 1656000"/>
              <a:gd name="T8" fmla="*/ 586758 w 1427586"/>
              <a:gd name="T9" fmla="*/ 626107 h 1656000"/>
              <a:gd name="T10" fmla="*/ 613715 w 1427586"/>
              <a:gd name="T11" fmla="*/ 657422 h 1656000"/>
              <a:gd name="T12" fmla="*/ 618617 w 1427586"/>
              <a:gd name="T13" fmla="*/ 780501 h 1656000"/>
              <a:gd name="T14" fmla="*/ 618617 w 1427586"/>
              <a:gd name="T15" fmla="*/ 1253210 h 1656000"/>
              <a:gd name="T16" fmla="*/ 838633 w 1427586"/>
              <a:gd name="T17" fmla="*/ 1253210 h 1656000"/>
              <a:gd name="T18" fmla="*/ 838633 w 1427586"/>
              <a:gd name="T19" fmla="*/ 371509 h 1656000"/>
              <a:gd name="T20" fmla="*/ 709020 w 1427586"/>
              <a:gd name="T21" fmla="*/ 371509 h 1656000"/>
              <a:gd name="T22" fmla="*/ 714375 w 1427586"/>
              <a:gd name="T23" fmla="*/ 0 h 1656000"/>
              <a:gd name="T24" fmla="*/ 1428750 w 1427586"/>
              <a:gd name="T25" fmla="*/ 357187 h 1656000"/>
              <a:gd name="T26" fmla="*/ 1428750 w 1427586"/>
              <a:gd name="T27" fmla="*/ 1300162 h 1656000"/>
              <a:gd name="T28" fmla="*/ 714375 w 1427586"/>
              <a:gd name="T29" fmla="*/ 1657350 h 1656000"/>
              <a:gd name="T30" fmla="*/ 0 w 1427586"/>
              <a:gd name="T31" fmla="*/ 1300162 h 1656000"/>
              <a:gd name="T32" fmla="*/ 0 w 1427586"/>
              <a:gd name="T33" fmla="*/ 357187 h 1656000"/>
              <a:gd name="T34" fmla="*/ 714375 w 1427586"/>
              <a:gd name="T35" fmla="*/ 0 h 1656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427586" h="1656000">
                <a:moveTo>
                  <a:pt x="708442" y="371206"/>
                </a:moveTo>
                <a:cubicBezTo>
                  <a:pt x="653301" y="442376"/>
                  <a:pt x="572585" y="489400"/>
                  <a:pt x="466294" y="512277"/>
                </a:cubicBezTo>
                <a:lnTo>
                  <a:pt x="466294" y="614986"/>
                </a:lnTo>
                <a:lnTo>
                  <a:pt x="488060" y="614986"/>
                </a:lnTo>
                <a:cubicBezTo>
                  <a:pt x="538848" y="614986"/>
                  <a:pt x="571588" y="618523"/>
                  <a:pt x="586280" y="625597"/>
                </a:cubicBezTo>
                <a:cubicBezTo>
                  <a:pt x="600972" y="632671"/>
                  <a:pt x="609950" y="643101"/>
                  <a:pt x="613215" y="656886"/>
                </a:cubicBezTo>
                <a:cubicBezTo>
                  <a:pt x="616480" y="670671"/>
                  <a:pt x="618113" y="711664"/>
                  <a:pt x="618113" y="779865"/>
                </a:cubicBezTo>
                <a:lnTo>
                  <a:pt x="618113" y="1252189"/>
                </a:lnTo>
                <a:lnTo>
                  <a:pt x="837950" y="1252189"/>
                </a:lnTo>
                <a:lnTo>
                  <a:pt x="837950" y="371206"/>
                </a:lnTo>
                <a:lnTo>
                  <a:pt x="708442" y="371206"/>
                </a:lnTo>
                <a:close/>
                <a:moveTo>
                  <a:pt x="713793" y="0"/>
                </a:moveTo>
                <a:lnTo>
                  <a:pt x="1427586" y="356896"/>
                </a:lnTo>
                <a:lnTo>
                  <a:pt x="1427586" y="1299103"/>
                </a:lnTo>
                <a:lnTo>
                  <a:pt x="713793" y="1656000"/>
                </a:lnTo>
                <a:lnTo>
                  <a:pt x="0" y="1299103"/>
                </a:lnTo>
                <a:lnTo>
                  <a:pt x="0" y="356896"/>
                </a:lnTo>
                <a:lnTo>
                  <a:pt x="713793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 bwMode="auto">
          <a:xfrm>
            <a:off x="3462337" y="1578444"/>
            <a:ext cx="52197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Control Flow Generator</a:t>
            </a:r>
            <a:endParaRPr lang="zh-CN" altLang="en-US" sz="3500" baseline="-3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11"/>
          <p:cNvSpPr txBox="1">
            <a:spLocks noChangeArrowheads="1"/>
          </p:cNvSpPr>
          <p:nvPr/>
        </p:nvSpPr>
        <p:spPr bwMode="auto">
          <a:xfrm>
            <a:off x="3924300" y="2344738"/>
            <a:ext cx="4268788" cy="2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29" tIns="34263" rIns="68529" bIns="34263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sym typeface="方正姚体" pitchFamily="2" charset="-122"/>
              </a:rPr>
              <a:t>Abstract background review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sym typeface="方正姚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1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  <p:bldP spid="10" grpId="1" animBg="1"/>
      <p:bldP spid="10" grpId="2" animBg="1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50850" y="1870073"/>
            <a:ext cx="2555875" cy="717491"/>
            <a:chOff x="450273" y="1870365"/>
            <a:chExt cx="2556164" cy="717160"/>
          </a:xfrm>
        </p:grpSpPr>
        <p:sp>
          <p:nvSpPr>
            <p:cNvPr id="4" name="矩形 3"/>
            <p:cNvSpPr/>
            <p:nvPr/>
          </p:nvSpPr>
          <p:spPr>
            <a:xfrm>
              <a:off x="532832" y="1870365"/>
              <a:ext cx="388982" cy="3871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1295" name="文本框 6"/>
            <p:cNvSpPr txBox="1">
              <a:spLocks noChangeArrowheads="1"/>
            </p:cNvSpPr>
            <p:nvPr/>
          </p:nvSpPr>
          <p:spPr bwMode="auto">
            <a:xfrm>
              <a:off x="533401" y="1911929"/>
              <a:ext cx="387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FontAwesome"/>
                </a:rPr>
                <a:t>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296" name="文本框 9"/>
            <p:cNvSpPr txBox="1">
              <a:spLocks noChangeArrowheads="1"/>
            </p:cNvSpPr>
            <p:nvPr/>
          </p:nvSpPr>
          <p:spPr bwMode="auto">
            <a:xfrm>
              <a:off x="921328" y="2023645"/>
              <a:ext cx="1939636" cy="276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Raw Code Process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  <p:sp>
          <p:nvSpPr>
            <p:cNvPr id="11297" name="文本框 10"/>
            <p:cNvSpPr txBox="1">
              <a:spLocks noChangeArrowheads="1"/>
            </p:cNvSpPr>
            <p:nvPr/>
          </p:nvSpPr>
          <p:spPr bwMode="auto">
            <a:xfrm>
              <a:off x="450273" y="2341418"/>
              <a:ext cx="2556164" cy="246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Remove inline or block comments.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3308350" y="1861599"/>
            <a:ext cx="2555875" cy="879854"/>
            <a:chOff x="3307773" y="1861895"/>
            <a:chExt cx="2556164" cy="879448"/>
          </a:xfrm>
        </p:grpSpPr>
        <p:sp>
          <p:nvSpPr>
            <p:cNvPr id="17" name="矩形 16"/>
            <p:cNvSpPr/>
            <p:nvPr/>
          </p:nvSpPr>
          <p:spPr>
            <a:xfrm>
              <a:off x="3389360" y="1861895"/>
              <a:ext cx="388982" cy="387171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1291" name="文本框 17"/>
            <p:cNvSpPr txBox="1">
              <a:spLocks noChangeArrowheads="1"/>
            </p:cNvSpPr>
            <p:nvPr/>
          </p:nvSpPr>
          <p:spPr bwMode="auto">
            <a:xfrm>
              <a:off x="3390415" y="1906428"/>
              <a:ext cx="387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FontAwesome"/>
                </a:rPr>
                <a:t>2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292" name="文本框 14"/>
            <p:cNvSpPr txBox="1">
              <a:spLocks noChangeArrowheads="1"/>
            </p:cNvSpPr>
            <p:nvPr/>
          </p:nvSpPr>
          <p:spPr bwMode="auto">
            <a:xfrm>
              <a:off x="3778828" y="2023645"/>
              <a:ext cx="1939636" cy="276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Abstract Syntax Tree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  <p:sp>
          <p:nvSpPr>
            <p:cNvPr id="11293" name="文本框 15"/>
            <p:cNvSpPr txBox="1">
              <a:spLocks noChangeArrowheads="1"/>
            </p:cNvSpPr>
            <p:nvPr/>
          </p:nvSpPr>
          <p:spPr bwMode="auto">
            <a:xfrm>
              <a:off x="3307773" y="2341418"/>
              <a:ext cx="2556164" cy="39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Serve as parser in pre-process input target code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165850" y="1870073"/>
            <a:ext cx="2555875" cy="1025268"/>
            <a:chOff x="6165272" y="1870365"/>
            <a:chExt cx="2556164" cy="1024795"/>
          </a:xfrm>
        </p:grpSpPr>
        <p:sp>
          <p:nvSpPr>
            <p:cNvPr id="23" name="矩形 22"/>
            <p:cNvSpPr/>
            <p:nvPr/>
          </p:nvSpPr>
          <p:spPr>
            <a:xfrm>
              <a:off x="6247831" y="1870365"/>
              <a:ext cx="388982" cy="38717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1287" name="文本框 23"/>
            <p:cNvSpPr txBox="1">
              <a:spLocks noChangeArrowheads="1"/>
            </p:cNvSpPr>
            <p:nvPr/>
          </p:nvSpPr>
          <p:spPr bwMode="auto">
            <a:xfrm>
              <a:off x="6248400" y="1911929"/>
              <a:ext cx="387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FontAwesome"/>
                </a:rPr>
                <a:t>3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288" name="文本框 20"/>
            <p:cNvSpPr txBox="1">
              <a:spLocks noChangeArrowheads="1"/>
            </p:cNvSpPr>
            <p:nvPr/>
          </p:nvSpPr>
          <p:spPr bwMode="auto">
            <a:xfrm>
              <a:off x="6636327" y="2023645"/>
              <a:ext cx="1939636" cy="276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CFG Visitor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  <p:sp>
          <p:nvSpPr>
            <p:cNvPr id="11289" name="文本框 21"/>
            <p:cNvSpPr txBox="1">
              <a:spLocks noChangeArrowheads="1"/>
            </p:cNvSpPr>
            <p:nvPr/>
          </p:nvSpPr>
          <p:spPr bwMode="auto">
            <a:xfrm>
              <a:off x="6165272" y="2341418"/>
              <a:ext cx="2556164" cy="553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Traversal through AST and create virtual representation of code blocks, (i.e. class and function)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50850" y="3363914"/>
            <a:ext cx="2555875" cy="870651"/>
            <a:chOff x="450273" y="3363378"/>
            <a:chExt cx="2556164" cy="871598"/>
          </a:xfrm>
        </p:grpSpPr>
        <p:sp>
          <p:nvSpPr>
            <p:cNvPr id="29" name="矩形 28"/>
            <p:cNvSpPr/>
            <p:nvPr/>
          </p:nvSpPr>
          <p:spPr>
            <a:xfrm>
              <a:off x="532832" y="3363378"/>
              <a:ext cx="388982" cy="38777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1283" name="文本框 29"/>
            <p:cNvSpPr txBox="1">
              <a:spLocks noChangeArrowheads="1"/>
            </p:cNvSpPr>
            <p:nvPr/>
          </p:nvSpPr>
          <p:spPr bwMode="auto">
            <a:xfrm>
              <a:off x="533401" y="3404942"/>
              <a:ext cx="387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FontAwesome"/>
                </a:rPr>
                <a:t>4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284" name="文本框 26"/>
            <p:cNvSpPr txBox="1">
              <a:spLocks noChangeArrowheads="1"/>
            </p:cNvSpPr>
            <p:nvPr/>
          </p:nvSpPr>
          <p:spPr bwMode="auto">
            <a:xfrm>
              <a:off x="921328" y="3516658"/>
              <a:ext cx="1939636" cy="27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Graphviz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  <p:sp>
          <p:nvSpPr>
            <p:cNvPr id="11285" name="文本框 27"/>
            <p:cNvSpPr txBox="1">
              <a:spLocks noChangeArrowheads="1"/>
            </p:cNvSpPr>
            <p:nvPr/>
          </p:nvSpPr>
          <p:spPr bwMode="auto">
            <a:xfrm>
              <a:off x="450273" y="3834431"/>
              <a:ext cx="2556164" cy="400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Outout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 graph is generated by Graphviz 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308350" y="3363912"/>
            <a:ext cx="2555875" cy="716762"/>
            <a:chOff x="3307773" y="3363378"/>
            <a:chExt cx="2556164" cy="717542"/>
          </a:xfrm>
        </p:grpSpPr>
        <p:sp>
          <p:nvSpPr>
            <p:cNvPr id="35" name="矩形 34"/>
            <p:cNvSpPr/>
            <p:nvPr/>
          </p:nvSpPr>
          <p:spPr>
            <a:xfrm>
              <a:off x="3390332" y="3363378"/>
              <a:ext cx="388982" cy="38777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75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/>
            </a:p>
          </p:txBody>
        </p:sp>
        <p:sp>
          <p:nvSpPr>
            <p:cNvPr id="11279" name="文本框 35"/>
            <p:cNvSpPr txBox="1">
              <a:spLocks noChangeArrowheads="1"/>
            </p:cNvSpPr>
            <p:nvPr/>
          </p:nvSpPr>
          <p:spPr bwMode="auto">
            <a:xfrm>
              <a:off x="3390901" y="3379276"/>
              <a:ext cx="3879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pPr eaLnBrk="1" hangingPunct="1"/>
              <a:r>
                <a:rPr lang="en-US" altLang="zh-CN" sz="1600" dirty="0">
                  <a:solidFill>
                    <a:schemeClr val="bg1"/>
                  </a:solidFill>
                  <a:latin typeface="FontAwesome"/>
                </a:rPr>
                <a:t>5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280" name="文本框 32"/>
            <p:cNvSpPr txBox="1">
              <a:spLocks noChangeArrowheads="1"/>
            </p:cNvSpPr>
            <p:nvPr/>
          </p:nvSpPr>
          <p:spPr bwMode="auto">
            <a:xfrm>
              <a:off x="3778828" y="3516658"/>
              <a:ext cx="1939636" cy="27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Target Repo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  <p:sp>
          <p:nvSpPr>
            <p:cNvPr id="11281" name="文本框 33"/>
            <p:cNvSpPr txBox="1">
              <a:spLocks noChangeArrowheads="1"/>
            </p:cNvSpPr>
            <p:nvPr/>
          </p:nvSpPr>
          <p:spPr bwMode="auto">
            <a:xfrm>
              <a:off x="3307773" y="3834431"/>
              <a:ext cx="2556164" cy="246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itchFamily="2" charset="-122"/>
                  <a:ea typeface="华文细黑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</a:rPr>
                <a:t>The project is compared with </a:t>
              </a:r>
              <a:r>
                <a:rPr lang="en-US" altLang="zh-CN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姚体" pitchFamily="2" charset="-122"/>
                  <a:hlinkClick r:id="rId3"/>
                </a:rPr>
                <a:t>staticfg</a:t>
              </a:r>
              <a:endPara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endParaRPr>
            </a:p>
          </p:txBody>
        </p:sp>
      </p:grpSp>
      <p:sp>
        <p:nvSpPr>
          <p:cNvPr id="32" name="文本框 7"/>
          <p:cNvSpPr txBox="1">
            <a:spLocks noChangeArrowheads="1"/>
          </p:cNvSpPr>
          <p:nvPr/>
        </p:nvSpPr>
        <p:spPr bwMode="auto">
          <a:xfrm>
            <a:off x="2722563" y="479425"/>
            <a:ext cx="3698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Project Structure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898525" y="954088"/>
            <a:ext cx="7137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87438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defTabSz="1087438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defTabSz="1087438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defTabSz="1087438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defTabSz="1087438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1087438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External packages, framework, and target repository 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665163" y="3714750"/>
            <a:ext cx="1406525" cy="366713"/>
          </a:xfrm>
          <a:prstGeom prst="roundRect">
            <a:avLst>
              <a:gd name="adj" fmla="val 27968"/>
            </a:avLst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bg1"/>
                </a:solidFill>
                <a:hlinkClick r:id="rId4"/>
              </a:rPr>
              <a:t>Project Repo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FB7CCDA-9F6B-D449-8648-3BC45657148A}"/>
              </a:ext>
            </a:extLst>
          </p:cNvPr>
          <p:cNvGrpSpPr/>
          <p:nvPr/>
        </p:nvGrpSpPr>
        <p:grpSpPr>
          <a:xfrm>
            <a:off x="4057673" y="1520825"/>
            <a:ext cx="4414815" cy="3121025"/>
            <a:chOff x="4057673" y="1520825"/>
            <a:chExt cx="4414815" cy="3121025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7673" y="2994025"/>
              <a:ext cx="2728912" cy="164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45088623-AA0B-F844-BC90-6885FB1AB753}"/>
                </a:ext>
              </a:extLst>
            </p:cNvPr>
            <p:cNvGrpSpPr/>
            <p:nvPr/>
          </p:nvGrpSpPr>
          <p:grpSpPr>
            <a:xfrm>
              <a:off x="4460832" y="1520825"/>
              <a:ext cx="4011656" cy="2884488"/>
              <a:chOff x="4460832" y="1520825"/>
              <a:chExt cx="4011656" cy="2884488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9200" y="1520825"/>
                <a:ext cx="3214688" cy="2681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图片 21" descr="图片包含 游戏机, 文字&#10;&#10;描述已自动生成">
                <a:extLst>
                  <a:ext uri="{FF2B5EF4-FFF2-40B4-BE49-F238E27FC236}">
                    <a16:creationId xmlns:a16="http://schemas.microsoft.com/office/drawing/2014/main" id="{62025A82-F439-B641-A666-25DDA8E64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306" y="1645076"/>
                <a:ext cx="2953335" cy="1619119"/>
              </a:xfrm>
              <a:prstGeom prst="rect">
                <a:avLst/>
              </a:prstGeom>
            </p:spPr>
          </p:pic>
          <p:pic>
            <p:nvPicPr>
              <p:cNvPr id="24" name="图片 23" descr="图片包含 游戏机, 截图&#10;&#10;描述已自动生成">
                <a:extLst>
                  <a:ext uri="{FF2B5EF4-FFF2-40B4-BE49-F238E27FC236}">
                    <a16:creationId xmlns:a16="http://schemas.microsoft.com/office/drawing/2014/main" id="{FD7D5A07-6961-3748-BAF7-0C4306C9C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0832" y="3185411"/>
                <a:ext cx="1886805" cy="1219902"/>
              </a:xfrm>
              <a:prstGeom prst="rect">
                <a:avLst/>
              </a:prstGeom>
            </p:spPr>
          </p:pic>
          <p:sp>
            <p:nvSpPr>
              <p:cNvPr id="10" name="Right Triangle 49"/>
              <p:cNvSpPr/>
              <p:nvPr/>
            </p:nvSpPr>
            <p:spPr bwMode="auto">
              <a:xfrm rot="10800000">
                <a:off x="7915275" y="3128963"/>
                <a:ext cx="442913" cy="917575"/>
              </a:xfrm>
              <a:prstGeom prst="rtTriangle">
                <a:avLst/>
              </a:prstGeom>
              <a:solidFill>
                <a:schemeClr val="bg1">
                  <a:lumMod val="95000"/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12302" name="Picture 1"/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8225" y="2994025"/>
                <a:ext cx="1084263" cy="1411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图片 25" descr="图片包含 游戏机, 电话, 钟表, 房间&#10;&#10;描述已自动生成">
                <a:extLst>
                  <a:ext uri="{FF2B5EF4-FFF2-40B4-BE49-F238E27FC236}">
                    <a16:creationId xmlns:a16="http://schemas.microsoft.com/office/drawing/2014/main" id="{673E49A8-9787-6C42-AA68-973921D4E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1282" y="3128962"/>
                <a:ext cx="902712" cy="1135739"/>
              </a:xfrm>
              <a:prstGeom prst="rect">
                <a:avLst/>
              </a:prstGeom>
            </p:spPr>
          </p:pic>
        </p:grp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559974" y="1399071"/>
            <a:ext cx="3636962" cy="15515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As a way of quality control to prevent random errors during execution, uncompilable inputs are detected in pre-execution.</a:t>
            </a:r>
          </a:p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Class structures and function calls are stored as models in the form of syntax tree. </a:t>
            </a:r>
          </a:p>
          <a:p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Final output is in an aggregate format that respectively show each model as an independent control-flow graph.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  <a:p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3899" y="1481795"/>
            <a:ext cx="82527" cy="97147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63916" y="931786"/>
            <a:ext cx="2306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/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姚体" pitchFamily="2" charset="-122"/>
              </a:rPr>
              <a:t>Function Preview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姚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repeatCount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3" animBg="1" autoUpdateAnimBg="0"/>
      <p:bldP spid="14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6D9CA34-400D-3043-801B-F5D657806B68}"/>
              </a:ext>
            </a:extLst>
          </p:cNvPr>
          <p:cNvGrpSpPr/>
          <p:nvPr/>
        </p:nvGrpSpPr>
        <p:grpSpPr>
          <a:xfrm>
            <a:off x="4506434" y="700796"/>
            <a:ext cx="4043422" cy="2794531"/>
            <a:chOff x="4506434" y="700796"/>
            <a:chExt cx="4043422" cy="2794531"/>
          </a:xfrm>
        </p:grpSpPr>
        <p:sp>
          <p:nvSpPr>
            <p:cNvPr id="146" name="TextBox 34"/>
            <p:cNvSpPr txBox="1"/>
            <p:nvPr/>
          </p:nvSpPr>
          <p:spPr>
            <a:xfrm>
              <a:off x="4506434" y="3156773"/>
              <a:ext cx="1419225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8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Perform Unit test to ensure code quality</a:t>
              </a:r>
              <a:endParaRPr lang="zh-CN" alt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E76EC2F-D551-D94A-86BE-D90412C2FF84}"/>
                </a:ext>
              </a:extLst>
            </p:cNvPr>
            <p:cNvGrpSpPr/>
            <p:nvPr/>
          </p:nvGrpSpPr>
          <p:grpSpPr>
            <a:xfrm>
              <a:off x="4724430" y="700796"/>
              <a:ext cx="3825426" cy="2561616"/>
              <a:chOff x="4724430" y="700796"/>
              <a:chExt cx="3825426" cy="2561616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5108098" y="2916448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" name="组合 146"/>
              <p:cNvGrpSpPr/>
              <p:nvPr/>
            </p:nvGrpSpPr>
            <p:grpSpPr>
              <a:xfrm>
                <a:off x="4724430" y="1672495"/>
                <a:ext cx="992190" cy="1147762"/>
                <a:chOff x="1798024" y="2281555"/>
                <a:chExt cx="1322917" cy="1530349"/>
              </a:xfrm>
            </p:grpSpPr>
            <p:sp>
              <p:nvSpPr>
                <p:cNvPr id="148" name="等腰三角形 2"/>
                <p:cNvSpPr/>
                <p:nvPr/>
              </p:nvSpPr>
              <p:spPr bwMode="auto">
                <a:xfrm rot="10825742">
                  <a:off x="1798024" y="2281555"/>
                  <a:ext cx="1322917" cy="153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128" h="1333073">
                      <a:moveTo>
                        <a:pt x="576064" y="0"/>
                      </a:moveTo>
                      <a:lnTo>
                        <a:pt x="687529" y="192182"/>
                      </a:lnTo>
                      <a:cubicBezTo>
                        <a:pt x="952381" y="243689"/>
                        <a:pt x="1152128" y="477023"/>
                        <a:pt x="1152128" y="757009"/>
                      </a:cubicBezTo>
                      <a:cubicBezTo>
                        <a:pt x="1152128" y="1075160"/>
                        <a:pt x="894215" y="1333073"/>
                        <a:pt x="576064" y="1333073"/>
                      </a:cubicBezTo>
                      <a:cubicBezTo>
                        <a:pt x="257913" y="1333073"/>
                        <a:pt x="0" y="1075160"/>
                        <a:pt x="0" y="757009"/>
                      </a:cubicBezTo>
                      <a:cubicBezTo>
                        <a:pt x="0" y="477023"/>
                        <a:pt x="199747" y="243689"/>
                        <a:pt x="464599" y="192182"/>
                      </a:cubicBez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 w="63500">
                  <a:noFill/>
                </a:ln>
                <a:effectLst/>
              </p:spPr>
              <p:txBody>
                <a:bodyPr wrap="none" lIns="68580" tIns="34290" rIns="68580" bIns="34290" anchor="ctr"/>
                <a:lstStyle/>
                <a:p>
                  <a:pPr algn="ctr">
                    <a:defRPr/>
                  </a:pPr>
                  <a:endParaRPr lang="zh-CN" altLang="en-US" sz="800" kern="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文本框 148"/>
                <p:cNvSpPr txBox="1"/>
                <p:nvPr/>
              </p:nvSpPr>
              <p:spPr>
                <a:xfrm>
                  <a:off x="1905817" y="2817467"/>
                  <a:ext cx="1098235" cy="287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 test</a:t>
                  </a:r>
                  <a:endParaRPr lang="zh-CN" altLang="en-US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0" name="椭圆 149"/>
              <p:cNvSpPr/>
              <p:nvPr/>
            </p:nvSpPr>
            <p:spPr>
              <a:xfrm>
                <a:off x="6365627" y="2437313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34"/>
              <p:cNvSpPr txBox="1"/>
              <p:nvPr/>
            </p:nvSpPr>
            <p:spPr>
              <a:xfrm>
                <a:off x="5763963" y="2677637"/>
                <a:ext cx="1419225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Because the final output is in the form of graph, acceptance test is performed by visual exemption. 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5981953" y="1193359"/>
                <a:ext cx="992188" cy="1147762"/>
                <a:chOff x="1798024" y="2281555"/>
                <a:chExt cx="1322917" cy="1530349"/>
              </a:xfrm>
            </p:grpSpPr>
            <p:sp>
              <p:nvSpPr>
                <p:cNvPr id="153" name="等腰三角形 2"/>
                <p:cNvSpPr/>
                <p:nvPr/>
              </p:nvSpPr>
              <p:spPr bwMode="auto">
                <a:xfrm rot="10825742">
                  <a:off x="1798024" y="2281555"/>
                  <a:ext cx="1322917" cy="153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128" h="1333073">
                      <a:moveTo>
                        <a:pt x="576064" y="0"/>
                      </a:moveTo>
                      <a:lnTo>
                        <a:pt x="687529" y="192182"/>
                      </a:lnTo>
                      <a:cubicBezTo>
                        <a:pt x="952381" y="243689"/>
                        <a:pt x="1152128" y="477023"/>
                        <a:pt x="1152128" y="757009"/>
                      </a:cubicBezTo>
                      <a:cubicBezTo>
                        <a:pt x="1152128" y="1075160"/>
                        <a:pt x="894215" y="1333073"/>
                        <a:pt x="576064" y="1333073"/>
                      </a:cubicBezTo>
                      <a:cubicBezTo>
                        <a:pt x="257913" y="1333073"/>
                        <a:pt x="0" y="1075160"/>
                        <a:pt x="0" y="757009"/>
                      </a:cubicBezTo>
                      <a:cubicBezTo>
                        <a:pt x="0" y="477023"/>
                        <a:pt x="199747" y="243689"/>
                        <a:pt x="464599" y="192182"/>
                      </a:cubicBez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 w="63500">
                  <a:noFill/>
                </a:ln>
                <a:effectLst/>
              </p:spPr>
              <p:txBody>
                <a:bodyPr wrap="none" lIns="68580" tIns="34290" rIns="68580" bIns="34290" anchor="ctr"/>
                <a:lstStyle/>
                <a:p>
                  <a:pPr algn="ctr">
                    <a:defRPr/>
                  </a:pPr>
                  <a:endParaRPr lang="zh-CN" altLang="en-US" sz="800" kern="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1904991" y="2771842"/>
                  <a:ext cx="1127892" cy="451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Output comparison</a:t>
                  </a:r>
                  <a:endParaRPr lang="zh-CN" altLang="en-US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5" name="椭圆 154"/>
              <p:cNvSpPr/>
              <p:nvPr/>
            </p:nvSpPr>
            <p:spPr>
              <a:xfrm>
                <a:off x="7703699" y="1944749"/>
                <a:ext cx="215900" cy="2159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Box 34"/>
              <p:cNvSpPr txBox="1"/>
              <p:nvPr/>
            </p:nvSpPr>
            <p:spPr>
              <a:xfrm>
                <a:off x="7130631" y="2182151"/>
                <a:ext cx="1419225" cy="70788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Proposition logic is transformed from simple negation to normal form.</a:t>
                </a:r>
              </a:p>
              <a:p>
                <a:pPr>
                  <a:defRPr/>
                </a:pPr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Complex cases remains using negation. 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" name="组合 156"/>
              <p:cNvGrpSpPr/>
              <p:nvPr/>
            </p:nvGrpSpPr>
            <p:grpSpPr>
              <a:xfrm>
                <a:off x="7320025" y="700796"/>
                <a:ext cx="992188" cy="1147762"/>
                <a:chOff x="1798024" y="2281555"/>
                <a:chExt cx="1322917" cy="1530349"/>
              </a:xfrm>
            </p:grpSpPr>
            <p:sp>
              <p:nvSpPr>
                <p:cNvPr id="158" name="等腰三角形 2"/>
                <p:cNvSpPr/>
                <p:nvPr/>
              </p:nvSpPr>
              <p:spPr bwMode="auto">
                <a:xfrm rot="10825742">
                  <a:off x="1798024" y="2281555"/>
                  <a:ext cx="1322917" cy="1530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128" h="1333073">
                      <a:moveTo>
                        <a:pt x="576064" y="0"/>
                      </a:moveTo>
                      <a:lnTo>
                        <a:pt x="687529" y="192182"/>
                      </a:lnTo>
                      <a:cubicBezTo>
                        <a:pt x="952381" y="243689"/>
                        <a:pt x="1152128" y="477023"/>
                        <a:pt x="1152128" y="757009"/>
                      </a:cubicBezTo>
                      <a:cubicBezTo>
                        <a:pt x="1152128" y="1075160"/>
                        <a:pt x="894215" y="1333073"/>
                        <a:pt x="576064" y="1333073"/>
                      </a:cubicBezTo>
                      <a:cubicBezTo>
                        <a:pt x="257913" y="1333073"/>
                        <a:pt x="0" y="1075160"/>
                        <a:pt x="0" y="757009"/>
                      </a:cubicBezTo>
                      <a:cubicBezTo>
                        <a:pt x="0" y="477023"/>
                        <a:pt x="199747" y="243689"/>
                        <a:pt x="464599" y="192182"/>
                      </a:cubicBezTo>
                      <a:close/>
                    </a:path>
                  </a:pathLst>
                </a:custGeom>
                <a:solidFill>
                  <a:schemeClr val="bg1">
                    <a:alpha val="45000"/>
                  </a:schemeClr>
                </a:solidFill>
                <a:ln w="63500">
                  <a:noFill/>
                </a:ln>
                <a:effectLst/>
              </p:spPr>
              <p:txBody>
                <a:bodyPr wrap="none" lIns="68580" tIns="34290" rIns="68580" bIns="34290" anchor="ctr"/>
                <a:lstStyle/>
                <a:p>
                  <a:pPr algn="ctr">
                    <a:defRPr/>
                  </a:pPr>
                  <a:endParaRPr lang="zh-CN" altLang="en-US" sz="800" kern="0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文本框 158"/>
                <p:cNvSpPr txBox="1"/>
                <p:nvPr/>
              </p:nvSpPr>
              <p:spPr>
                <a:xfrm>
                  <a:off x="1862897" y="2625596"/>
                  <a:ext cx="1154804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Propositional logic adjustment</a:t>
                  </a:r>
                  <a:endParaRPr lang="zh-CN" altLang="en-US" sz="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33" name="文本框 7"/>
          <p:cNvSpPr txBox="1">
            <a:spLocks noChangeArrowheads="1"/>
          </p:cNvSpPr>
          <p:nvPr/>
        </p:nvSpPr>
        <p:spPr bwMode="auto">
          <a:xfrm>
            <a:off x="2191184" y="89988"/>
            <a:ext cx="3698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方正姚体" pitchFamily="2" charset="-122"/>
              </a:rPr>
              <a:t>Implementation Steps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方正姚体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779FAE7-D00B-DC4D-8BCE-2BF5EC4BAF36}"/>
              </a:ext>
            </a:extLst>
          </p:cNvPr>
          <p:cNvGrpSpPr/>
          <p:nvPr/>
        </p:nvGrpSpPr>
        <p:grpSpPr>
          <a:xfrm>
            <a:off x="559296" y="2072858"/>
            <a:ext cx="4108832" cy="2796488"/>
            <a:chOff x="559296" y="2072858"/>
            <a:chExt cx="4108832" cy="2796488"/>
          </a:xfrm>
        </p:grpSpPr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AF77E2D5-7BD8-9E44-89A6-7DC2BB9746DC}"/>
                </a:ext>
              </a:extLst>
            </p:cNvPr>
            <p:cNvSpPr txBox="1"/>
            <p:nvPr/>
          </p:nvSpPr>
          <p:spPr>
            <a:xfrm>
              <a:off x="559296" y="4407681"/>
              <a:ext cx="1419225" cy="46166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800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Input code with syntax error that can not compile will be excluded</a:t>
              </a:r>
              <a:endParaRPr lang="zh-CN" alt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5F5A2B8-9FBC-F549-9E08-E57555882FD2}"/>
                </a:ext>
              </a:extLst>
            </p:cNvPr>
            <p:cNvGrpSpPr/>
            <p:nvPr/>
          </p:nvGrpSpPr>
          <p:grpSpPr>
            <a:xfrm>
              <a:off x="777285" y="2072858"/>
              <a:ext cx="3890843" cy="2433508"/>
              <a:chOff x="777285" y="2072858"/>
              <a:chExt cx="3890843" cy="2433508"/>
            </a:xfrm>
          </p:grpSpPr>
          <p:sp>
            <p:nvSpPr>
              <p:cNvPr id="141" name="TextBox 34"/>
              <p:cNvSpPr txBox="1"/>
              <p:nvPr/>
            </p:nvSpPr>
            <p:spPr>
              <a:xfrm>
                <a:off x="3248903" y="3557136"/>
                <a:ext cx="1419225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Operating variables stored as a list of dictionary to improve traversal efficiency and code formality</a:t>
                </a:r>
                <a:endParaRPr lang="zh-CN" altLang="en-US" sz="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45AE88C-E71F-8C4A-9951-4644235DD8BF}"/>
                  </a:ext>
                </a:extLst>
              </p:cNvPr>
              <p:cNvGrpSpPr/>
              <p:nvPr/>
            </p:nvGrpSpPr>
            <p:grpSpPr>
              <a:xfrm>
                <a:off x="777285" y="2072858"/>
                <a:ext cx="3681800" cy="2433508"/>
                <a:chOff x="777285" y="2072858"/>
                <a:chExt cx="3681800" cy="2433508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2507905" y="3681266"/>
                  <a:ext cx="215900" cy="2159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TextBox 34"/>
                <p:cNvSpPr txBox="1"/>
                <p:nvPr/>
              </p:nvSpPr>
              <p:spPr>
                <a:xfrm>
                  <a:off x="1906241" y="3921591"/>
                  <a:ext cx="1419225" cy="58477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rPr>
                    <a:t>AST models contain variables, conjunctive variables which includes logical and operating.</a:t>
                  </a:r>
                  <a:endParaRPr lang="zh-CN" altLang="en-US" sz="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39" name="组合 138"/>
                <p:cNvGrpSpPr/>
                <p:nvPr/>
              </p:nvGrpSpPr>
              <p:grpSpPr>
                <a:xfrm>
                  <a:off x="2124231" y="2437313"/>
                  <a:ext cx="992190" cy="1147762"/>
                  <a:chOff x="1798024" y="2281555"/>
                  <a:chExt cx="1322917" cy="1530349"/>
                </a:xfrm>
              </p:grpSpPr>
              <p:sp>
                <p:nvSpPr>
                  <p:cNvPr id="109" name="等腰三角形 2"/>
                  <p:cNvSpPr/>
                  <p:nvPr/>
                </p:nvSpPr>
                <p:spPr bwMode="auto">
                  <a:xfrm rot="10825742">
                    <a:off x="1798024" y="2281555"/>
                    <a:ext cx="1322917" cy="1530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128" h="1333073">
                        <a:moveTo>
                          <a:pt x="576064" y="0"/>
                        </a:moveTo>
                        <a:lnTo>
                          <a:pt x="687529" y="192182"/>
                        </a:lnTo>
                        <a:cubicBezTo>
                          <a:pt x="952381" y="243689"/>
                          <a:pt x="1152128" y="477023"/>
                          <a:pt x="1152128" y="757009"/>
                        </a:cubicBezTo>
                        <a:cubicBezTo>
                          <a:pt x="1152128" y="1075160"/>
                          <a:pt x="894215" y="1333073"/>
                          <a:pt x="576064" y="1333073"/>
                        </a:cubicBezTo>
                        <a:cubicBezTo>
                          <a:pt x="257913" y="1333073"/>
                          <a:pt x="0" y="1075160"/>
                          <a:pt x="0" y="757009"/>
                        </a:cubicBezTo>
                        <a:cubicBezTo>
                          <a:pt x="0" y="477023"/>
                          <a:pt x="199747" y="243689"/>
                          <a:pt x="464599" y="192182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 w="63500">
                    <a:noFill/>
                  </a:ln>
                  <a:effectLst/>
                </p:spPr>
                <p:txBody>
                  <a:bodyPr wrap="none" lIns="68580" tIns="34290" rIns="68580" bIns="34290" anchor="ctr"/>
                  <a:lstStyle/>
                  <a:p>
                    <a:pPr algn="ctr">
                      <a:defRPr/>
                    </a:pPr>
                    <a:endParaRPr lang="zh-CN" altLang="en-US" sz="800" kern="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8" name="文本框 137"/>
                  <p:cNvSpPr txBox="1"/>
                  <p:nvPr/>
                </p:nvSpPr>
                <p:spPr>
                  <a:xfrm>
                    <a:off x="1845292" y="2797079"/>
                    <a:ext cx="1216452" cy="2872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Parse to AST</a:t>
                    </a:r>
                    <a:endParaRPr lang="zh-CN" altLang="en-US" sz="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40" name="椭圆 139"/>
                <p:cNvSpPr/>
                <p:nvPr/>
              </p:nvSpPr>
              <p:spPr>
                <a:xfrm>
                  <a:off x="3850567" y="3316812"/>
                  <a:ext cx="215900" cy="2159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42" name="组合 141"/>
                <p:cNvGrpSpPr/>
                <p:nvPr/>
              </p:nvGrpSpPr>
              <p:grpSpPr>
                <a:xfrm>
                  <a:off x="3466895" y="2072858"/>
                  <a:ext cx="992190" cy="1147762"/>
                  <a:chOff x="1798024" y="2281555"/>
                  <a:chExt cx="1322917" cy="1530349"/>
                </a:xfrm>
              </p:grpSpPr>
              <p:sp>
                <p:nvSpPr>
                  <p:cNvPr id="143" name="等腰三角形 2"/>
                  <p:cNvSpPr/>
                  <p:nvPr/>
                </p:nvSpPr>
                <p:spPr bwMode="auto">
                  <a:xfrm rot="10825742">
                    <a:off x="1798024" y="2281555"/>
                    <a:ext cx="1322917" cy="1530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128" h="1333073">
                        <a:moveTo>
                          <a:pt x="576064" y="0"/>
                        </a:moveTo>
                        <a:lnTo>
                          <a:pt x="687529" y="192182"/>
                        </a:lnTo>
                        <a:cubicBezTo>
                          <a:pt x="952381" y="243689"/>
                          <a:pt x="1152128" y="477023"/>
                          <a:pt x="1152128" y="757009"/>
                        </a:cubicBezTo>
                        <a:cubicBezTo>
                          <a:pt x="1152128" y="1075160"/>
                          <a:pt x="894215" y="1333073"/>
                          <a:pt x="576064" y="1333073"/>
                        </a:cubicBezTo>
                        <a:cubicBezTo>
                          <a:pt x="257913" y="1333073"/>
                          <a:pt x="0" y="1075160"/>
                          <a:pt x="0" y="757009"/>
                        </a:cubicBezTo>
                        <a:cubicBezTo>
                          <a:pt x="0" y="477023"/>
                          <a:pt x="199747" y="243689"/>
                          <a:pt x="464599" y="192182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 w="63500">
                    <a:noFill/>
                  </a:ln>
                  <a:effectLst/>
                </p:spPr>
                <p:txBody>
                  <a:bodyPr wrap="none" lIns="68580" tIns="34290" rIns="68580" bIns="34290" anchor="ctr"/>
                  <a:lstStyle/>
                  <a:p>
                    <a:pPr algn="ctr">
                      <a:defRPr/>
                    </a:pPr>
                    <a:endParaRPr lang="zh-CN" altLang="en-US" sz="800" kern="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1884518" y="2790206"/>
                    <a:ext cx="1163269" cy="2872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CFG Builder</a:t>
                    </a:r>
                    <a:endParaRPr lang="zh-CN" altLang="en-US" sz="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B577B1C2-F7BE-0E44-B1D5-3B39C91AC3F2}"/>
                    </a:ext>
                  </a:extLst>
                </p:cNvPr>
                <p:cNvSpPr/>
                <p:nvPr/>
              </p:nvSpPr>
              <p:spPr>
                <a:xfrm>
                  <a:off x="1160959" y="4160401"/>
                  <a:ext cx="215900" cy="2159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50800" dir="5400000" algn="t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8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489EE901-969B-E840-91EE-A2435F20CD7D}"/>
                    </a:ext>
                  </a:extLst>
                </p:cNvPr>
                <p:cNvGrpSpPr/>
                <p:nvPr/>
              </p:nvGrpSpPr>
              <p:grpSpPr>
                <a:xfrm>
                  <a:off x="777285" y="2916448"/>
                  <a:ext cx="992190" cy="1147762"/>
                  <a:chOff x="1798024" y="2281555"/>
                  <a:chExt cx="1322917" cy="1530349"/>
                </a:xfrm>
              </p:grpSpPr>
              <p:sp>
                <p:nvSpPr>
                  <p:cNvPr id="36" name="等腰三角形 2">
                    <a:extLst>
                      <a:ext uri="{FF2B5EF4-FFF2-40B4-BE49-F238E27FC236}">
                        <a16:creationId xmlns:a16="http://schemas.microsoft.com/office/drawing/2014/main" id="{8AD00C2D-46E7-8A42-9C41-D54695345843}"/>
                      </a:ext>
                    </a:extLst>
                  </p:cNvPr>
                  <p:cNvSpPr/>
                  <p:nvPr/>
                </p:nvSpPr>
                <p:spPr bwMode="auto">
                  <a:xfrm rot="10825742">
                    <a:off x="1798024" y="2281555"/>
                    <a:ext cx="1322917" cy="1530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128" h="1333073">
                        <a:moveTo>
                          <a:pt x="576064" y="0"/>
                        </a:moveTo>
                        <a:lnTo>
                          <a:pt x="687529" y="192182"/>
                        </a:lnTo>
                        <a:cubicBezTo>
                          <a:pt x="952381" y="243689"/>
                          <a:pt x="1152128" y="477023"/>
                          <a:pt x="1152128" y="757009"/>
                        </a:cubicBezTo>
                        <a:cubicBezTo>
                          <a:pt x="1152128" y="1075160"/>
                          <a:pt x="894215" y="1333073"/>
                          <a:pt x="576064" y="1333073"/>
                        </a:cubicBezTo>
                        <a:cubicBezTo>
                          <a:pt x="257913" y="1333073"/>
                          <a:pt x="0" y="1075160"/>
                          <a:pt x="0" y="757009"/>
                        </a:cubicBezTo>
                        <a:cubicBezTo>
                          <a:pt x="0" y="477023"/>
                          <a:pt x="199747" y="243689"/>
                          <a:pt x="464599" y="192182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 w="63500">
                    <a:noFill/>
                  </a:ln>
                  <a:effectLst/>
                </p:spPr>
                <p:txBody>
                  <a:bodyPr wrap="none" lIns="68580" tIns="34290" rIns="68580" bIns="34290" anchor="ctr"/>
                  <a:lstStyle/>
                  <a:p>
                    <a:pPr algn="ctr">
                      <a:defRPr/>
                    </a:pPr>
                    <a:endParaRPr lang="zh-CN" altLang="en-US" sz="800" kern="0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微软雅黑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1A08E7C9-8151-6846-84DC-C4139BD6C21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3009" y="2815523"/>
                    <a:ext cx="1197334" cy="2872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Formality check</a:t>
                    </a:r>
                    <a:endParaRPr lang="zh-CN" altLang="en-US" sz="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76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>
            <a:spLocks noChangeAspect="1"/>
          </p:cNvSpPr>
          <p:nvPr/>
        </p:nvSpPr>
        <p:spPr>
          <a:xfrm rot="16200000">
            <a:off x="2947988" y="2703512"/>
            <a:ext cx="719138" cy="620713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2" name="六边形 11"/>
          <p:cNvSpPr>
            <a:spLocks noChangeAspect="1"/>
          </p:cNvSpPr>
          <p:nvPr/>
        </p:nvSpPr>
        <p:spPr>
          <a:xfrm rot="16200000">
            <a:off x="1526382" y="3151981"/>
            <a:ext cx="431800" cy="373063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16200000">
            <a:off x="1472407" y="1600994"/>
            <a:ext cx="539750" cy="465137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文本框 9"/>
          <p:cNvSpPr>
            <a:spLocks/>
          </p:cNvSpPr>
          <p:nvPr/>
        </p:nvSpPr>
        <p:spPr bwMode="auto">
          <a:xfrm>
            <a:off x="1771650" y="1573213"/>
            <a:ext cx="1428750" cy="1657350"/>
          </a:xfrm>
          <a:custGeom>
            <a:avLst/>
            <a:gdLst>
              <a:gd name="T0" fmla="*/ 660838 w 1427586"/>
              <a:gd name="T1" fmla="*/ 354626 h 1656000"/>
              <a:gd name="T2" fmla="*/ 545928 w 1427586"/>
              <a:gd name="T3" fmla="*/ 375865 h 1656000"/>
              <a:gd name="T4" fmla="*/ 468051 w 1427586"/>
              <a:gd name="T5" fmla="*/ 438493 h 1656000"/>
              <a:gd name="T6" fmla="*/ 430474 w 1427586"/>
              <a:gd name="T7" fmla="*/ 522634 h 1656000"/>
              <a:gd name="T8" fmla="*/ 422849 w 1427586"/>
              <a:gd name="T9" fmla="*/ 639450 h 1656000"/>
              <a:gd name="T10" fmla="*/ 422849 w 1427586"/>
              <a:gd name="T11" fmla="*/ 671581 h 1656000"/>
              <a:gd name="T12" fmla="*/ 619993 w 1427586"/>
              <a:gd name="T13" fmla="*/ 671581 h 1656000"/>
              <a:gd name="T14" fmla="*/ 619993 w 1427586"/>
              <a:gd name="T15" fmla="*/ 587713 h 1656000"/>
              <a:gd name="T16" fmla="*/ 632264 w 1427586"/>
              <a:gd name="T17" fmla="*/ 509835 h 1656000"/>
              <a:gd name="T18" fmla="*/ 669620 w 1427586"/>
              <a:gd name="T19" fmla="*/ 490230 h 1656000"/>
              <a:gd name="T20" fmla="*/ 706976 w 1427586"/>
              <a:gd name="T21" fmla="*/ 507930 h 1656000"/>
              <a:gd name="T22" fmla="*/ 719246 w 1427586"/>
              <a:gd name="T23" fmla="*/ 561572 h 1656000"/>
              <a:gd name="T24" fmla="*/ 678674 w 1427586"/>
              <a:gd name="T25" fmla="*/ 692004 h 1656000"/>
              <a:gd name="T26" fmla="*/ 422986 w 1427586"/>
              <a:gd name="T27" fmla="*/ 1127408 h 1656000"/>
              <a:gd name="T28" fmla="*/ 422849 w 1427586"/>
              <a:gd name="T29" fmla="*/ 1253210 h 1656000"/>
              <a:gd name="T30" fmla="*/ 906996 w 1427586"/>
              <a:gd name="T31" fmla="*/ 1253210 h 1656000"/>
              <a:gd name="T32" fmla="*/ 906996 w 1427586"/>
              <a:gd name="T33" fmla="*/ 1102901 h 1656000"/>
              <a:gd name="T34" fmla="*/ 665722 w 1427586"/>
              <a:gd name="T35" fmla="*/ 1102901 h 1656000"/>
              <a:gd name="T36" fmla="*/ 888747 w 1427586"/>
              <a:gd name="T37" fmla="*/ 744556 h 1656000"/>
              <a:gd name="T38" fmla="*/ 926601 w 1427586"/>
              <a:gd name="T39" fmla="*/ 584445 h 1656000"/>
              <a:gd name="T40" fmla="*/ 859343 w 1427586"/>
              <a:gd name="T41" fmla="*/ 419705 h 1656000"/>
              <a:gd name="T42" fmla="*/ 660838 w 1427586"/>
              <a:gd name="T43" fmla="*/ 354626 h 1656000"/>
              <a:gd name="T44" fmla="*/ 714375 w 1427586"/>
              <a:gd name="T45" fmla="*/ 0 h 1656000"/>
              <a:gd name="T46" fmla="*/ 1428750 w 1427586"/>
              <a:gd name="T47" fmla="*/ 357187 h 1656000"/>
              <a:gd name="T48" fmla="*/ 1428750 w 1427586"/>
              <a:gd name="T49" fmla="*/ 1300162 h 1656000"/>
              <a:gd name="T50" fmla="*/ 714375 w 1427586"/>
              <a:gd name="T51" fmla="*/ 1657350 h 1656000"/>
              <a:gd name="T52" fmla="*/ 0 w 1427586"/>
              <a:gd name="T53" fmla="*/ 1300162 h 1656000"/>
              <a:gd name="T54" fmla="*/ 0 w 1427586"/>
              <a:gd name="T55" fmla="*/ 357187 h 1656000"/>
              <a:gd name="T56" fmla="*/ 714375 w 1427586"/>
              <a:gd name="T57" fmla="*/ 0 h 16560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427586" h="1656000">
                <a:moveTo>
                  <a:pt x="660300" y="354337"/>
                </a:moveTo>
                <a:cubicBezTo>
                  <a:pt x="615679" y="354337"/>
                  <a:pt x="577407" y="361411"/>
                  <a:pt x="545483" y="375559"/>
                </a:cubicBezTo>
                <a:cubicBezTo>
                  <a:pt x="513560" y="389707"/>
                  <a:pt x="487622" y="410566"/>
                  <a:pt x="467670" y="438136"/>
                </a:cubicBezTo>
                <a:cubicBezTo>
                  <a:pt x="447717" y="465707"/>
                  <a:pt x="435202" y="493731"/>
                  <a:pt x="430123" y="522208"/>
                </a:cubicBezTo>
                <a:cubicBezTo>
                  <a:pt x="425044" y="550685"/>
                  <a:pt x="422505" y="589592"/>
                  <a:pt x="422505" y="638929"/>
                </a:cubicBezTo>
                <a:lnTo>
                  <a:pt x="422505" y="671034"/>
                </a:lnTo>
                <a:lnTo>
                  <a:pt x="619488" y="671034"/>
                </a:lnTo>
                <a:lnTo>
                  <a:pt x="619488" y="587234"/>
                </a:lnTo>
                <a:cubicBezTo>
                  <a:pt x="619488" y="548418"/>
                  <a:pt x="623575" y="522480"/>
                  <a:pt x="631749" y="509420"/>
                </a:cubicBezTo>
                <a:cubicBezTo>
                  <a:pt x="639922" y="496361"/>
                  <a:pt x="652364" y="489831"/>
                  <a:pt x="669074" y="489831"/>
                </a:cubicBezTo>
                <a:cubicBezTo>
                  <a:pt x="685784" y="489831"/>
                  <a:pt x="698226" y="495726"/>
                  <a:pt x="706400" y="507516"/>
                </a:cubicBezTo>
                <a:cubicBezTo>
                  <a:pt x="714573" y="519306"/>
                  <a:pt x="718660" y="537172"/>
                  <a:pt x="718660" y="561115"/>
                </a:cubicBezTo>
                <a:cubicBezTo>
                  <a:pt x="718660" y="592313"/>
                  <a:pt x="705147" y="635755"/>
                  <a:pt x="678121" y="691440"/>
                </a:cubicBezTo>
                <a:cubicBezTo>
                  <a:pt x="651094" y="747125"/>
                  <a:pt x="565935" y="892141"/>
                  <a:pt x="422641" y="1126490"/>
                </a:cubicBezTo>
                <a:lnTo>
                  <a:pt x="422505" y="1252189"/>
                </a:lnTo>
                <a:lnTo>
                  <a:pt x="906257" y="1252189"/>
                </a:lnTo>
                <a:lnTo>
                  <a:pt x="906257" y="1102003"/>
                </a:lnTo>
                <a:lnTo>
                  <a:pt x="665180" y="1102003"/>
                </a:lnTo>
                <a:cubicBezTo>
                  <a:pt x="788527" y="919530"/>
                  <a:pt x="862808" y="800180"/>
                  <a:pt x="888023" y="743950"/>
                </a:cubicBezTo>
                <a:cubicBezTo>
                  <a:pt x="913239" y="687721"/>
                  <a:pt x="925846" y="634394"/>
                  <a:pt x="925846" y="583969"/>
                </a:cubicBezTo>
                <a:cubicBezTo>
                  <a:pt x="925846" y="517583"/>
                  <a:pt x="903445" y="462714"/>
                  <a:pt x="858643" y="419363"/>
                </a:cubicBezTo>
                <a:cubicBezTo>
                  <a:pt x="813841" y="376012"/>
                  <a:pt x="747727" y="354337"/>
                  <a:pt x="660300" y="354337"/>
                </a:cubicBezTo>
                <a:close/>
                <a:moveTo>
                  <a:pt x="713793" y="0"/>
                </a:moveTo>
                <a:lnTo>
                  <a:pt x="1427586" y="356896"/>
                </a:lnTo>
                <a:lnTo>
                  <a:pt x="1427586" y="1299103"/>
                </a:lnTo>
                <a:lnTo>
                  <a:pt x="713793" y="1656000"/>
                </a:lnTo>
                <a:lnTo>
                  <a:pt x="0" y="1299103"/>
                </a:lnTo>
                <a:lnTo>
                  <a:pt x="0" y="356896"/>
                </a:lnTo>
                <a:lnTo>
                  <a:pt x="713793" y="0"/>
                </a:lnTo>
                <a:close/>
              </a:path>
            </a:pathLst>
          </a:cu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 bwMode="auto">
          <a:xfrm>
            <a:off x="4189850" y="1563687"/>
            <a:ext cx="46726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7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User Acceptance Showcase</a:t>
            </a:r>
            <a:endParaRPr lang="zh-CN" altLang="en-US" sz="3000" baseline="-3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1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  <p:bldP spid="10" grpId="1" animBg="1"/>
      <p:bldP spid="10" grpId="2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66EA2B8-348E-5946-A1B2-CF37FEF7BA3D}"/>
              </a:ext>
            </a:extLst>
          </p:cNvPr>
          <p:cNvSpPr txBox="1"/>
          <p:nvPr/>
        </p:nvSpPr>
        <p:spPr>
          <a:xfrm>
            <a:off x="327171" y="2871310"/>
            <a:ext cx="1090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 descr="图片包含 钟表, 屏幕, 游戏机, 房间&#10;&#10;描述已自动生成">
            <a:extLst>
              <a:ext uri="{FF2B5EF4-FFF2-40B4-BE49-F238E27FC236}">
                <a16:creationId xmlns:a16="http://schemas.microsoft.com/office/drawing/2014/main" id="{F4A8829C-82DB-7E48-A7D2-05D31A00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5" y="813910"/>
            <a:ext cx="1879600" cy="205740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749300" dist="76200" sx="107000" sy="107000" algn="ctr" rotWithShape="0">
              <a:schemeClr val="bg2">
                <a:lumMod val="90000"/>
                <a:alpha val="36000"/>
              </a:schemeClr>
            </a:outerShdw>
            <a:reflection endPos="0" dir="5400000" sy="-100000" algn="bl" rotWithShape="0"/>
            <a:softEdge rad="2540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D676111-9C4A-4B4A-A019-F51E8520D59D}"/>
              </a:ext>
            </a:extLst>
          </p:cNvPr>
          <p:cNvSpPr txBox="1"/>
          <p:nvPr/>
        </p:nvSpPr>
        <p:spPr>
          <a:xfrm>
            <a:off x="2776756" y="184558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If Statement</a:t>
            </a:r>
            <a:endParaRPr kumimoji="1"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 descr="图片包含 游戏机&#10;&#10;描述已自动生成">
            <a:extLst>
              <a:ext uri="{FF2B5EF4-FFF2-40B4-BE49-F238E27FC236}">
                <a16:creationId xmlns:a16="http://schemas.microsoft.com/office/drawing/2014/main" id="{6C3BFE95-A2A3-2C45-851F-D99F3BAD6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41" y="1408122"/>
            <a:ext cx="2856701" cy="2677137"/>
          </a:xfrm>
          <a:prstGeom prst="rect">
            <a:avLst/>
          </a:prstGeom>
          <a:effectLst>
            <a:reflection blurRad="1016000" stA="95000" endPos="35000" dist="101600" dir="5400000" sy="-100000" algn="bl" rotWithShape="0"/>
            <a:softEdge rad="25400"/>
          </a:effec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4A967D4-2A8B-6540-B03D-14BFBB3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28" y="1408122"/>
            <a:ext cx="2856701" cy="2677137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blurRad="1016000" stA="96000" endPos="35000" dist="101600" dir="5400000" sy="-100000" algn="bl" rotWithShape="0"/>
            <a:softEdge rad="25400"/>
          </a:effec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FB4882-0DFE-6B49-9289-BFDDAF011333}"/>
              </a:ext>
            </a:extLst>
          </p:cNvPr>
          <p:cNvSpPr txBox="1"/>
          <p:nvPr/>
        </p:nvSpPr>
        <p:spPr>
          <a:xfrm>
            <a:off x="3166918" y="4295163"/>
            <a:ext cx="123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5F1318-A202-EC44-AB4D-71EB5DE96B09}"/>
              </a:ext>
            </a:extLst>
          </p:cNvPr>
          <p:cNvSpPr txBox="1"/>
          <p:nvPr/>
        </p:nvSpPr>
        <p:spPr>
          <a:xfrm>
            <a:off x="7071919" y="4295163"/>
            <a:ext cx="1069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endParaRPr kumimoji="1" lang="zh-CN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66EA2B8-348E-5946-A1B2-CF37FEF7BA3D}"/>
              </a:ext>
            </a:extLst>
          </p:cNvPr>
          <p:cNvSpPr txBox="1"/>
          <p:nvPr/>
        </p:nvSpPr>
        <p:spPr>
          <a:xfrm>
            <a:off x="394283" y="1998855"/>
            <a:ext cx="1090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A8829C-82DB-7E48-A7D2-05D31A00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448" y="908414"/>
            <a:ext cx="1879600" cy="96233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749300" dist="76200" sx="107000" sy="107000" algn="ctr" rotWithShape="0">
              <a:schemeClr val="bg2">
                <a:lumMod val="90000"/>
                <a:alpha val="36000"/>
              </a:schemeClr>
            </a:outerShdw>
            <a:reflection endPos="0" dir="5400000" sy="-100000" algn="bl" rotWithShape="0"/>
            <a:softEdge rad="25400"/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D676111-9C4A-4B4A-A019-F51E8520D59D}"/>
              </a:ext>
            </a:extLst>
          </p:cNvPr>
          <p:cNvSpPr txBox="1"/>
          <p:nvPr/>
        </p:nvSpPr>
        <p:spPr>
          <a:xfrm>
            <a:off x="2776756" y="184558"/>
            <a:ext cx="359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Case: For Loop</a:t>
            </a:r>
            <a:endParaRPr kumimoji="1"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C3BFE95-A2A3-2C45-851F-D99F3BAD6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1841" y="1446871"/>
            <a:ext cx="2856701" cy="2599639"/>
          </a:xfrm>
          <a:prstGeom prst="rect">
            <a:avLst/>
          </a:prstGeom>
          <a:effectLst>
            <a:reflection blurRad="1016000" stA="95000" endPos="35000" dist="101600" dir="5400000" sy="-100000" algn="bl" rotWithShape="0"/>
            <a:softEdge rad="25400"/>
          </a:effec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4A967D4-2A8B-6540-B03D-14BFBB3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0128" y="1431701"/>
            <a:ext cx="2856701" cy="262997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blurRad="1016000" stA="96000" endPos="35000" dist="101600" dir="5400000" sy="-100000" algn="bl" rotWithShape="0"/>
            <a:softEdge rad="25400"/>
          </a:effec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1FB4882-0DFE-6B49-9289-BFDDAF011333}"/>
              </a:ext>
            </a:extLst>
          </p:cNvPr>
          <p:cNvSpPr txBox="1"/>
          <p:nvPr/>
        </p:nvSpPr>
        <p:spPr>
          <a:xfrm>
            <a:off x="3166918" y="4295163"/>
            <a:ext cx="1237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</a:t>
            </a:r>
            <a:endParaRPr kumimoji="1"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05F1318-A202-EC44-AB4D-71EB5DE96B09}"/>
              </a:ext>
            </a:extLst>
          </p:cNvPr>
          <p:cNvSpPr txBox="1"/>
          <p:nvPr/>
        </p:nvSpPr>
        <p:spPr>
          <a:xfrm>
            <a:off x="7071919" y="4295163"/>
            <a:ext cx="1069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  <a:endParaRPr kumimoji="1" lang="zh-CN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9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random/>
      </p:transition>
    </mc:Choice>
    <mc:Fallback xmlns="">
      <p:transition spd="slow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 (2)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FFFFF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8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2673</TotalTime>
  <Words>377</Words>
  <Application>Microsoft Macintosh PowerPoint</Application>
  <PresentationFormat>On-screen Show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FontAwesome</vt:lpstr>
      <vt:lpstr>微软雅黑</vt:lpstr>
      <vt:lpstr>华文细黑</vt:lpstr>
      <vt:lpstr>Arial</vt:lpstr>
      <vt:lpstr>Calibri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Tiankai Jiang</cp:lastModifiedBy>
  <cp:revision>35</cp:revision>
  <dcterms:created xsi:type="dcterms:W3CDTF">2015-04-07T15:42:54Z</dcterms:created>
  <dcterms:modified xsi:type="dcterms:W3CDTF">2020-08-20T11:31:56Z</dcterms:modified>
</cp:coreProperties>
</file>