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59" r:id="rId6"/>
    <p:sldId id="263" r:id="rId7"/>
    <p:sldId id="261" r:id="rId8"/>
    <p:sldId id="264" r:id="rId9"/>
    <p:sldId id="267" r:id="rId10"/>
    <p:sldId id="260" r:id="rId11"/>
    <p:sldId id="269" r:id="rId12"/>
    <p:sldId id="268" r:id="rId13"/>
    <p:sldId id="270" r:id="rId14"/>
    <p:sldId id="266" r:id="rId15"/>
    <p:sldId id="258" r:id="rId16"/>
    <p:sldId id="272" r:id="rId17"/>
    <p:sldId id="271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1" r:id="rId26"/>
    <p:sldId id="282" r:id="rId27"/>
    <p:sldId id="283" r:id="rId28"/>
    <p:sldId id="280" r:id="rId29"/>
    <p:sldId id="285" r:id="rId30"/>
    <p:sldId id="286" r:id="rId31"/>
    <p:sldId id="287" r:id="rId32"/>
    <p:sldId id="288" r:id="rId33"/>
    <p:sldId id="290" r:id="rId34"/>
    <p:sldId id="289" r:id="rId35"/>
    <p:sldId id="292" r:id="rId36"/>
    <p:sldId id="291" r:id="rId37"/>
    <p:sldId id="293" r:id="rId38"/>
    <p:sldId id="284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B4F26-F00F-464A-9552-94D350CDC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F65F54-E980-4D13-913B-FA243FA0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E53B4-E488-474A-A7A2-54DCF3B0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9F59C-0872-491C-B7E4-920703F5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33AB3-AEE9-40DD-9163-1E1B8BF6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FDA9-0FA6-4A56-80A6-03A17402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B3355-D8A4-43E6-A4F2-52B41928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52208-9A02-4AE4-B1AF-D70597ED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C321-6F39-4D3A-BDF1-4DAA297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85600-F56E-46DA-889C-BCA4B853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945F1-75B1-4D2C-ACCC-8B9461BA7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2AFA7-9D9B-4DEF-80B8-9A89287F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F379-FA03-4060-9610-536E963D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205E5-46D0-4AF7-8FBB-CECD9AA3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743E0-33E9-4E3C-8CED-7444523C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5134-5C92-4848-8939-35F37D55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4CF56-8EA6-45A6-8299-22AEAE0B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457C0-A851-4D27-AD57-B7BDCB74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84825-3B56-497E-A659-65D6DB8F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AEFC6-E77A-4AD1-84DF-1DBF42A6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9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E0BD-C5AB-4F29-923F-EF6EE399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E7BC8-E588-45A9-8FDA-EEBB21D4A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B0A22-A23A-4E30-A4FB-7ADB158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37BC2-FBEA-4F4E-8878-F7C5776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B6E1E-44BE-4CBD-BB2B-0257CBE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0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6F8A4-9252-401B-814C-0309C241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B6F0B-1125-4C6F-B492-89AB21DAB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F9575-BEC3-4A00-BB70-FE5F92D1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7A402-B098-4F7A-AEB1-75029587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08813-4FBE-4349-BA8D-197A38A7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D9C7F-064E-4904-BFA0-5627E726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3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803BF-EB0F-4F78-BD9F-777461F9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633A6-2CE8-4E4C-B80B-AE5E768C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42E82-F1BF-4065-A636-0FA2897B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88F6E-6C8D-458A-B2E0-914CA1509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0288B-086F-4FB7-BBDA-DDF2A9D6B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BC47E-ADA9-4326-B4E8-AC266C25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F7B80D-5BE4-44DD-B021-DF137877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78B353-0BE5-4E99-A571-66798DC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A5BE4-1650-4AEE-9937-D76821EF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4EEC89-7810-408D-A1CE-2B60D6E9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ED093-AD4E-4041-9317-50ED9B0C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37854-D714-4927-BE99-D8F95E10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3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63573E-8B8B-4F92-8DB0-E79A403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3D7A0-BDCA-4DC8-B750-850E1F17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8C244-04E4-4500-A60C-4C9B8E24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41D3C-18B5-41A5-B027-80AE776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301E8-1190-4A5F-8DF4-E1DC072D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26E0B-2B0F-4119-9F5E-574E8AF6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534B8-3455-4367-9B49-F02779A8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7A8F4-E566-4898-B251-EDCC3862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E7B2A-44F7-43D4-84ED-B6BC1795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8404-2387-4056-B6AF-4ACED963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06810C-DC46-445C-B017-50E78AAB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8F45C-7B44-479D-9D00-1090B7D35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591A0-9773-48D5-BDF7-63D87DFF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3CCD1-D45F-4002-B826-47A117B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02ED6-BA5F-4E01-96C0-56EF1769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9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A66F0-AC65-4F04-B234-82EC8E53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B667C-42E2-4352-8DA0-3C1C858B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76454-C6F2-4180-8B28-50569DB5F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5629-9654-45D5-81D0-275F449F62B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7E89A-F4D7-4A03-A7CA-688E8E21B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AF13-4859-4E69-B439-700FBCB3C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2985-9DBE-4649-994B-AF7B0C2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ouzilu/iCNV/blob/master/vignettes/iCNV-vignette.Rmd#L10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FB6B-E1BF-4982-AA44-40C48F5C6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Integrated CNV 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iCNV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B7549-42CF-4B40-9FC9-F6E75767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05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张雨</a:t>
            </a:r>
            <a:endParaRPr lang="en-US" altLang="zh-CN" dirty="0"/>
          </a:p>
          <a:p>
            <a:r>
              <a:rPr lang="en-US" altLang="zh-CN" dirty="0"/>
              <a:t>2018/11/8</a:t>
            </a:r>
          </a:p>
          <a:p>
            <a:r>
              <a:rPr lang="en-US" altLang="zh-CN" dirty="0">
                <a:hlinkClick r:id="rId2"/>
              </a:rPr>
              <a:t>https://github.com/zhouzilu/iCNV/blob/master/vignettes/iCNV-vignette.Rmd#L107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83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D26F38-73B1-4C96-9959-EFB5A7AB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74" y="0"/>
            <a:ext cx="1097445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4BA309D-84BA-40BF-BC3E-222F33720591}"/>
              </a:ext>
            </a:extLst>
          </p:cNvPr>
          <p:cNvSpPr/>
          <p:nvPr/>
        </p:nvSpPr>
        <p:spPr>
          <a:xfrm>
            <a:off x="608774" y="3131127"/>
            <a:ext cx="7471197" cy="925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7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B4999-BED8-4044-9C2D-2121303B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817258-0236-4C85-BE21-ADA2E0AB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4759"/>
            <a:ext cx="10515600" cy="3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1F88D6-6884-448D-A86D-6C935027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81" y="0"/>
            <a:ext cx="1033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9AD58A-1C2D-4D39-9B7C-DF4CD8F0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" y="1294879"/>
            <a:ext cx="11125200" cy="51530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67D8E2-7051-4F74-8E8C-0A3780167E99}"/>
              </a:ext>
            </a:extLst>
          </p:cNvPr>
          <p:cNvSpPr/>
          <p:nvPr/>
        </p:nvSpPr>
        <p:spPr>
          <a:xfrm>
            <a:off x="509847" y="365761"/>
            <a:ext cx="1145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E"/>
                </a:solidFill>
                <a:latin typeface="SFMono-Regular"/>
              </a:rPr>
              <a:t>CODEX reports all three statistical metrics (AIC, BIC, percent of Variance explained) and uses BIC as the default method to determine the number of latent Poisson factors.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87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692FC3-321B-473A-BA0C-9806EFA0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361"/>
            <a:ext cx="12192000" cy="37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458BA1-77A9-419A-A6E6-863B864DB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969"/>
            <a:ext cx="10515600" cy="39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CD3-6DDA-4861-AB1D-6319B9C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673" y="2770908"/>
            <a:ext cx="8772121" cy="88825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sequence variants BAF calling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912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25D24-394C-415F-AB73-65AE92E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Call SNVs</a:t>
            </a:r>
            <a:r>
              <a:rPr lang="zh-CN" altLang="en-US" b="1" dirty="0"/>
              <a:t>，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calculate B allele frequency(BAF)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7A41EF-2CAA-4C20-A657-A9F30F67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40" y="2046191"/>
            <a:ext cx="10515600" cy="2765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31E959-2FBF-473B-BFB1-2A1EB50280DB}"/>
              </a:ext>
            </a:extLst>
          </p:cNvPr>
          <p:cNvSpPr/>
          <p:nvPr/>
        </p:nvSpPr>
        <p:spPr>
          <a:xfrm>
            <a:off x="656705" y="5138218"/>
            <a:ext cx="11202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dirty="0">
                <a:solidFill>
                  <a:srgbClr val="FF0000"/>
                </a:solidFill>
                <a:effectLst/>
                <a:latin typeface="SFMono-Regular"/>
              </a:rPr>
              <a:t>For sequencing data without sophisticated pipeline and SNVs call set in VCF format</a:t>
            </a:r>
            <a:r>
              <a:rPr lang="en-US" altLang="zh-CN" sz="2000" b="0" i="0" u="none" strike="noStrike" dirty="0">
                <a:solidFill>
                  <a:srgbClr val="24292E"/>
                </a:solidFill>
                <a:effectLst/>
                <a:latin typeface="SFMono-Regular"/>
              </a:rPr>
              <a:t>, we manually call SNVs from quality controlled BAM files by </a:t>
            </a:r>
            <a:r>
              <a:rPr lang="en-US" altLang="zh-CN" sz="20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mpileup</a:t>
            </a:r>
            <a:r>
              <a:rPr lang="en-US" altLang="zh-CN" sz="2000" b="0" i="0" u="none" strike="noStrike" dirty="0">
                <a:solidFill>
                  <a:srgbClr val="24292E"/>
                </a:solidFill>
                <a:effectLst/>
                <a:latin typeface="SFMono-Regular"/>
              </a:rPr>
              <a:t> module in </a:t>
            </a:r>
            <a:r>
              <a:rPr lang="en-US" altLang="zh-CN" sz="20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samtools</a:t>
            </a:r>
            <a:r>
              <a:rPr lang="en-US" altLang="zh-CN" sz="2000" b="0" i="0" u="none" strike="noStrike" dirty="0">
                <a:solidFill>
                  <a:srgbClr val="24292E"/>
                </a:solidFill>
                <a:effectLst/>
                <a:latin typeface="SFMono-Regular"/>
              </a:rPr>
              <a:t>, and calculate B allele frequency(BAF) on heterogeneous loci by dividing AD (Number of high-quality non-reference bases, FORMAT) from DP (Number of high-quality bases, FORMAT).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629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E45A3-4CA1-4404-B4F0-1F391DB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variants BAF info from </a:t>
            </a:r>
            <a:r>
              <a:rPr lang="en-US" altLang="zh-CN" dirty="0" err="1"/>
              <a:t>vcf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42C6AB-22E4-4482-824C-088EECE83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2486819"/>
            <a:ext cx="9172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803265-C819-498D-A035-85CFEFEC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10"/>
            <a:ext cx="12192000" cy="67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7F6A-A715-4004-A33A-8D6E186D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4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iCNV</a:t>
            </a:r>
            <a:r>
              <a:rPr lang="en-US" altLang="zh-CN" dirty="0"/>
              <a:t> analysis pipeline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C1141E-24CD-48D8-ACC6-08D2A83A7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576" y="983838"/>
            <a:ext cx="7404847" cy="55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CD3-6DDA-4861-AB1D-6319B9C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336" y="3241963"/>
            <a:ext cx="6791209" cy="8882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SNP array LRR normalization and BAF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7531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EFF6-2313-4284-8EC3-17558F0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signal intensity file format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48FC8E-F265-42AD-8ED2-E6CFF9BDB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796381"/>
            <a:ext cx="7400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8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E0FA2-1A30-4C9D-86B7-E9DAED7D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input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A29E7F-06D3-48B5-86C5-818588BE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0908"/>
            <a:ext cx="10515600" cy="26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9633D9-8ED7-4995-B8EA-CA16856C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5" y="0"/>
            <a:ext cx="11167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C212E-C142-49F3-A09E-C806A4FD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svd</a:t>
            </a:r>
            <a:r>
              <a:rPr lang="en-US" altLang="zh-CN" dirty="0"/>
              <a:t> (optional)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EA1DAB-8DC6-403E-BEE5-0A62EF75A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615" y="1753581"/>
            <a:ext cx="7234770" cy="49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3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4D23A0-384E-4401-BB67-FE2F1BB6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5" y="0"/>
            <a:ext cx="11428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2516E8-EE66-488D-BC43-8F5C4C5D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648"/>
            <a:ext cx="12192000" cy="46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E5F72F-6827-4BFA-A298-CF4FC322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44" y="0"/>
            <a:ext cx="7134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290A4-03C6-4965-8668-F97170F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 (optional) </a:t>
            </a:r>
            <a:r>
              <a:rPr lang="zh-CN" altLang="en-US" dirty="0"/>
              <a:t>去噪？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C692F0-6EC0-4760-BA74-F7D3280D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2" y="2286794"/>
            <a:ext cx="9820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8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CD3-6DDA-4861-AB1D-6319B9C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336" y="3241963"/>
            <a:ext cx="6791209" cy="8882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/>
              <a:t>Mutiple</a:t>
            </a:r>
            <a:r>
              <a:rPr lang="en-US" altLang="zh-CN" b="1" dirty="0"/>
              <a:t> platform CNV detection using </a:t>
            </a:r>
            <a:r>
              <a:rPr lang="en-US" altLang="zh-CN" b="1" dirty="0" err="1"/>
              <a:t>iCNV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9493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CD3-6DDA-4861-AB1D-6319B9C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99" y="734378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.bam file normalization using CODEX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6935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FD09D-AC2C-47D4-B083-A8344D3F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iCNV</a:t>
            </a:r>
            <a:r>
              <a:rPr lang="en-US" altLang="zh-CN" dirty="0"/>
              <a:t> detection with genotype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9600B4-F375-4339-AA27-C098B1620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191" y="1825625"/>
            <a:ext cx="8791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8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1427D7-EB21-4B0D-83FA-A99084F8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5" y="0"/>
            <a:ext cx="11452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4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2D12A3-C5A7-4817-84BD-201CC2B6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77"/>
            <a:ext cx="12192000" cy="11432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1A933B-98FE-48F9-B730-A000F627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3" y="1873195"/>
            <a:ext cx="5245417" cy="47300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648782-CFB8-4C77-AE25-169BD857A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86" y="1778924"/>
            <a:ext cx="5567770" cy="45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2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C10A-869D-4A8C-B7B3-7A10D15E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covert result to Genome Browser input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769F28-B8CF-4B63-8E15-9FA5C0D7E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433" y="1825624"/>
            <a:ext cx="8334180" cy="50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8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ED271A-9EB9-450F-A08A-18BDDD51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3" y="0"/>
            <a:ext cx="10701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AA0AFA-CDE5-42BE-A815-B1EE52E9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1" y="0"/>
            <a:ext cx="11245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6A96F-F358-486F-9C14-E04070C4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043112"/>
            <a:ext cx="7848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7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B961F5-A36D-4EFA-9EDD-7E4E6021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1" y="160539"/>
            <a:ext cx="5476875" cy="2724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C64B50-E1B8-4523-906D-F213E08A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89" y="1285703"/>
            <a:ext cx="6646795" cy="55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CD3-6DDA-4861-AB1D-6319B9C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336" y="3241963"/>
            <a:ext cx="6791209" cy="8882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Single platform CNV detection using </a:t>
            </a:r>
            <a:r>
              <a:rPr lang="en-US" altLang="zh-CN" b="1" dirty="0" err="1"/>
              <a:t>iCNV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9957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5CCA-2938-411C-B6FC-B057197F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NGS only </a:t>
            </a:r>
            <a:r>
              <a:rPr lang="en-US" altLang="zh-CN" dirty="0" err="1"/>
              <a:t>iCNV</a:t>
            </a:r>
            <a:r>
              <a:rPr lang="en-US" altLang="zh-CN" dirty="0"/>
              <a:t> detection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ECAB46-B12F-4777-8957-769702CA6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466"/>
            <a:ext cx="10515600" cy="4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A149-E12B-48F9-A39E-6A5F98FE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bambed</a:t>
            </a:r>
            <a:r>
              <a:rPr lang="zh-CN" altLang="en-US" dirty="0"/>
              <a:t>对象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AE1374-FA6F-4215-B3F2-0173C905C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130" y="1825625"/>
            <a:ext cx="7929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01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6997-F2F0-49E8-A45D-AB58A73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only </a:t>
            </a:r>
            <a:r>
              <a:rPr lang="en-US" altLang="zh-CN" dirty="0" err="1"/>
              <a:t>iCNV</a:t>
            </a:r>
            <a:r>
              <a:rPr lang="en-US" altLang="zh-CN" dirty="0"/>
              <a:t> detection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8A376B-C809-417F-87E5-FB83EACC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6558"/>
            <a:ext cx="10515600" cy="37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9261B4-39C2-45C3-A03B-BBEED799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" y="0"/>
            <a:ext cx="1213114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B4386A5-E236-4281-A39A-177AB71EE34A}"/>
              </a:ext>
            </a:extLst>
          </p:cNvPr>
          <p:cNvSpPr/>
          <p:nvPr/>
        </p:nvSpPr>
        <p:spPr>
          <a:xfrm>
            <a:off x="7137862" y="1720474"/>
            <a:ext cx="4915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dvPSSAB-R"/>
              </a:rPr>
              <a:t>In WES, the targets are exons, while for WGS, </a:t>
            </a:r>
            <a:r>
              <a:rPr lang="en-US" altLang="zh-CN" dirty="0" err="1">
                <a:solidFill>
                  <a:srgbClr val="0070C0"/>
                </a:solidFill>
                <a:latin typeface="AdvPSSAB-R"/>
              </a:rPr>
              <a:t>iCNV</a:t>
            </a:r>
            <a:r>
              <a:rPr lang="en-US" altLang="zh-CN" dirty="0">
                <a:solidFill>
                  <a:srgbClr val="0070C0"/>
                </a:solidFill>
                <a:latin typeface="AdvPSSAB-R"/>
              </a:rPr>
              <a:t> automatically bins the genome and treats each bin as a target (the default bin size is 1 kb).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17592C6-CC52-432A-A59D-DEA8CBBD3833}"/>
              </a:ext>
            </a:extLst>
          </p:cNvPr>
          <p:cNvCxnSpPr>
            <a:cxnSpLocks/>
          </p:cNvCxnSpPr>
          <p:nvPr/>
        </p:nvCxnSpPr>
        <p:spPr>
          <a:xfrm flipH="1">
            <a:off x="6184669" y="2637905"/>
            <a:ext cx="969818" cy="65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1574F4C-DEFD-455E-AC8D-D7E95B8F63AD}"/>
              </a:ext>
            </a:extLst>
          </p:cNvPr>
          <p:cNvCxnSpPr/>
          <p:nvPr/>
        </p:nvCxnSpPr>
        <p:spPr>
          <a:xfrm>
            <a:off x="5896495" y="3142211"/>
            <a:ext cx="44389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B7D50C-B6CA-4FA5-AF0B-DC45C403D24E}"/>
              </a:ext>
            </a:extLst>
          </p:cNvPr>
          <p:cNvCxnSpPr/>
          <p:nvPr/>
        </p:nvCxnSpPr>
        <p:spPr>
          <a:xfrm>
            <a:off x="4649585" y="4156364"/>
            <a:ext cx="29704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1F9E-72F7-496F-8522-345E32D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得到覆盖深度对象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8892B2-AF48-42EA-8BFB-B59C3D8C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3358356"/>
            <a:ext cx="7629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3F683D-361A-418D-8255-D670C839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2" y="0"/>
            <a:ext cx="11032435" cy="68580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247C5D0-B9D5-4561-8912-D85A6B1D89CB}"/>
              </a:ext>
            </a:extLst>
          </p:cNvPr>
          <p:cNvCxnSpPr/>
          <p:nvPr/>
        </p:nvCxnSpPr>
        <p:spPr>
          <a:xfrm flipV="1">
            <a:off x="579782" y="1923011"/>
            <a:ext cx="10215680" cy="665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2161-CF6D-4C9A-A7D0-A66AE85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计算每个</a:t>
            </a:r>
            <a:r>
              <a:rPr lang="en-US" altLang="zh-CN" dirty="0"/>
              <a:t>target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含量和</a:t>
            </a:r>
            <a:r>
              <a:rPr lang="en-US" altLang="zh-CN" dirty="0" err="1"/>
              <a:t>mappability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585F31-AC51-47F1-B044-26A36EDD5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225"/>
            <a:ext cx="6524625" cy="1247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2613DB-49A9-4A7C-A32D-B63B869A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7536"/>
            <a:ext cx="5172296" cy="3920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713091-DF59-4F93-B886-582FE934E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96" y="1945178"/>
            <a:ext cx="7012397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86710-BB8C-4310-AA76-E3F0EBA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质量控制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8F8CB0-0AB6-4D12-ADCA-CE221486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2294"/>
            <a:ext cx="10515600" cy="1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254</Words>
  <Application>Microsoft Office PowerPoint</Application>
  <PresentationFormat>宽屏</PresentationFormat>
  <Paragraphs>28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AdvPSSAB-R</vt:lpstr>
      <vt:lpstr>SFMono-Regular</vt:lpstr>
      <vt:lpstr>等线</vt:lpstr>
      <vt:lpstr>等线 Light</vt:lpstr>
      <vt:lpstr>Arial</vt:lpstr>
      <vt:lpstr>Office 主题​​</vt:lpstr>
      <vt:lpstr>Integrated CNV  (iCNV)</vt:lpstr>
      <vt:lpstr>iCNV analysis pipeline</vt:lpstr>
      <vt:lpstr>.bam file normalization using CODEX</vt:lpstr>
      <vt:lpstr>构造bambed对象</vt:lpstr>
      <vt:lpstr>PowerPoint 演示文稿</vt:lpstr>
      <vt:lpstr>得到覆盖深度对象</vt:lpstr>
      <vt:lpstr>PowerPoint 演示文稿</vt:lpstr>
      <vt:lpstr>计算每个target的GC含量和mappability</vt:lpstr>
      <vt:lpstr>质量控制</vt:lpstr>
      <vt:lpstr>PowerPoint 演示文稿</vt:lpstr>
      <vt:lpstr>标准化</vt:lpstr>
      <vt:lpstr>PowerPoint 演示文稿</vt:lpstr>
      <vt:lpstr>PowerPoint 演示文稿</vt:lpstr>
      <vt:lpstr>PowerPoint 演示文稿</vt:lpstr>
      <vt:lpstr>PowerPoint 演示文稿</vt:lpstr>
      <vt:lpstr>sequence variants BAF calling</vt:lpstr>
      <vt:lpstr>Call SNVs， calculate B allele frequency(BAF) </vt:lpstr>
      <vt:lpstr>extract variants BAF info from vcf file</vt:lpstr>
      <vt:lpstr>PowerPoint 演示文稿</vt:lpstr>
      <vt:lpstr>SNP array LRR normalization and BAF</vt:lpstr>
      <vt:lpstr>standard signal intensity file format</vt:lpstr>
      <vt:lpstr>Array input</vt:lpstr>
      <vt:lpstr>PowerPoint 演示文稿</vt:lpstr>
      <vt:lpstr>svd (optional)</vt:lpstr>
      <vt:lpstr>PowerPoint 演示文稿</vt:lpstr>
      <vt:lpstr>PowerPoint 演示文稿</vt:lpstr>
      <vt:lpstr>PowerPoint 演示文稿</vt:lpstr>
      <vt:lpstr>normalization (optional) 去噪？</vt:lpstr>
      <vt:lpstr>Mutiple platform CNV detection using iCNV</vt:lpstr>
      <vt:lpstr>iCNV detection with genotype</vt:lpstr>
      <vt:lpstr>PowerPoint 演示文稿</vt:lpstr>
      <vt:lpstr>PowerPoint 演示文稿</vt:lpstr>
      <vt:lpstr>covert result to Genome Browser input</vt:lpstr>
      <vt:lpstr>PowerPoint 演示文稿</vt:lpstr>
      <vt:lpstr>PowerPoint 演示文稿</vt:lpstr>
      <vt:lpstr>PowerPoint 演示文稿</vt:lpstr>
      <vt:lpstr>PowerPoint 演示文稿</vt:lpstr>
      <vt:lpstr>Single platform CNV detection using iCNV</vt:lpstr>
      <vt:lpstr>NGS only iCNV detection</vt:lpstr>
      <vt:lpstr>array only iCNV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CNV  (iCNV)</dc:title>
  <dc:creator>yu zhang</dc:creator>
  <cp:lastModifiedBy>yu zhang</cp:lastModifiedBy>
  <cp:revision>26</cp:revision>
  <dcterms:created xsi:type="dcterms:W3CDTF">2018-11-07T13:41:50Z</dcterms:created>
  <dcterms:modified xsi:type="dcterms:W3CDTF">2018-11-08T01:15:15Z</dcterms:modified>
</cp:coreProperties>
</file>