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handoutMasterIdLst>
    <p:handoutMasterId r:id="rId39"/>
  </p:handoutMasterIdLst>
  <p:sldIdLst>
    <p:sldId id="256" r:id="rId2"/>
    <p:sldId id="311" r:id="rId3"/>
    <p:sldId id="309" r:id="rId4"/>
    <p:sldId id="308" r:id="rId5"/>
    <p:sldId id="310" r:id="rId6"/>
    <p:sldId id="312" r:id="rId7"/>
    <p:sldId id="338" r:id="rId8"/>
    <p:sldId id="313" r:id="rId9"/>
    <p:sldId id="314" r:id="rId10"/>
    <p:sldId id="322" r:id="rId11"/>
    <p:sldId id="323" r:id="rId12"/>
    <p:sldId id="339" r:id="rId13"/>
    <p:sldId id="324" r:id="rId14"/>
    <p:sldId id="341" r:id="rId15"/>
    <p:sldId id="342" r:id="rId16"/>
    <p:sldId id="340" r:id="rId17"/>
    <p:sldId id="315" r:id="rId18"/>
    <p:sldId id="317" r:id="rId19"/>
    <p:sldId id="318" r:id="rId20"/>
    <p:sldId id="320" r:id="rId21"/>
    <p:sldId id="321" r:id="rId22"/>
    <p:sldId id="319" r:id="rId23"/>
    <p:sldId id="325" r:id="rId24"/>
    <p:sldId id="326" r:id="rId25"/>
    <p:sldId id="327" r:id="rId26"/>
    <p:sldId id="329" r:id="rId27"/>
    <p:sldId id="330" r:id="rId28"/>
    <p:sldId id="328" r:id="rId29"/>
    <p:sldId id="331" r:id="rId30"/>
    <p:sldId id="332" r:id="rId31"/>
    <p:sldId id="333" r:id="rId32"/>
    <p:sldId id="334" r:id="rId33"/>
    <p:sldId id="335" r:id="rId34"/>
    <p:sldId id="336" r:id="rId35"/>
    <p:sldId id="343" r:id="rId36"/>
    <p:sldId id="34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4B54C70-21F5-4531-87D2-3C5A63B02BC1}" type="datetimeFigureOut">
              <a:rPr lang="en-IE" smtClean="0"/>
              <a:pPr/>
              <a:t>13/09/2017</a:t>
            </a:fld>
            <a:endParaRPr lang="en-I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D831FC-658E-4D4C-9238-309948AB6A60}" type="slidenum">
              <a:rPr lang="en-IE" smtClean="0"/>
              <a:pPr/>
              <a:t>‹#›</a:t>
            </a:fld>
            <a:endParaRPr lang="en-IE"/>
          </a:p>
        </p:txBody>
      </p:sp>
    </p:spTree>
    <p:extLst>
      <p:ext uri="{BB962C8B-B14F-4D97-AF65-F5344CB8AC3E}">
        <p14:creationId xmlns:p14="http://schemas.microsoft.com/office/powerpoint/2010/main" val="9655947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01C0D1-CD7C-4E63-A4F0-C8D56B42D54D}" type="datetimeFigureOut">
              <a:rPr lang="en-IE" smtClean="0"/>
              <a:pPr/>
              <a:t>13/09/2017</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AE5C06-8561-4B46-AF90-B39D52632CA2}" type="slidenum">
              <a:rPr lang="en-IE" smtClean="0"/>
              <a:pPr/>
              <a:t>‹#›</a:t>
            </a:fld>
            <a:endParaRPr lang="en-IE"/>
          </a:p>
        </p:txBody>
      </p:sp>
    </p:spTree>
    <p:extLst>
      <p:ext uri="{BB962C8B-B14F-4D97-AF65-F5344CB8AC3E}">
        <p14:creationId xmlns:p14="http://schemas.microsoft.com/office/powerpoint/2010/main" val="4959469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37AE5C06-8561-4B46-AF90-B39D52632CA2}" type="slidenum">
              <a:rPr lang="en-IE" smtClean="0"/>
              <a:pPr/>
              <a:t>1</a:t>
            </a:fld>
            <a:endParaRPr lang="en-IE"/>
          </a:p>
        </p:txBody>
      </p:sp>
    </p:spTree>
    <p:extLst>
      <p:ext uri="{BB962C8B-B14F-4D97-AF65-F5344CB8AC3E}">
        <p14:creationId xmlns:p14="http://schemas.microsoft.com/office/powerpoint/2010/main" val="4121485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5" name="Slide Number Placeholder 4"/>
          <p:cNvSpPr>
            <a:spLocks noGrp="1"/>
          </p:cNvSpPr>
          <p:nvPr>
            <p:ph type="sldNum" sz="quarter" idx="11"/>
          </p:nvPr>
        </p:nvSpPr>
        <p:spPr/>
        <p:txBody>
          <a:bodyPr/>
          <a:lstStyle/>
          <a:p>
            <a:fld id="{37AE5C06-8561-4B46-AF90-B39D52632CA2}" type="slidenum">
              <a:rPr lang="en-IE" smtClean="0"/>
              <a:pPr/>
              <a:t>2</a:t>
            </a:fld>
            <a:endParaRPr lang="en-IE"/>
          </a:p>
        </p:txBody>
      </p:sp>
    </p:spTree>
    <p:extLst>
      <p:ext uri="{BB962C8B-B14F-4D97-AF65-F5344CB8AC3E}">
        <p14:creationId xmlns:p14="http://schemas.microsoft.com/office/powerpoint/2010/main" val="3385052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IE" dirty="0"/>
          </a:p>
        </p:txBody>
      </p:sp>
      <p:sp>
        <p:nvSpPr>
          <p:cNvPr id="4" name="Date Placeholder 3"/>
          <p:cNvSpPr>
            <a:spLocks noGrp="1"/>
          </p:cNvSpPr>
          <p:nvPr>
            <p:ph type="dt" sz="half" idx="10"/>
          </p:nvPr>
        </p:nvSpPr>
        <p:spPr/>
        <p:txBody>
          <a:bodyPr/>
          <a:lstStyle/>
          <a:p>
            <a:fld id="{F77D7848-CC24-4D79-BF60-4D45C32E2C2D}" type="datetime1">
              <a:rPr lang="en-IE" smtClean="0"/>
              <a:pPr/>
              <a:t>13/09/2017</a:t>
            </a:fld>
            <a:endParaRPr lang="en-IE" dirty="0"/>
          </a:p>
        </p:txBody>
      </p:sp>
      <p:sp>
        <p:nvSpPr>
          <p:cNvPr id="5" name="Footer Placeholder 4"/>
          <p:cNvSpPr>
            <a:spLocks noGrp="1"/>
          </p:cNvSpPr>
          <p:nvPr>
            <p:ph type="ftr" sz="quarter" idx="11"/>
          </p:nvPr>
        </p:nvSpPr>
        <p:spPr/>
        <p:txBody>
          <a:bodyPr/>
          <a:lstStyle/>
          <a:p>
            <a:r>
              <a:rPr lang="en-IE"/>
              <a:t>Gerard Harrison</a:t>
            </a:r>
            <a:endParaRPr lang="en-IE" dirty="0"/>
          </a:p>
        </p:txBody>
      </p:sp>
      <p:sp>
        <p:nvSpPr>
          <p:cNvPr id="6" name="Slide Number Placeholder 5"/>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8F15E7E6-7E1C-49B9-B5B9-2EBD1974A0C6}" type="datetime1">
              <a:rPr lang="en-IE" smtClean="0"/>
              <a:pPr/>
              <a:t>13/09/2017</a:t>
            </a:fld>
            <a:endParaRPr lang="en-IE"/>
          </a:p>
        </p:txBody>
      </p:sp>
      <p:sp>
        <p:nvSpPr>
          <p:cNvPr id="5" name="Footer Placeholder 4"/>
          <p:cNvSpPr>
            <a:spLocks noGrp="1"/>
          </p:cNvSpPr>
          <p:nvPr>
            <p:ph type="ftr" sz="quarter" idx="11"/>
          </p:nvPr>
        </p:nvSpPr>
        <p:spPr/>
        <p:txBody>
          <a:bodyPr/>
          <a:lstStyle/>
          <a:p>
            <a:r>
              <a:rPr lang="en-IE"/>
              <a:t>Gerard Harrison</a:t>
            </a:r>
          </a:p>
        </p:txBody>
      </p:sp>
      <p:sp>
        <p:nvSpPr>
          <p:cNvPr id="6" name="Slide Number Placeholder 5"/>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4B206C41-FC51-45E3-9A65-AC35F02A6DC8}" type="datetime1">
              <a:rPr lang="en-IE" smtClean="0"/>
              <a:pPr/>
              <a:t>13/09/2017</a:t>
            </a:fld>
            <a:endParaRPr lang="en-IE"/>
          </a:p>
        </p:txBody>
      </p:sp>
      <p:sp>
        <p:nvSpPr>
          <p:cNvPr id="5" name="Footer Placeholder 4"/>
          <p:cNvSpPr>
            <a:spLocks noGrp="1"/>
          </p:cNvSpPr>
          <p:nvPr>
            <p:ph type="ftr" sz="quarter" idx="11"/>
          </p:nvPr>
        </p:nvSpPr>
        <p:spPr/>
        <p:txBody>
          <a:bodyPr/>
          <a:lstStyle/>
          <a:p>
            <a:r>
              <a:rPr lang="en-IE"/>
              <a:t>Gerard Harrison</a:t>
            </a:r>
          </a:p>
        </p:txBody>
      </p:sp>
      <p:sp>
        <p:nvSpPr>
          <p:cNvPr id="6" name="Slide Number Placeholder 5"/>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D7959FC1-9B02-44ED-A5BC-44914456B8DC}" type="datetime1">
              <a:rPr lang="en-IE" smtClean="0"/>
              <a:pPr/>
              <a:t>13/09/2017</a:t>
            </a:fld>
            <a:endParaRPr lang="en-IE"/>
          </a:p>
        </p:txBody>
      </p:sp>
      <p:sp>
        <p:nvSpPr>
          <p:cNvPr id="5" name="Footer Placeholder 4"/>
          <p:cNvSpPr>
            <a:spLocks noGrp="1"/>
          </p:cNvSpPr>
          <p:nvPr>
            <p:ph type="ftr" sz="quarter" idx="11"/>
          </p:nvPr>
        </p:nvSpPr>
        <p:spPr>
          <a:xfrm>
            <a:off x="5796136" y="6309320"/>
            <a:ext cx="2895600" cy="365125"/>
          </a:xfrm>
        </p:spPr>
        <p:txBody>
          <a:bodyPr/>
          <a:lstStyle/>
          <a:p>
            <a:r>
              <a:rPr lang="en-IE"/>
              <a:t>Gerard Harrison</a:t>
            </a:r>
          </a:p>
        </p:txBody>
      </p:sp>
      <p:sp>
        <p:nvSpPr>
          <p:cNvPr id="6" name="Slide Number Placeholder 5"/>
          <p:cNvSpPr>
            <a:spLocks noGrp="1"/>
          </p:cNvSpPr>
          <p:nvPr>
            <p:ph type="sldNum" sz="quarter" idx="12"/>
          </p:nvPr>
        </p:nvSpPr>
        <p:spPr>
          <a:xfrm>
            <a:off x="6588224" y="6309320"/>
            <a:ext cx="2133600" cy="365125"/>
          </a:xfrm>
        </p:spPr>
        <p:txBody>
          <a:bodyPr/>
          <a:lstStyle/>
          <a:p>
            <a:fld id="{981FCA3D-EC7B-4ADA-89D4-8431BFF2CF65}" type="slidenum">
              <a:rPr lang="en-IE" smtClean="0"/>
              <a:pPr/>
              <a:t>‹#›</a:t>
            </a:fld>
            <a:endParaRPr lang="en-IE"/>
          </a:p>
        </p:txBody>
      </p:sp>
      <p:pic>
        <p:nvPicPr>
          <p:cNvPr id="7" name="Picture 6" descr="GMIT Logo.jpg"/>
          <p:cNvPicPr>
            <a:picLocks noChangeAspect="1"/>
          </p:cNvPicPr>
          <p:nvPr userDrawn="1"/>
        </p:nvPicPr>
        <p:blipFill>
          <a:blip r:embed="rId2" cstate="print"/>
          <a:stretch>
            <a:fillRect/>
          </a:stretch>
        </p:blipFill>
        <p:spPr>
          <a:xfrm>
            <a:off x="179512" y="6044706"/>
            <a:ext cx="2016224" cy="63254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A5A098-B5D5-4EDC-A157-5D1896B0382E}" type="datetime1">
              <a:rPr lang="en-IE" smtClean="0"/>
              <a:pPr/>
              <a:t>13/09/2017</a:t>
            </a:fld>
            <a:endParaRPr lang="en-IE"/>
          </a:p>
        </p:txBody>
      </p:sp>
      <p:sp>
        <p:nvSpPr>
          <p:cNvPr id="5" name="Footer Placeholder 4"/>
          <p:cNvSpPr>
            <a:spLocks noGrp="1"/>
          </p:cNvSpPr>
          <p:nvPr>
            <p:ph type="ftr" sz="quarter" idx="11"/>
          </p:nvPr>
        </p:nvSpPr>
        <p:spPr/>
        <p:txBody>
          <a:bodyPr/>
          <a:lstStyle/>
          <a:p>
            <a:r>
              <a:rPr lang="en-IE"/>
              <a:t>Gerard Harrison</a:t>
            </a:r>
          </a:p>
        </p:txBody>
      </p:sp>
      <p:sp>
        <p:nvSpPr>
          <p:cNvPr id="6" name="Slide Number Placeholder 5"/>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3B76718E-3B7E-452C-8234-8CAF78D08521}" type="datetime1">
              <a:rPr lang="en-IE" smtClean="0"/>
              <a:pPr/>
              <a:t>13/09/2017</a:t>
            </a:fld>
            <a:endParaRPr lang="en-IE"/>
          </a:p>
        </p:txBody>
      </p:sp>
      <p:sp>
        <p:nvSpPr>
          <p:cNvPr id="6" name="Footer Placeholder 5"/>
          <p:cNvSpPr>
            <a:spLocks noGrp="1"/>
          </p:cNvSpPr>
          <p:nvPr>
            <p:ph type="ftr" sz="quarter" idx="11"/>
          </p:nvPr>
        </p:nvSpPr>
        <p:spPr/>
        <p:txBody>
          <a:bodyPr/>
          <a:lstStyle/>
          <a:p>
            <a:r>
              <a:rPr lang="en-IE"/>
              <a:t>Gerard Harrison</a:t>
            </a:r>
          </a:p>
        </p:txBody>
      </p:sp>
      <p:sp>
        <p:nvSpPr>
          <p:cNvPr id="7" name="Slide Number Placeholder 6"/>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5F809C7F-4607-482E-8940-49C1E5350595}" type="datetime1">
              <a:rPr lang="en-IE" smtClean="0"/>
              <a:pPr/>
              <a:t>13/09/2017</a:t>
            </a:fld>
            <a:endParaRPr lang="en-IE"/>
          </a:p>
        </p:txBody>
      </p:sp>
      <p:sp>
        <p:nvSpPr>
          <p:cNvPr id="8" name="Footer Placeholder 7"/>
          <p:cNvSpPr>
            <a:spLocks noGrp="1"/>
          </p:cNvSpPr>
          <p:nvPr>
            <p:ph type="ftr" sz="quarter" idx="11"/>
          </p:nvPr>
        </p:nvSpPr>
        <p:spPr/>
        <p:txBody>
          <a:bodyPr/>
          <a:lstStyle/>
          <a:p>
            <a:r>
              <a:rPr lang="en-IE"/>
              <a:t>Gerard Harrison</a:t>
            </a:r>
          </a:p>
        </p:txBody>
      </p:sp>
      <p:sp>
        <p:nvSpPr>
          <p:cNvPr id="9" name="Slide Number Placeholder 8"/>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24E95D1A-05F3-4EDF-AE8A-CE3DE30564BE}" type="datetime1">
              <a:rPr lang="en-IE" smtClean="0"/>
              <a:pPr/>
              <a:t>13/09/2017</a:t>
            </a:fld>
            <a:endParaRPr lang="en-IE"/>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2CDB74-E880-4AF2-966C-00A6F25DF18B}" type="datetime1">
              <a:rPr lang="en-IE" smtClean="0"/>
              <a:pPr/>
              <a:t>13/09/2017</a:t>
            </a:fld>
            <a:endParaRPr lang="en-IE"/>
          </a:p>
        </p:txBody>
      </p:sp>
      <p:sp>
        <p:nvSpPr>
          <p:cNvPr id="3" name="Footer Placeholder 2"/>
          <p:cNvSpPr>
            <a:spLocks noGrp="1"/>
          </p:cNvSpPr>
          <p:nvPr>
            <p:ph type="ftr" sz="quarter" idx="11"/>
          </p:nvPr>
        </p:nvSpPr>
        <p:spPr/>
        <p:txBody>
          <a:bodyPr/>
          <a:lstStyle/>
          <a:p>
            <a:r>
              <a:rPr lang="en-IE"/>
              <a:t>Gerard Harrison</a:t>
            </a:r>
          </a:p>
        </p:txBody>
      </p:sp>
      <p:sp>
        <p:nvSpPr>
          <p:cNvPr id="4" name="Slide Number Placeholder 3"/>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85E4D8-3B5C-4409-B386-B8CABD06792A}" type="datetime1">
              <a:rPr lang="en-IE" smtClean="0"/>
              <a:pPr/>
              <a:t>13/09/2017</a:t>
            </a:fld>
            <a:endParaRPr lang="en-IE"/>
          </a:p>
        </p:txBody>
      </p:sp>
      <p:sp>
        <p:nvSpPr>
          <p:cNvPr id="6" name="Footer Placeholder 5"/>
          <p:cNvSpPr>
            <a:spLocks noGrp="1"/>
          </p:cNvSpPr>
          <p:nvPr>
            <p:ph type="ftr" sz="quarter" idx="11"/>
          </p:nvPr>
        </p:nvSpPr>
        <p:spPr/>
        <p:txBody>
          <a:bodyPr/>
          <a:lstStyle/>
          <a:p>
            <a:r>
              <a:rPr lang="en-IE"/>
              <a:t>Gerard Harrison</a:t>
            </a:r>
          </a:p>
        </p:txBody>
      </p:sp>
      <p:sp>
        <p:nvSpPr>
          <p:cNvPr id="7" name="Slide Number Placeholder 6"/>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620CD1-0FF5-49F6-8531-56D90BC42FDF}" type="datetime1">
              <a:rPr lang="en-IE" smtClean="0"/>
              <a:pPr/>
              <a:t>13/09/2017</a:t>
            </a:fld>
            <a:endParaRPr lang="en-IE"/>
          </a:p>
        </p:txBody>
      </p:sp>
      <p:sp>
        <p:nvSpPr>
          <p:cNvPr id="6" name="Footer Placeholder 5"/>
          <p:cNvSpPr>
            <a:spLocks noGrp="1"/>
          </p:cNvSpPr>
          <p:nvPr>
            <p:ph type="ftr" sz="quarter" idx="11"/>
          </p:nvPr>
        </p:nvSpPr>
        <p:spPr/>
        <p:txBody>
          <a:bodyPr/>
          <a:lstStyle/>
          <a:p>
            <a:r>
              <a:rPr lang="en-IE"/>
              <a:t>Gerard Harrison</a:t>
            </a:r>
          </a:p>
        </p:txBody>
      </p:sp>
      <p:sp>
        <p:nvSpPr>
          <p:cNvPr id="7" name="Slide Number Placeholder 6"/>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6414A-E5AA-4815-991C-A511F9581E4E}" type="datetime1">
              <a:rPr lang="en-IE" smtClean="0"/>
              <a:pPr/>
              <a:t>13/09/2017</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E"/>
              <a:t>Gerard Harrison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FCA3D-EC7B-4ADA-89D4-8431BFF2CF65}"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Gerard.Harrison@gmit.i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v.mysql.com/doc/refman/5.7/en/what-is-mysql.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2130425"/>
            <a:ext cx="7772400" cy="1470025"/>
          </a:xfrm>
        </p:spPr>
        <p:txBody>
          <a:bodyPr/>
          <a:lstStyle/>
          <a:p>
            <a:r>
              <a:rPr lang="en-IE"/>
              <a:t>Data Centric RAD</a:t>
            </a:r>
            <a:endParaRPr lang="en-IE" dirty="0"/>
          </a:p>
        </p:txBody>
      </p:sp>
      <p:sp>
        <p:nvSpPr>
          <p:cNvPr id="3" name="Subtitle 2"/>
          <p:cNvSpPr>
            <a:spLocks noGrp="1"/>
          </p:cNvSpPr>
          <p:nvPr>
            <p:ph type="subTitle" idx="1"/>
          </p:nvPr>
        </p:nvSpPr>
        <p:spPr/>
        <p:txBody>
          <a:bodyPr>
            <a:normAutofit fontScale="77500" lnSpcReduction="20000"/>
          </a:bodyPr>
          <a:lstStyle/>
          <a:p>
            <a:r>
              <a:rPr lang="en-IE" dirty="0"/>
              <a:t>Bachelor of Science (Honours) in Computing in Software Development</a:t>
            </a:r>
          </a:p>
          <a:p>
            <a:r>
              <a:rPr lang="en-IE" dirty="0"/>
              <a:t>Bachelor of Science in Computing in Software</a:t>
            </a:r>
          </a:p>
          <a:p>
            <a:r>
              <a:rPr lang="en-IE" dirty="0"/>
              <a:t>Development</a:t>
            </a:r>
          </a:p>
          <a:p>
            <a:r>
              <a:rPr lang="en-IE" sz="2200" dirty="0"/>
              <a:t>Department of Computer Science &amp; Applied Physics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View</a:t>
            </a:r>
          </a:p>
        </p:txBody>
      </p:sp>
      <p:sp>
        <p:nvSpPr>
          <p:cNvPr id="3" name="Content Placeholder 2"/>
          <p:cNvSpPr>
            <a:spLocks noGrp="1"/>
          </p:cNvSpPr>
          <p:nvPr>
            <p:ph idx="1"/>
          </p:nvPr>
        </p:nvSpPr>
        <p:spPr/>
        <p:txBody>
          <a:bodyPr/>
          <a:lstStyle/>
          <a:p>
            <a:r>
              <a:rPr lang="en-IE" dirty="0"/>
              <a:t>A View is a virtual table which may contain rows from one or more tables.</a:t>
            </a:r>
          </a:p>
          <a:p>
            <a:endParaRPr lang="en-IE" dirty="0"/>
          </a:p>
          <a:p>
            <a:r>
              <a:rPr lang="en-IE" dirty="0"/>
              <a:t>Views are useful for giving different perspectives on the same data.</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10</a:t>
            </a:fld>
            <a:endParaRPr lang="en-IE"/>
          </a:p>
        </p:txBody>
      </p:sp>
    </p:spTree>
    <p:extLst>
      <p:ext uri="{BB962C8B-B14F-4D97-AF65-F5344CB8AC3E}">
        <p14:creationId xmlns:p14="http://schemas.microsoft.com/office/powerpoint/2010/main" val="1500971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DBMS</a:t>
            </a:r>
          </a:p>
        </p:txBody>
      </p:sp>
      <p:sp>
        <p:nvSpPr>
          <p:cNvPr id="3" name="Content Placeholder 2"/>
          <p:cNvSpPr>
            <a:spLocks noGrp="1"/>
          </p:cNvSpPr>
          <p:nvPr>
            <p:ph idx="1"/>
          </p:nvPr>
        </p:nvSpPr>
        <p:spPr/>
        <p:txBody>
          <a:bodyPr>
            <a:normAutofit fontScale="70000" lnSpcReduction="20000"/>
          </a:bodyPr>
          <a:lstStyle/>
          <a:p>
            <a:r>
              <a:rPr lang="en-IE" dirty="0"/>
              <a:t>A </a:t>
            </a:r>
            <a:r>
              <a:rPr lang="en-IE" dirty="0" err="1"/>
              <a:t>DataBase</a:t>
            </a:r>
            <a:r>
              <a:rPr lang="en-IE" dirty="0"/>
              <a:t> Management System (DBMS) is software for creating and managing databases.</a:t>
            </a:r>
          </a:p>
          <a:p>
            <a:endParaRPr lang="en-IE" dirty="0"/>
          </a:p>
          <a:p>
            <a:r>
              <a:rPr lang="en-IE" dirty="0"/>
              <a:t>The DBMS interacts with the user, the database itself, and other systems in order to store, retrieve and process data.</a:t>
            </a:r>
          </a:p>
          <a:p>
            <a:endParaRPr lang="en-IE" dirty="0"/>
          </a:p>
          <a:p>
            <a:r>
              <a:rPr lang="en-IE" dirty="0"/>
              <a:t>The DBMS manages the database engine and the database schema.</a:t>
            </a:r>
          </a:p>
          <a:p>
            <a:endParaRPr lang="en-IE" dirty="0"/>
          </a:p>
          <a:p>
            <a:r>
              <a:rPr lang="en-IE" dirty="0"/>
              <a:t>An “engine” is the underlying software that the DBMS uses to access and modify data.</a:t>
            </a:r>
          </a:p>
          <a:p>
            <a:endParaRPr lang="en-IE" dirty="0"/>
          </a:p>
          <a:p>
            <a:r>
              <a:rPr lang="en-IE" dirty="0"/>
              <a:t>The default engine for MySQL is </a:t>
            </a:r>
            <a:r>
              <a:rPr lang="en-IE" dirty="0" err="1"/>
              <a:t>InnoDB</a:t>
            </a:r>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11</a:t>
            </a:fld>
            <a:endParaRPr lang="en-IE"/>
          </a:p>
        </p:txBody>
      </p:sp>
    </p:spTree>
    <p:extLst>
      <p:ext uri="{BB962C8B-B14F-4D97-AF65-F5344CB8AC3E}">
        <p14:creationId xmlns:p14="http://schemas.microsoft.com/office/powerpoint/2010/main" val="3762434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DBMS</a:t>
            </a:r>
          </a:p>
        </p:txBody>
      </p:sp>
      <p:sp>
        <p:nvSpPr>
          <p:cNvPr id="3" name="Content Placeholder 2"/>
          <p:cNvSpPr>
            <a:spLocks noGrp="1"/>
          </p:cNvSpPr>
          <p:nvPr>
            <p:ph idx="1"/>
          </p:nvPr>
        </p:nvSpPr>
        <p:spPr/>
        <p:txBody>
          <a:bodyPr>
            <a:normAutofit fontScale="70000" lnSpcReduction="20000"/>
          </a:bodyPr>
          <a:lstStyle/>
          <a:p>
            <a:r>
              <a:rPr lang="en-IE" dirty="0"/>
              <a:t>The DBMS provides a centralized view of data that can be accessed by multiple users, from multiple locations, in a controlled manner.</a:t>
            </a:r>
          </a:p>
          <a:p>
            <a:endParaRPr lang="en-IE" dirty="0"/>
          </a:p>
          <a:p>
            <a:r>
              <a:rPr lang="en-IE" dirty="0"/>
              <a:t>The DBMS can limit what data the end user sees, as well as how that end user can view the data, providing many views of a single database schema.</a:t>
            </a:r>
          </a:p>
          <a:p>
            <a:endParaRPr lang="en-IE" dirty="0"/>
          </a:p>
          <a:p>
            <a:r>
              <a:rPr lang="en-IE" dirty="0"/>
              <a:t>The DBMS provides data independence, freeing users (and application programs) from knowing where or how the data is stored. Any changes in how or where the data is stored is completely transparent due to the DBMS.</a:t>
            </a:r>
          </a:p>
          <a:p>
            <a:endParaRPr lang="en-IE" dirty="0"/>
          </a:p>
          <a:p>
            <a:r>
              <a:rPr lang="en-IE" dirty="0"/>
              <a:t>CRUD (Create, Read, Update, Delete) functions.</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12</a:t>
            </a:fld>
            <a:endParaRPr lang="en-IE"/>
          </a:p>
        </p:txBody>
      </p:sp>
    </p:spTree>
    <p:extLst>
      <p:ext uri="{BB962C8B-B14F-4D97-AF65-F5344CB8AC3E}">
        <p14:creationId xmlns:p14="http://schemas.microsoft.com/office/powerpoint/2010/main" val="1088473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DBMS</a:t>
            </a:r>
          </a:p>
        </p:txBody>
      </p:sp>
      <p:sp>
        <p:nvSpPr>
          <p:cNvPr id="3" name="Content Placeholder 2"/>
          <p:cNvSpPr>
            <a:spLocks noGrp="1"/>
          </p:cNvSpPr>
          <p:nvPr>
            <p:ph idx="1"/>
          </p:nvPr>
        </p:nvSpPr>
        <p:spPr/>
        <p:txBody>
          <a:bodyPr/>
          <a:lstStyle/>
          <a:p>
            <a:r>
              <a:rPr lang="en-IE" dirty="0"/>
              <a:t>A DBMS deals with:</a:t>
            </a:r>
          </a:p>
          <a:p>
            <a:pPr lvl="1"/>
            <a:r>
              <a:rPr lang="en-IE" dirty="0"/>
              <a:t>Data Storage Management</a:t>
            </a:r>
          </a:p>
          <a:p>
            <a:pPr lvl="1"/>
            <a:r>
              <a:rPr lang="en-IE" dirty="0"/>
              <a:t>Security</a:t>
            </a:r>
          </a:p>
          <a:p>
            <a:pPr lvl="1"/>
            <a:r>
              <a:rPr lang="en-IE" dirty="0"/>
              <a:t>Backup and Recovery</a:t>
            </a:r>
          </a:p>
          <a:p>
            <a:pPr lvl="1"/>
            <a:r>
              <a:rPr lang="en-IE" dirty="0"/>
              <a:t>Transaction Management</a:t>
            </a:r>
          </a:p>
          <a:p>
            <a:pPr lvl="1"/>
            <a:r>
              <a:rPr lang="en-IE" dirty="0"/>
              <a:t>Data Integrity</a:t>
            </a:r>
          </a:p>
          <a:p>
            <a:pPr lvl="1"/>
            <a:r>
              <a:rPr lang="en-IE" dirty="0"/>
              <a:t>Concurrency</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13</a:t>
            </a:fld>
            <a:endParaRPr lang="en-IE"/>
          </a:p>
        </p:txBody>
      </p:sp>
    </p:spTree>
    <p:extLst>
      <p:ext uri="{BB962C8B-B14F-4D97-AF65-F5344CB8AC3E}">
        <p14:creationId xmlns:p14="http://schemas.microsoft.com/office/powerpoint/2010/main" val="1547284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Advantages of DBMSs</a:t>
            </a:r>
          </a:p>
        </p:txBody>
      </p:sp>
      <p:sp>
        <p:nvSpPr>
          <p:cNvPr id="3" name="Content Placeholder 2"/>
          <p:cNvSpPr>
            <a:spLocks noGrp="1"/>
          </p:cNvSpPr>
          <p:nvPr>
            <p:ph idx="1"/>
          </p:nvPr>
        </p:nvSpPr>
        <p:spPr/>
        <p:txBody>
          <a:bodyPr>
            <a:normAutofit fontScale="55000" lnSpcReduction="20000"/>
          </a:bodyPr>
          <a:lstStyle/>
          <a:p>
            <a:r>
              <a:rPr lang="en-IE" dirty="0"/>
              <a:t>Controlling Redundancy</a:t>
            </a:r>
          </a:p>
          <a:p>
            <a:pPr lvl="1"/>
            <a:r>
              <a:rPr lang="en-IE" sz="2900" dirty="0"/>
              <a:t>Instead of each application having its own files with data stored multiple times, a centralised DBMS can store it once and allow many users to access it eliminating duplication.</a:t>
            </a:r>
          </a:p>
          <a:p>
            <a:pPr lvl="1"/>
            <a:endParaRPr lang="en-IE" dirty="0">
              <a:solidFill>
                <a:srgbClr val="FF0000"/>
              </a:solidFill>
            </a:endParaRPr>
          </a:p>
          <a:p>
            <a:r>
              <a:rPr lang="en-IE" dirty="0"/>
              <a:t>Data Integrity</a:t>
            </a:r>
          </a:p>
          <a:p>
            <a:pPr lvl="1"/>
            <a:r>
              <a:rPr lang="en-IE" sz="2900" dirty="0"/>
              <a:t>If the DB is setup correctly incorrect info can’t be stored. E.g. Deleting a student from a DB should mean he is removed from all courses he is doing also.</a:t>
            </a:r>
          </a:p>
          <a:p>
            <a:pPr lvl="1"/>
            <a:endParaRPr lang="en-IE" dirty="0">
              <a:solidFill>
                <a:srgbClr val="FF0000"/>
              </a:solidFill>
            </a:endParaRPr>
          </a:p>
          <a:p>
            <a:r>
              <a:rPr lang="en-IE" dirty="0"/>
              <a:t>Enforcement of Standards</a:t>
            </a:r>
          </a:p>
          <a:p>
            <a:pPr lvl="1"/>
            <a:r>
              <a:rPr lang="en-IE" sz="2900" dirty="0"/>
              <a:t>As data is stored centrally, company standards can be enforced. E.g. Date format.</a:t>
            </a:r>
          </a:p>
          <a:p>
            <a:pPr lvl="1"/>
            <a:endParaRPr lang="en-IE" dirty="0">
              <a:solidFill>
                <a:srgbClr val="FF0000"/>
              </a:solidFill>
            </a:endParaRPr>
          </a:p>
          <a:p>
            <a:r>
              <a:rPr lang="en-IE" dirty="0"/>
              <a:t>Backup and Recovery</a:t>
            </a:r>
          </a:p>
          <a:p>
            <a:pPr lvl="1"/>
            <a:r>
              <a:rPr lang="en-IE" sz="2900" dirty="0"/>
              <a:t>A DBMS provides backup and recovery e.g. ACID transactions, ensuring the DB is always consistent.</a:t>
            </a:r>
          </a:p>
          <a:p>
            <a:pPr lvl="1"/>
            <a:endParaRPr lang="en-IE" dirty="0"/>
          </a:p>
          <a:p>
            <a:r>
              <a:rPr lang="en-IE" dirty="0"/>
              <a:t>Security</a:t>
            </a:r>
          </a:p>
          <a:p>
            <a:pPr lvl="1"/>
            <a:r>
              <a:rPr lang="en-IE" sz="2900" dirty="0"/>
              <a:t>Users should be granted access to only those data and reports which they specifically need. It restricts users from viewing or updating data which is not in their scope.</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14</a:t>
            </a:fld>
            <a:endParaRPr lang="en-IE"/>
          </a:p>
        </p:txBody>
      </p:sp>
    </p:spTree>
    <p:extLst>
      <p:ext uri="{BB962C8B-B14F-4D97-AF65-F5344CB8AC3E}">
        <p14:creationId xmlns:p14="http://schemas.microsoft.com/office/powerpoint/2010/main" val="273458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5" dur="500"/>
                                        <p:tgtEl>
                                          <p:spTgt spid="3">
                                            <p:txEl>
                                              <p:pRg st="6" end="6"/>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randombar(horizontal)">
                                      <p:cBhvr>
                                        <p:cTn id="23" dur="500"/>
                                        <p:tgtEl>
                                          <p:spTgt spid="3">
                                            <p:txEl>
                                              <p:pRg st="9" end="9"/>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26" dur="500"/>
                                        <p:tgtEl>
                                          <p:spTgt spid="3">
                                            <p:txEl>
                                              <p:pRg st="10" end="1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31" dur="500"/>
                                        <p:tgtEl>
                                          <p:spTgt spid="3">
                                            <p:txEl>
                                              <p:pRg st="12" end="12"/>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3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Disadvantages of DBMSs</a:t>
            </a:r>
          </a:p>
        </p:txBody>
      </p:sp>
      <p:sp>
        <p:nvSpPr>
          <p:cNvPr id="3" name="Content Placeholder 2"/>
          <p:cNvSpPr>
            <a:spLocks noGrp="1"/>
          </p:cNvSpPr>
          <p:nvPr>
            <p:ph idx="1"/>
          </p:nvPr>
        </p:nvSpPr>
        <p:spPr/>
        <p:txBody>
          <a:bodyPr>
            <a:normAutofit fontScale="92500" lnSpcReduction="20000"/>
          </a:bodyPr>
          <a:lstStyle/>
          <a:p>
            <a:r>
              <a:rPr lang="en-IE" sz="1900" dirty="0"/>
              <a:t>Complexity</a:t>
            </a:r>
          </a:p>
          <a:p>
            <a:pPr lvl="1"/>
            <a:r>
              <a:rPr lang="en-IE" sz="1700" dirty="0"/>
              <a:t>Providing all the features mentioned means additional complexity. Developers and end-users must understand at least some of it to take full advantage of the DB.</a:t>
            </a:r>
          </a:p>
          <a:p>
            <a:endParaRPr lang="en-IE" sz="2000" dirty="0"/>
          </a:p>
          <a:p>
            <a:r>
              <a:rPr lang="en-IE" sz="1900" dirty="0"/>
              <a:t>Size</a:t>
            </a:r>
          </a:p>
          <a:p>
            <a:pPr lvl="1"/>
            <a:r>
              <a:rPr lang="en-IE" sz="1700" dirty="0"/>
              <a:t>The Complexity means a DBMS is a very large piece of software both in terms of memory and disk space.</a:t>
            </a:r>
          </a:p>
          <a:p>
            <a:endParaRPr lang="en-IE" sz="2000" dirty="0"/>
          </a:p>
          <a:p>
            <a:r>
              <a:rPr lang="en-IE" sz="1900" dirty="0"/>
              <a:t>Cost</a:t>
            </a:r>
          </a:p>
          <a:p>
            <a:pPr lvl="1"/>
            <a:r>
              <a:rPr lang="en-IE" sz="1700" dirty="0"/>
              <a:t>DBMSs are expensive.</a:t>
            </a:r>
          </a:p>
          <a:p>
            <a:pPr lvl="1"/>
            <a:endParaRPr lang="en-IE" sz="1600" dirty="0"/>
          </a:p>
          <a:p>
            <a:r>
              <a:rPr lang="en-IE" sz="1900" dirty="0"/>
              <a:t>Performance</a:t>
            </a:r>
          </a:p>
          <a:p>
            <a:pPr lvl="1"/>
            <a:r>
              <a:rPr lang="en-IE" sz="1700" dirty="0"/>
              <a:t>An application written for a specific purpose e.g. accounts is likely to be faster than a general-purpose DBMS.</a:t>
            </a:r>
          </a:p>
          <a:p>
            <a:pPr lvl="1"/>
            <a:endParaRPr lang="en-IE" sz="1600" dirty="0"/>
          </a:p>
          <a:p>
            <a:r>
              <a:rPr lang="en-IE" sz="1900" dirty="0"/>
              <a:t>Higher impact of failure</a:t>
            </a:r>
          </a:p>
          <a:p>
            <a:pPr lvl="1"/>
            <a:r>
              <a:rPr lang="en-IE" sz="1700" dirty="0"/>
              <a:t>Because all users use the centralised database any failure, or downtime can be catastrophic.</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15</a:t>
            </a:fld>
            <a:endParaRPr lang="en-IE"/>
          </a:p>
        </p:txBody>
      </p:sp>
    </p:spTree>
    <p:extLst>
      <p:ext uri="{BB962C8B-B14F-4D97-AF65-F5344CB8AC3E}">
        <p14:creationId xmlns:p14="http://schemas.microsoft.com/office/powerpoint/2010/main" val="105479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5" dur="500"/>
                                        <p:tgtEl>
                                          <p:spTgt spid="3">
                                            <p:txEl>
                                              <p:pRg st="6" end="6"/>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randombar(horizontal)">
                                      <p:cBhvr>
                                        <p:cTn id="23" dur="500"/>
                                        <p:tgtEl>
                                          <p:spTgt spid="3">
                                            <p:txEl>
                                              <p:pRg st="9" end="9"/>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26" dur="500"/>
                                        <p:tgtEl>
                                          <p:spTgt spid="3">
                                            <p:txEl>
                                              <p:pRg st="10" end="1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31" dur="500"/>
                                        <p:tgtEl>
                                          <p:spTgt spid="3">
                                            <p:txEl>
                                              <p:pRg st="12" end="12"/>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3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Types of Databases</a:t>
            </a:r>
          </a:p>
        </p:txBody>
      </p:sp>
      <p:sp>
        <p:nvSpPr>
          <p:cNvPr id="3" name="Content Placeholder 2"/>
          <p:cNvSpPr>
            <a:spLocks noGrp="1"/>
          </p:cNvSpPr>
          <p:nvPr>
            <p:ph idx="1"/>
          </p:nvPr>
        </p:nvSpPr>
        <p:spPr/>
        <p:txBody>
          <a:bodyPr/>
          <a:lstStyle/>
          <a:p>
            <a:r>
              <a:rPr lang="en-IE" dirty="0"/>
              <a:t>Hierarchical</a:t>
            </a:r>
          </a:p>
          <a:p>
            <a:r>
              <a:rPr lang="en-IE" dirty="0"/>
              <a:t>Network</a:t>
            </a:r>
          </a:p>
          <a:p>
            <a:r>
              <a:rPr lang="en-IE" dirty="0"/>
              <a:t>Object Oriented</a:t>
            </a:r>
          </a:p>
          <a:p>
            <a:r>
              <a:rPr lang="en-IE" dirty="0"/>
              <a:t>Relational</a:t>
            </a:r>
          </a:p>
          <a:p>
            <a:pPr lvl="1"/>
            <a:r>
              <a:rPr lang="en-IE" dirty="0"/>
              <a:t>MySQL will be the database we will use.</a:t>
            </a:r>
          </a:p>
          <a:p>
            <a:r>
              <a:rPr lang="en-IE" dirty="0"/>
              <a:t>NoSQL</a:t>
            </a:r>
          </a:p>
          <a:p>
            <a:pPr lvl="1"/>
            <a:r>
              <a:rPr lang="en-IE" dirty="0"/>
              <a:t>MongoDB will be the database </a:t>
            </a:r>
            <a:r>
              <a:rPr lang="en-IE"/>
              <a:t>we will use.</a:t>
            </a:r>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16</a:t>
            </a:fld>
            <a:endParaRPr lang="en-IE"/>
          </a:p>
        </p:txBody>
      </p:sp>
    </p:spTree>
    <p:extLst>
      <p:ext uri="{BB962C8B-B14F-4D97-AF65-F5344CB8AC3E}">
        <p14:creationId xmlns:p14="http://schemas.microsoft.com/office/powerpoint/2010/main" val="2094321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normAutofit lnSpcReduction="10000"/>
          </a:bodyPr>
          <a:lstStyle/>
          <a:p>
            <a:r>
              <a:rPr lang="en-IE" dirty="0"/>
              <a:t>Tables store data in MySQL.</a:t>
            </a:r>
          </a:p>
          <a:p>
            <a:r>
              <a:rPr lang="en-IE" dirty="0"/>
              <a:t>Tables are uniquely named.</a:t>
            </a:r>
          </a:p>
          <a:p>
            <a:r>
              <a:rPr lang="en-IE" dirty="0"/>
              <a:t>Tables generally store data about a specific object e.g. an Employee, a Student, a Customer.</a:t>
            </a:r>
          </a:p>
          <a:p>
            <a:r>
              <a:rPr lang="en-IE" dirty="0"/>
              <a:t>If the table has a Primary Key then each row in the table is unique.</a:t>
            </a:r>
          </a:p>
          <a:p>
            <a:r>
              <a:rPr lang="en-IE" dirty="0"/>
              <a:t>A Primary Key must be unique </a:t>
            </a:r>
            <a:r>
              <a:rPr lang="en-IE"/>
              <a:t>and cannot be NULL.</a:t>
            </a:r>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17</a:t>
            </a:fld>
            <a:endParaRPr lang="en-IE"/>
          </a:p>
        </p:txBody>
      </p:sp>
    </p:spTree>
    <p:extLst>
      <p:ext uri="{BB962C8B-B14F-4D97-AF65-F5344CB8AC3E}">
        <p14:creationId xmlns:p14="http://schemas.microsoft.com/office/powerpoint/2010/main" val="4083932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88113868"/>
              </p:ext>
            </p:extLst>
          </p:nvPr>
        </p:nvGraphicFramePr>
        <p:xfrm>
          <a:off x="457200" y="1600200"/>
          <a:ext cx="8229600" cy="18542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3378922413"/>
                    </a:ext>
                  </a:extLst>
                </a:gridCol>
                <a:gridCol w="2057400">
                  <a:extLst>
                    <a:ext uri="{9D8B030D-6E8A-4147-A177-3AD203B41FA5}">
                      <a16:colId xmlns:a16="http://schemas.microsoft.com/office/drawing/2014/main" val="3660304204"/>
                    </a:ext>
                  </a:extLst>
                </a:gridCol>
                <a:gridCol w="2057400">
                  <a:extLst>
                    <a:ext uri="{9D8B030D-6E8A-4147-A177-3AD203B41FA5}">
                      <a16:colId xmlns:a16="http://schemas.microsoft.com/office/drawing/2014/main" val="3126890037"/>
                    </a:ext>
                  </a:extLst>
                </a:gridCol>
                <a:gridCol w="2057400">
                  <a:extLst>
                    <a:ext uri="{9D8B030D-6E8A-4147-A177-3AD203B41FA5}">
                      <a16:colId xmlns:a16="http://schemas.microsoft.com/office/drawing/2014/main" val="2365140986"/>
                    </a:ext>
                  </a:extLst>
                </a:gridCol>
              </a:tblGrid>
              <a:tr h="370840">
                <a:tc gridSpan="4">
                  <a:txBody>
                    <a:bodyPr/>
                    <a:lstStyle/>
                    <a:p>
                      <a:pPr algn="ctr"/>
                      <a:r>
                        <a:rPr lang="en-IE" dirty="0"/>
                        <a:t>Superhero Table</a:t>
                      </a:r>
                    </a:p>
                  </a:txBody>
                  <a:tcPr/>
                </a:tc>
                <a:tc hMerge="1">
                  <a:txBody>
                    <a:bodyPr/>
                    <a:lstStyle/>
                    <a:p>
                      <a:endParaRPr lang="en-IE" dirty="0"/>
                    </a:p>
                  </a:txBody>
                  <a:tcPr/>
                </a:tc>
                <a:tc hMerge="1">
                  <a:txBody>
                    <a:bodyPr/>
                    <a:lstStyle/>
                    <a:p>
                      <a:endParaRPr lang="en-IE" dirty="0"/>
                    </a:p>
                  </a:txBody>
                  <a:tcPr/>
                </a:tc>
                <a:tc hMerge="1">
                  <a:txBody>
                    <a:bodyPr/>
                    <a:lstStyle/>
                    <a:p>
                      <a:endParaRPr lang="en-IE" dirty="0"/>
                    </a:p>
                  </a:txBody>
                  <a:tcPr/>
                </a:tc>
                <a:extLst>
                  <a:ext uri="{0D108BD9-81ED-4DB2-BD59-A6C34878D82A}">
                    <a16:rowId xmlns:a16="http://schemas.microsoft.com/office/drawing/2014/main" val="73515885"/>
                  </a:ext>
                </a:extLst>
              </a:tr>
              <a:tr h="370840">
                <a:tc>
                  <a:txBody>
                    <a:bodyPr/>
                    <a:lstStyle/>
                    <a:p>
                      <a:r>
                        <a:rPr lang="en-IE" b="1" dirty="0"/>
                        <a:t>Name</a:t>
                      </a:r>
                    </a:p>
                  </a:txBody>
                  <a:tcPr/>
                </a:tc>
                <a:tc>
                  <a:txBody>
                    <a:bodyPr/>
                    <a:lstStyle/>
                    <a:p>
                      <a:r>
                        <a:rPr lang="en-IE" b="1" dirty="0"/>
                        <a:t>City</a:t>
                      </a:r>
                    </a:p>
                  </a:txBody>
                  <a:tcPr/>
                </a:tc>
                <a:tc>
                  <a:txBody>
                    <a:bodyPr/>
                    <a:lstStyle/>
                    <a:p>
                      <a:r>
                        <a:rPr lang="en-IE" b="1" dirty="0"/>
                        <a:t>Real First</a:t>
                      </a:r>
                      <a:r>
                        <a:rPr lang="en-IE" b="1" baseline="0" dirty="0"/>
                        <a:t> Name</a:t>
                      </a:r>
                      <a:endParaRPr lang="en-IE" b="1" dirty="0"/>
                    </a:p>
                  </a:txBody>
                  <a:tcPr/>
                </a:tc>
                <a:tc>
                  <a:txBody>
                    <a:bodyPr/>
                    <a:lstStyle/>
                    <a:p>
                      <a:r>
                        <a:rPr lang="en-IE" b="1" dirty="0"/>
                        <a:t>Real Surname</a:t>
                      </a:r>
                    </a:p>
                  </a:txBody>
                  <a:tcPr/>
                </a:tc>
                <a:extLst>
                  <a:ext uri="{0D108BD9-81ED-4DB2-BD59-A6C34878D82A}">
                    <a16:rowId xmlns:a16="http://schemas.microsoft.com/office/drawing/2014/main" val="415208860"/>
                  </a:ext>
                </a:extLst>
              </a:tr>
              <a:tr h="370840">
                <a:tc>
                  <a:txBody>
                    <a:bodyPr/>
                    <a:lstStyle/>
                    <a:p>
                      <a:r>
                        <a:rPr lang="en-IE" dirty="0"/>
                        <a:t>Spiderman</a:t>
                      </a:r>
                    </a:p>
                  </a:txBody>
                  <a:tcPr/>
                </a:tc>
                <a:tc>
                  <a:txBody>
                    <a:bodyPr/>
                    <a:lstStyle/>
                    <a:p>
                      <a:r>
                        <a:rPr lang="en-IE" dirty="0"/>
                        <a:t>New York</a:t>
                      </a:r>
                    </a:p>
                  </a:txBody>
                  <a:tcPr/>
                </a:tc>
                <a:tc>
                  <a:txBody>
                    <a:bodyPr/>
                    <a:lstStyle/>
                    <a:p>
                      <a:r>
                        <a:rPr lang="en-IE" dirty="0"/>
                        <a:t>Peter</a:t>
                      </a:r>
                    </a:p>
                  </a:txBody>
                  <a:tcPr/>
                </a:tc>
                <a:tc>
                  <a:txBody>
                    <a:bodyPr/>
                    <a:lstStyle/>
                    <a:p>
                      <a:r>
                        <a:rPr lang="en-IE" dirty="0"/>
                        <a:t>Parker</a:t>
                      </a:r>
                    </a:p>
                  </a:txBody>
                  <a:tcPr/>
                </a:tc>
                <a:extLst>
                  <a:ext uri="{0D108BD9-81ED-4DB2-BD59-A6C34878D82A}">
                    <a16:rowId xmlns:a16="http://schemas.microsoft.com/office/drawing/2014/main" val="950702638"/>
                  </a:ext>
                </a:extLst>
              </a:tr>
              <a:tr h="370840">
                <a:tc>
                  <a:txBody>
                    <a:bodyPr/>
                    <a:lstStyle/>
                    <a:p>
                      <a:r>
                        <a:rPr lang="en-IE" dirty="0"/>
                        <a:t>Superman</a:t>
                      </a:r>
                    </a:p>
                  </a:txBody>
                  <a:tcPr/>
                </a:tc>
                <a:tc>
                  <a:txBody>
                    <a:bodyPr/>
                    <a:lstStyle/>
                    <a:p>
                      <a:r>
                        <a:rPr lang="en-IE" dirty="0"/>
                        <a:t>Metropolis</a:t>
                      </a:r>
                    </a:p>
                  </a:txBody>
                  <a:tcPr/>
                </a:tc>
                <a:tc>
                  <a:txBody>
                    <a:bodyPr/>
                    <a:lstStyle/>
                    <a:p>
                      <a:r>
                        <a:rPr lang="en-IE" dirty="0"/>
                        <a:t>Clark</a:t>
                      </a:r>
                    </a:p>
                  </a:txBody>
                  <a:tcPr/>
                </a:tc>
                <a:tc>
                  <a:txBody>
                    <a:bodyPr/>
                    <a:lstStyle/>
                    <a:p>
                      <a:r>
                        <a:rPr lang="en-IE" dirty="0"/>
                        <a:t>Kent</a:t>
                      </a:r>
                    </a:p>
                  </a:txBody>
                  <a:tcPr/>
                </a:tc>
                <a:extLst>
                  <a:ext uri="{0D108BD9-81ED-4DB2-BD59-A6C34878D82A}">
                    <a16:rowId xmlns:a16="http://schemas.microsoft.com/office/drawing/2014/main" val="3402991099"/>
                  </a:ext>
                </a:extLst>
              </a:tr>
              <a:tr h="370840">
                <a:tc>
                  <a:txBody>
                    <a:bodyPr/>
                    <a:lstStyle/>
                    <a:p>
                      <a:r>
                        <a:rPr lang="en-IE" dirty="0"/>
                        <a:t>Batman</a:t>
                      </a:r>
                    </a:p>
                  </a:txBody>
                  <a:tcPr/>
                </a:tc>
                <a:tc>
                  <a:txBody>
                    <a:bodyPr/>
                    <a:lstStyle/>
                    <a:p>
                      <a:r>
                        <a:rPr lang="en-IE" dirty="0"/>
                        <a:t>Gotham City</a:t>
                      </a:r>
                    </a:p>
                  </a:txBody>
                  <a:tcPr/>
                </a:tc>
                <a:tc>
                  <a:txBody>
                    <a:bodyPr/>
                    <a:lstStyle/>
                    <a:p>
                      <a:r>
                        <a:rPr lang="en-IE" dirty="0"/>
                        <a:t>Bruce</a:t>
                      </a:r>
                    </a:p>
                  </a:txBody>
                  <a:tcPr/>
                </a:tc>
                <a:tc>
                  <a:txBody>
                    <a:bodyPr/>
                    <a:lstStyle/>
                    <a:p>
                      <a:r>
                        <a:rPr lang="en-IE" dirty="0"/>
                        <a:t>Wayne</a:t>
                      </a:r>
                    </a:p>
                  </a:txBody>
                  <a:tcPr/>
                </a:tc>
                <a:extLst>
                  <a:ext uri="{0D108BD9-81ED-4DB2-BD59-A6C34878D82A}">
                    <a16:rowId xmlns:a16="http://schemas.microsoft.com/office/drawing/2014/main" val="4118170677"/>
                  </a:ext>
                </a:extLst>
              </a:tr>
            </a:tbl>
          </a:graphicData>
        </a:graphic>
      </p:graphicFrame>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18</a:t>
            </a:fld>
            <a:endParaRPr lang="en-IE"/>
          </a:p>
        </p:txBody>
      </p:sp>
      <p:graphicFrame>
        <p:nvGraphicFramePr>
          <p:cNvPr id="7" name="Table 6"/>
          <p:cNvGraphicFramePr>
            <a:graphicFrameLocks noGrp="1"/>
          </p:cNvGraphicFramePr>
          <p:nvPr>
            <p:extLst>
              <p:ext uri="{D42A27DB-BD31-4B8C-83A1-F6EECF244321}">
                <p14:modId xmlns:p14="http://schemas.microsoft.com/office/powerpoint/2010/main" val="3769147924"/>
              </p:ext>
            </p:extLst>
          </p:nvPr>
        </p:nvGraphicFramePr>
        <p:xfrm>
          <a:off x="457200" y="3492639"/>
          <a:ext cx="8229600" cy="3708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787929320"/>
                    </a:ext>
                  </a:extLst>
                </a:gridCol>
                <a:gridCol w="2057400">
                  <a:extLst>
                    <a:ext uri="{9D8B030D-6E8A-4147-A177-3AD203B41FA5}">
                      <a16:colId xmlns:a16="http://schemas.microsoft.com/office/drawing/2014/main" val="2445238631"/>
                    </a:ext>
                  </a:extLst>
                </a:gridCol>
                <a:gridCol w="2057400">
                  <a:extLst>
                    <a:ext uri="{9D8B030D-6E8A-4147-A177-3AD203B41FA5}">
                      <a16:colId xmlns:a16="http://schemas.microsoft.com/office/drawing/2014/main" val="2956090655"/>
                    </a:ext>
                  </a:extLst>
                </a:gridCol>
                <a:gridCol w="2057400">
                  <a:extLst>
                    <a:ext uri="{9D8B030D-6E8A-4147-A177-3AD203B41FA5}">
                      <a16:colId xmlns:a16="http://schemas.microsoft.com/office/drawing/2014/main" val="2426755815"/>
                    </a:ext>
                  </a:extLst>
                </a:gridCol>
              </a:tblGrid>
              <a:tr h="370840">
                <a:tc>
                  <a:txBody>
                    <a:bodyPr/>
                    <a:lstStyle/>
                    <a:p>
                      <a:r>
                        <a:rPr lang="en-IE" b="0" dirty="0">
                          <a:solidFill>
                            <a:schemeClr val="tx1"/>
                          </a:solidFill>
                        </a:rPr>
                        <a:t>Joker</a:t>
                      </a:r>
                    </a:p>
                  </a:txBody>
                  <a:tcPr>
                    <a:solidFill>
                      <a:schemeClr val="accent1">
                        <a:lumMod val="40000"/>
                        <a:lumOff val="60000"/>
                      </a:schemeClr>
                    </a:solidFill>
                  </a:tcPr>
                </a:tc>
                <a:tc>
                  <a:txBody>
                    <a:bodyPr/>
                    <a:lstStyle/>
                    <a:p>
                      <a:r>
                        <a:rPr lang="en-IE" b="0" dirty="0">
                          <a:solidFill>
                            <a:schemeClr val="tx1"/>
                          </a:solidFill>
                        </a:rPr>
                        <a:t>Metropolis</a:t>
                      </a:r>
                    </a:p>
                  </a:txBody>
                  <a:tcPr>
                    <a:solidFill>
                      <a:schemeClr val="accent1">
                        <a:lumMod val="40000"/>
                        <a:lumOff val="60000"/>
                      </a:schemeClr>
                    </a:solidFill>
                  </a:tcPr>
                </a:tc>
                <a:tc>
                  <a:txBody>
                    <a:bodyPr/>
                    <a:lstStyle/>
                    <a:p>
                      <a:r>
                        <a:rPr lang="en-IE" b="0" dirty="0">
                          <a:solidFill>
                            <a:schemeClr val="tx1"/>
                          </a:solidFill>
                        </a:rPr>
                        <a:t>Clark</a:t>
                      </a:r>
                    </a:p>
                  </a:txBody>
                  <a:tcPr>
                    <a:solidFill>
                      <a:schemeClr val="accent1">
                        <a:lumMod val="40000"/>
                        <a:lumOff val="60000"/>
                      </a:schemeClr>
                    </a:solidFill>
                  </a:tcPr>
                </a:tc>
                <a:tc>
                  <a:txBody>
                    <a:bodyPr/>
                    <a:lstStyle/>
                    <a:p>
                      <a:r>
                        <a:rPr lang="en-IE" b="0" dirty="0">
                          <a:solidFill>
                            <a:schemeClr val="tx1"/>
                          </a:solidFill>
                        </a:rPr>
                        <a:t>Kent</a:t>
                      </a:r>
                    </a:p>
                  </a:txBody>
                  <a:tcPr>
                    <a:solidFill>
                      <a:schemeClr val="accent1">
                        <a:lumMod val="40000"/>
                        <a:lumOff val="60000"/>
                      </a:schemeClr>
                    </a:solidFill>
                  </a:tcPr>
                </a:tc>
                <a:extLst>
                  <a:ext uri="{0D108BD9-81ED-4DB2-BD59-A6C34878D82A}">
                    <a16:rowId xmlns:a16="http://schemas.microsoft.com/office/drawing/2014/main" val="101603869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91043288"/>
              </p:ext>
            </p:extLst>
          </p:nvPr>
        </p:nvGraphicFramePr>
        <p:xfrm>
          <a:off x="457200" y="3851559"/>
          <a:ext cx="8205652" cy="365760"/>
        </p:xfrm>
        <a:graphic>
          <a:graphicData uri="http://schemas.openxmlformats.org/drawingml/2006/table">
            <a:tbl>
              <a:tblPr firstRow="1" bandRow="1">
                <a:tableStyleId>{5C22544A-7EE6-4342-B048-85BDC9FD1C3A}</a:tableStyleId>
              </a:tblPr>
              <a:tblGrid>
                <a:gridCol w="2051413">
                  <a:extLst>
                    <a:ext uri="{9D8B030D-6E8A-4147-A177-3AD203B41FA5}">
                      <a16:colId xmlns:a16="http://schemas.microsoft.com/office/drawing/2014/main" val="2844603426"/>
                    </a:ext>
                  </a:extLst>
                </a:gridCol>
                <a:gridCol w="2051413">
                  <a:extLst>
                    <a:ext uri="{9D8B030D-6E8A-4147-A177-3AD203B41FA5}">
                      <a16:colId xmlns:a16="http://schemas.microsoft.com/office/drawing/2014/main" val="2680175201"/>
                    </a:ext>
                  </a:extLst>
                </a:gridCol>
                <a:gridCol w="2051413">
                  <a:extLst>
                    <a:ext uri="{9D8B030D-6E8A-4147-A177-3AD203B41FA5}">
                      <a16:colId xmlns:a16="http://schemas.microsoft.com/office/drawing/2014/main" val="3971288733"/>
                    </a:ext>
                  </a:extLst>
                </a:gridCol>
                <a:gridCol w="2051413">
                  <a:extLst>
                    <a:ext uri="{9D8B030D-6E8A-4147-A177-3AD203B41FA5}">
                      <a16:colId xmlns:a16="http://schemas.microsoft.com/office/drawing/2014/main" val="1767243406"/>
                    </a:ext>
                  </a:extLst>
                </a:gridCol>
              </a:tblGrid>
              <a:tr h="139040">
                <a:tc>
                  <a:txBody>
                    <a:bodyPr/>
                    <a:lstStyle/>
                    <a:p>
                      <a:r>
                        <a:rPr lang="en-IE" b="0" dirty="0">
                          <a:solidFill>
                            <a:schemeClr val="tx1"/>
                          </a:solidFill>
                        </a:rPr>
                        <a:t>Superman</a:t>
                      </a:r>
                    </a:p>
                  </a:txBody>
                  <a:tcPr>
                    <a:solidFill>
                      <a:schemeClr val="accent1">
                        <a:lumMod val="20000"/>
                        <a:lumOff val="80000"/>
                      </a:schemeClr>
                    </a:solidFill>
                  </a:tcPr>
                </a:tc>
                <a:tc>
                  <a:txBody>
                    <a:bodyPr/>
                    <a:lstStyle/>
                    <a:p>
                      <a:r>
                        <a:rPr lang="en-IE" b="0" dirty="0">
                          <a:solidFill>
                            <a:schemeClr val="tx1"/>
                          </a:solidFill>
                        </a:rPr>
                        <a:t>Metropolis</a:t>
                      </a:r>
                    </a:p>
                  </a:txBody>
                  <a:tcPr>
                    <a:solidFill>
                      <a:schemeClr val="accent1">
                        <a:lumMod val="20000"/>
                        <a:lumOff val="80000"/>
                      </a:schemeClr>
                    </a:solidFill>
                  </a:tcPr>
                </a:tc>
                <a:tc>
                  <a:txBody>
                    <a:bodyPr/>
                    <a:lstStyle/>
                    <a:p>
                      <a:r>
                        <a:rPr lang="en-IE" b="0" dirty="0">
                          <a:solidFill>
                            <a:schemeClr val="tx1"/>
                          </a:solidFill>
                        </a:rPr>
                        <a:t>Clark</a:t>
                      </a:r>
                    </a:p>
                  </a:txBody>
                  <a:tcPr>
                    <a:solidFill>
                      <a:schemeClr val="accent1">
                        <a:lumMod val="20000"/>
                        <a:lumOff val="80000"/>
                      </a:schemeClr>
                    </a:solidFill>
                  </a:tcPr>
                </a:tc>
                <a:tc>
                  <a:txBody>
                    <a:bodyPr/>
                    <a:lstStyle/>
                    <a:p>
                      <a:r>
                        <a:rPr lang="en-IE" b="0" dirty="0">
                          <a:solidFill>
                            <a:schemeClr val="tx1"/>
                          </a:solidFill>
                        </a:rPr>
                        <a:t>Kent</a:t>
                      </a:r>
                    </a:p>
                  </a:txBody>
                  <a:tcPr>
                    <a:solidFill>
                      <a:schemeClr val="accent1">
                        <a:lumMod val="20000"/>
                        <a:lumOff val="80000"/>
                      </a:schemeClr>
                    </a:solidFill>
                  </a:tcPr>
                </a:tc>
                <a:extLst>
                  <a:ext uri="{0D108BD9-81ED-4DB2-BD59-A6C34878D82A}">
                    <a16:rowId xmlns:a16="http://schemas.microsoft.com/office/drawing/2014/main" val="2722643653"/>
                  </a:ext>
                </a:extLst>
              </a:tr>
            </a:tbl>
          </a:graphicData>
        </a:graphic>
      </p:graphicFrame>
      <p:sp>
        <p:nvSpPr>
          <p:cNvPr id="10" name="Rectangle 9"/>
          <p:cNvSpPr/>
          <p:nvPr/>
        </p:nvSpPr>
        <p:spPr>
          <a:xfrm>
            <a:off x="457200" y="4653136"/>
            <a:ext cx="7613110" cy="1815882"/>
          </a:xfrm>
          <a:prstGeom prst="rect">
            <a:avLst/>
          </a:prstGeom>
        </p:spPr>
        <p:txBody>
          <a:bodyPr wrap="none">
            <a:spAutoFit/>
          </a:bodyPr>
          <a:lstStyle/>
          <a:p>
            <a:pPr marL="457200" indent="-457200">
              <a:buFont typeface="Arial" panose="020B0604020202020204" pitchFamily="34" charset="0"/>
              <a:buChar char="•"/>
            </a:pPr>
            <a:r>
              <a:rPr lang="en-IE" sz="2700" dirty="0"/>
              <a:t>There are repeating rows in this table, so data is</a:t>
            </a:r>
          </a:p>
          <a:p>
            <a:pPr lvl="1"/>
            <a:r>
              <a:rPr lang="en-IE" sz="2700" dirty="0"/>
              <a:t>inconsistent.</a:t>
            </a:r>
          </a:p>
          <a:p>
            <a:pPr marL="457200" indent="-457200">
              <a:buFont typeface="Arial" panose="020B0604020202020204" pitchFamily="34" charset="0"/>
              <a:buChar char="•"/>
            </a:pPr>
            <a:r>
              <a:rPr lang="en-IE" sz="2700" dirty="0"/>
              <a:t>Need to apply a Primary Key.</a:t>
            </a:r>
          </a:p>
          <a:p>
            <a:pPr marL="457200" indent="-457200">
              <a:buFont typeface="Arial" panose="020B0604020202020204" pitchFamily="34" charset="0"/>
              <a:buChar char="•"/>
            </a:pPr>
            <a:r>
              <a:rPr lang="en-IE" sz="2700" dirty="0"/>
              <a:t>Primary Keys must be unique and non NULL.</a:t>
            </a:r>
          </a:p>
        </p:txBody>
      </p:sp>
      <p:sp>
        <p:nvSpPr>
          <p:cNvPr id="11" name="TextBox 10"/>
          <p:cNvSpPr txBox="1"/>
          <p:nvPr/>
        </p:nvSpPr>
        <p:spPr>
          <a:xfrm>
            <a:off x="8282738" y="3433572"/>
            <a:ext cx="261392" cy="477054"/>
          </a:xfrm>
          <a:prstGeom prst="rect">
            <a:avLst/>
          </a:prstGeom>
          <a:noFill/>
        </p:spPr>
        <p:txBody>
          <a:bodyPr wrap="square" rtlCol="0">
            <a:spAutoFit/>
          </a:bodyPr>
          <a:lstStyle/>
          <a:p>
            <a:r>
              <a:rPr lang="en-IE" sz="2500" dirty="0">
                <a:solidFill>
                  <a:schemeClr val="accent3">
                    <a:lumMod val="50000"/>
                  </a:schemeClr>
                </a:solidFill>
                <a:sym typeface="Wingdings" panose="05000000000000000000" pitchFamily="2" charset="2"/>
              </a:rPr>
              <a:t></a:t>
            </a:r>
            <a:endParaRPr lang="en-IE" sz="2500" dirty="0">
              <a:solidFill>
                <a:schemeClr val="accent3">
                  <a:lumMod val="50000"/>
                </a:schemeClr>
              </a:solidFill>
            </a:endParaRPr>
          </a:p>
        </p:txBody>
      </p:sp>
      <p:sp>
        <p:nvSpPr>
          <p:cNvPr id="12" name="TextBox 11"/>
          <p:cNvSpPr txBox="1"/>
          <p:nvPr/>
        </p:nvSpPr>
        <p:spPr>
          <a:xfrm>
            <a:off x="8282738" y="3801872"/>
            <a:ext cx="261392" cy="477054"/>
          </a:xfrm>
          <a:prstGeom prst="rect">
            <a:avLst/>
          </a:prstGeom>
          <a:noFill/>
        </p:spPr>
        <p:txBody>
          <a:bodyPr wrap="square" rtlCol="0">
            <a:spAutoFit/>
          </a:bodyPr>
          <a:lstStyle/>
          <a:p>
            <a:r>
              <a:rPr lang="en-IE" sz="2500" dirty="0">
                <a:solidFill>
                  <a:schemeClr val="accent3">
                    <a:lumMod val="50000"/>
                  </a:schemeClr>
                </a:solidFill>
                <a:sym typeface="Wingdings" panose="05000000000000000000" pitchFamily="2" charset="2"/>
              </a:rPr>
              <a:t></a:t>
            </a:r>
            <a:endParaRPr lang="en-IE" sz="2500" dirty="0">
              <a:solidFill>
                <a:schemeClr val="accent3">
                  <a:lumMod val="50000"/>
                </a:schemeClr>
              </a:solidFill>
            </a:endParaRPr>
          </a:p>
        </p:txBody>
      </p:sp>
    </p:spTree>
    <p:extLst>
      <p:ext uri="{BB962C8B-B14F-4D97-AF65-F5344CB8AC3E}">
        <p14:creationId xmlns:p14="http://schemas.microsoft.com/office/powerpoint/2010/main" val="403158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normAutofit/>
          </a:bodyPr>
          <a:lstStyle/>
          <a:p>
            <a:r>
              <a:rPr lang="en-IE" sz="2800" dirty="0"/>
              <a:t>To make our data more useful, apply a Primary Key constraint to the table.</a:t>
            </a:r>
          </a:p>
          <a:p>
            <a:r>
              <a:rPr lang="en-IE" sz="2800" dirty="0"/>
              <a:t>We can only have one Superhero of a given name.</a:t>
            </a:r>
          </a:p>
          <a:p>
            <a:pPr lvl="1"/>
            <a:r>
              <a:rPr lang="en-IE" sz="2400" dirty="0"/>
              <a:t>What would the Primary Key be?</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19</a:t>
            </a:fld>
            <a:endParaRPr lang="en-IE"/>
          </a:p>
        </p:txBody>
      </p:sp>
      <p:graphicFrame>
        <p:nvGraphicFramePr>
          <p:cNvPr id="6" name="Content Placeholder 5"/>
          <p:cNvGraphicFramePr>
            <a:graphicFrameLocks/>
          </p:cNvGraphicFramePr>
          <p:nvPr>
            <p:extLst>
              <p:ext uri="{D42A27DB-BD31-4B8C-83A1-F6EECF244321}">
                <p14:modId xmlns:p14="http://schemas.microsoft.com/office/powerpoint/2010/main" val="3530091152"/>
              </p:ext>
            </p:extLst>
          </p:nvPr>
        </p:nvGraphicFramePr>
        <p:xfrm>
          <a:off x="611560" y="3645024"/>
          <a:ext cx="8229600" cy="18542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3378922413"/>
                    </a:ext>
                  </a:extLst>
                </a:gridCol>
                <a:gridCol w="2057400">
                  <a:extLst>
                    <a:ext uri="{9D8B030D-6E8A-4147-A177-3AD203B41FA5}">
                      <a16:colId xmlns:a16="http://schemas.microsoft.com/office/drawing/2014/main" val="3660304204"/>
                    </a:ext>
                  </a:extLst>
                </a:gridCol>
                <a:gridCol w="2057400">
                  <a:extLst>
                    <a:ext uri="{9D8B030D-6E8A-4147-A177-3AD203B41FA5}">
                      <a16:colId xmlns:a16="http://schemas.microsoft.com/office/drawing/2014/main" val="3126890037"/>
                    </a:ext>
                  </a:extLst>
                </a:gridCol>
                <a:gridCol w="2057400">
                  <a:extLst>
                    <a:ext uri="{9D8B030D-6E8A-4147-A177-3AD203B41FA5}">
                      <a16:colId xmlns:a16="http://schemas.microsoft.com/office/drawing/2014/main" val="2365140986"/>
                    </a:ext>
                  </a:extLst>
                </a:gridCol>
              </a:tblGrid>
              <a:tr h="370840">
                <a:tc gridSpan="4">
                  <a:txBody>
                    <a:bodyPr/>
                    <a:lstStyle/>
                    <a:p>
                      <a:pPr algn="ctr"/>
                      <a:r>
                        <a:rPr lang="en-IE" dirty="0"/>
                        <a:t>Superhero Table</a:t>
                      </a:r>
                    </a:p>
                  </a:txBody>
                  <a:tcPr/>
                </a:tc>
                <a:tc hMerge="1">
                  <a:txBody>
                    <a:bodyPr/>
                    <a:lstStyle/>
                    <a:p>
                      <a:endParaRPr lang="en-IE" dirty="0"/>
                    </a:p>
                  </a:txBody>
                  <a:tcPr/>
                </a:tc>
                <a:tc hMerge="1">
                  <a:txBody>
                    <a:bodyPr/>
                    <a:lstStyle/>
                    <a:p>
                      <a:endParaRPr lang="en-IE" dirty="0"/>
                    </a:p>
                  </a:txBody>
                  <a:tcPr/>
                </a:tc>
                <a:tc hMerge="1">
                  <a:txBody>
                    <a:bodyPr/>
                    <a:lstStyle/>
                    <a:p>
                      <a:endParaRPr lang="en-IE" dirty="0"/>
                    </a:p>
                  </a:txBody>
                  <a:tcPr/>
                </a:tc>
                <a:extLst>
                  <a:ext uri="{0D108BD9-81ED-4DB2-BD59-A6C34878D82A}">
                    <a16:rowId xmlns:a16="http://schemas.microsoft.com/office/drawing/2014/main" val="73515885"/>
                  </a:ext>
                </a:extLst>
              </a:tr>
              <a:tr h="370840">
                <a:tc>
                  <a:txBody>
                    <a:bodyPr/>
                    <a:lstStyle/>
                    <a:p>
                      <a:r>
                        <a:rPr lang="en-IE" b="1" dirty="0"/>
                        <a:t>Name</a:t>
                      </a:r>
                    </a:p>
                  </a:txBody>
                  <a:tcPr/>
                </a:tc>
                <a:tc>
                  <a:txBody>
                    <a:bodyPr/>
                    <a:lstStyle/>
                    <a:p>
                      <a:r>
                        <a:rPr lang="en-IE" b="1" dirty="0"/>
                        <a:t>City</a:t>
                      </a:r>
                    </a:p>
                  </a:txBody>
                  <a:tcPr/>
                </a:tc>
                <a:tc>
                  <a:txBody>
                    <a:bodyPr/>
                    <a:lstStyle/>
                    <a:p>
                      <a:r>
                        <a:rPr lang="en-IE" b="1" dirty="0"/>
                        <a:t>Real First</a:t>
                      </a:r>
                      <a:r>
                        <a:rPr lang="en-IE" b="1" baseline="0" dirty="0"/>
                        <a:t> Name</a:t>
                      </a:r>
                      <a:endParaRPr lang="en-IE" b="1" dirty="0"/>
                    </a:p>
                  </a:txBody>
                  <a:tcPr/>
                </a:tc>
                <a:tc>
                  <a:txBody>
                    <a:bodyPr/>
                    <a:lstStyle/>
                    <a:p>
                      <a:r>
                        <a:rPr lang="en-IE" b="1" dirty="0"/>
                        <a:t>Real Surname</a:t>
                      </a:r>
                    </a:p>
                  </a:txBody>
                  <a:tcPr/>
                </a:tc>
                <a:extLst>
                  <a:ext uri="{0D108BD9-81ED-4DB2-BD59-A6C34878D82A}">
                    <a16:rowId xmlns:a16="http://schemas.microsoft.com/office/drawing/2014/main" val="415208860"/>
                  </a:ext>
                </a:extLst>
              </a:tr>
              <a:tr h="370840">
                <a:tc>
                  <a:txBody>
                    <a:bodyPr/>
                    <a:lstStyle/>
                    <a:p>
                      <a:r>
                        <a:rPr lang="en-IE" dirty="0"/>
                        <a:t>Spiderman</a:t>
                      </a:r>
                    </a:p>
                  </a:txBody>
                  <a:tcPr/>
                </a:tc>
                <a:tc>
                  <a:txBody>
                    <a:bodyPr/>
                    <a:lstStyle/>
                    <a:p>
                      <a:r>
                        <a:rPr lang="en-IE" dirty="0"/>
                        <a:t>New York</a:t>
                      </a:r>
                    </a:p>
                  </a:txBody>
                  <a:tcPr/>
                </a:tc>
                <a:tc>
                  <a:txBody>
                    <a:bodyPr/>
                    <a:lstStyle/>
                    <a:p>
                      <a:r>
                        <a:rPr lang="en-IE" dirty="0"/>
                        <a:t>Peter</a:t>
                      </a:r>
                    </a:p>
                  </a:txBody>
                  <a:tcPr/>
                </a:tc>
                <a:tc>
                  <a:txBody>
                    <a:bodyPr/>
                    <a:lstStyle/>
                    <a:p>
                      <a:r>
                        <a:rPr lang="en-IE" dirty="0"/>
                        <a:t>Parker</a:t>
                      </a:r>
                    </a:p>
                  </a:txBody>
                  <a:tcPr/>
                </a:tc>
                <a:extLst>
                  <a:ext uri="{0D108BD9-81ED-4DB2-BD59-A6C34878D82A}">
                    <a16:rowId xmlns:a16="http://schemas.microsoft.com/office/drawing/2014/main" val="950702638"/>
                  </a:ext>
                </a:extLst>
              </a:tr>
              <a:tr h="370840">
                <a:tc>
                  <a:txBody>
                    <a:bodyPr/>
                    <a:lstStyle/>
                    <a:p>
                      <a:r>
                        <a:rPr lang="en-IE" dirty="0"/>
                        <a:t>Superman</a:t>
                      </a:r>
                    </a:p>
                  </a:txBody>
                  <a:tcPr/>
                </a:tc>
                <a:tc>
                  <a:txBody>
                    <a:bodyPr/>
                    <a:lstStyle/>
                    <a:p>
                      <a:r>
                        <a:rPr lang="en-IE" dirty="0"/>
                        <a:t>Metropolis</a:t>
                      </a:r>
                    </a:p>
                  </a:txBody>
                  <a:tcPr/>
                </a:tc>
                <a:tc>
                  <a:txBody>
                    <a:bodyPr/>
                    <a:lstStyle/>
                    <a:p>
                      <a:r>
                        <a:rPr lang="en-IE" dirty="0"/>
                        <a:t>Clark</a:t>
                      </a:r>
                    </a:p>
                  </a:txBody>
                  <a:tcPr/>
                </a:tc>
                <a:tc>
                  <a:txBody>
                    <a:bodyPr/>
                    <a:lstStyle/>
                    <a:p>
                      <a:r>
                        <a:rPr lang="en-IE" dirty="0"/>
                        <a:t>Kent</a:t>
                      </a:r>
                    </a:p>
                  </a:txBody>
                  <a:tcPr/>
                </a:tc>
                <a:extLst>
                  <a:ext uri="{0D108BD9-81ED-4DB2-BD59-A6C34878D82A}">
                    <a16:rowId xmlns:a16="http://schemas.microsoft.com/office/drawing/2014/main" val="3402991099"/>
                  </a:ext>
                </a:extLst>
              </a:tr>
              <a:tr h="370840">
                <a:tc>
                  <a:txBody>
                    <a:bodyPr/>
                    <a:lstStyle/>
                    <a:p>
                      <a:r>
                        <a:rPr lang="en-IE" dirty="0"/>
                        <a:t>Batman</a:t>
                      </a:r>
                    </a:p>
                  </a:txBody>
                  <a:tcPr/>
                </a:tc>
                <a:tc>
                  <a:txBody>
                    <a:bodyPr/>
                    <a:lstStyle/>
                    <a:p>
                      <a:r>
                        <a:rPr lang="en-IE" dirty="0"/>
                        <a:t>Gotham City</a:t>
                      </a:r>
                    </a:p>
                  </a:txBody>
                  <a:tcPr/>
                </a:tc>
                <a:tc>
                  <a:txBody>
                    <a:bodyPr/>
                    <a:lstStyle/>
                    <a:p>
                      <a:r>
                        <a:rPr lang="en-IE" dirty="0"/>
                        <a:t>Bruce</a:t>
                      </a:r>
                    </a:p>
                  </a:txBody>
                  <a:tcPr/>
                </a:tc>
                <a:tc>
                  <a:txBody>
                    <a:bodyPr/>
                    <a:lstStyle/>
                    <a:p>
                      <a:r>
                        <a:rPr lang="en-IE" dirty="0"/>
                        <a:t>Wayne</a:t>
                      </a:r>
                    </a:p>
                  </a:txBody>
                  <a:tcPr/>
                </a:tc>
                <a:extLst>
                  <a:ext uri="{0D108BD9-81ED-4DB2-BD59-A6C34878D82A}">
                    <a16:rowId xmlns:a16="http://schemas.microsoft.com/office/drawing/2014/main" val="411817067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55755969"/>
              </p:ext>
            </p:extLst>
          </p:nvPr>
        </p:nvGraphicFramePr>
        <p:xfrm>
          <a:off x="611560" y="5533432"/>
          <a:ext cx="8229600" cy="3708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4248932210"/>
                    </a:ext>
                  </a:extLst>
                </a:gridCol>
                <a:gridCol w="2057400">
                  <a:extLst>
                    <a:ext uri="{9D8B030D-6E8A-4147-A177-3AD203B41FA5}">
                      <a16:colId xmlns:a16="http://schemas.microsoft.com/office/drawing/2014/main" val="1937965677"/>
                    </a:ext>
                  </a:extLst>
                </a:gridCol>
                <a:gridCol w="2057400">
                  <a:extLst>
                    <a:ext uri="{9D8B030D-6E8A-4147-A177-3AD203B41FA5}">
                      <a16:colId xmlns:a16="http://schemas.microsoft.com/office/drawing/2014/main" val="1206761596"/>
                    </a:ext>
                  </a:extLst>
                </a:gridCol>
                <a:gridCol w="2057400">
                  <a:extLst>
                    <a:ext uri="{9D8B030D-6E8A-4147-A177-3AD203B41FA5}">
                      <a16:colId xmlns:a16="http://schemas.microsoft.com/office/drawing/2014/main" val="1388185711"/>
                    </a:ext>
                  </a:extLst>
                </a:gridCol>
              </a:tblGrid>
              <a:tr h="370840">
                <a:tc>
                  <a:txBody>
                    <a:bodyPr/>
                    <a:lstStyle/>
                    <a:p>
                      <a:r>
                        <a:rPr lang="en-IE" b="0" dirty="0">
                          <a:solidFill>
                            <a:schemeClr val="tx1"/>
                          </a:solidFill>
                        </a:rPr>
                        <a:t>Superman</a:t>
                      </a:r>
                    </a:p>
                  </a:txBody>
                  <a:tcPr>
                    <a:solidFill>
                      <a:schemeClr val="accent1">
                        <a:lumMod val="40000"/>
                        <a:lumOff val="60000"/>
                      </a:schemeClr>
                    </a:solidFill>
                  </a:tcPr>
                </a:tc>
                <a:tc>
                  <a:txBody>
                    <a:bodyPr/>
                    <a:lstStyle/>
                    <a:p>
                      <a:r>
                        <a:rPr lang="en-IE" b="0" dirty="0">
                          <a:solidFill>
                            <a:schemeClr val="tx1"/>
                          </a:solidFill>
                        </a:rPr>
                        <a:t>Dublin</a:t>
                      </a:r>
                    </a:p>
                  </a:txBody>
                  <a:tcPr>
                    <a:solidFill>
                      <a:schemeClr val="accent1">
                        <a:lumMod val="40000"/>
                        <a:lumOff val="60000"/>
                      </a:schemeClr>
                    </a:solidFill>
                  </a:tcPr>
                </a:tc>
                <a:tc>
                  <a:txBody>
                    <a:bodyPr/>
                    <a:lstStyle/>
                    <a:p>
                      <a:r>
                        <a:rPr lang="en-IE" b="0" dirty="0">
                          <a:solidFill>
                            <a:schemeClr val="tx1"/>
                          </a:solidFill>
                        </a:rPr>
                        <a:t>Sean</a:t>
                      </a:r>
                    </a:p>
                  </a:txBody>
                  <a:tcPr>
                    <a:solidFill>
                      <a:schemeClr val="accent1">
                        <a:lumMod val="40000"/>
                        <a:lumOff val="60000"/>
                      </a:schemeClr>
                    </a:solidFill>
                  </a:tcPr>
                </a:tc>
                <a:tc>
                  <a:txBody>
                    <a:bodyPr/>
                    <a:lstStyle/>
                    <a:p>
                      <a:r>
                        <a:rPr lang="en-IE" b="0" dirty="0">
                          <a:solidFill>
                            <a:schemeClr val="tx1"/>
                          </a:solidFill>
                        </a:rPr>
                        <a:t>O’Malley</a:t>
                      </a:r>
                    </a:p>
                  </a:txBody>
                  <a:tcPr>
                    <a:solidFill>
                      <a:schemeClr val="accent1">
                        <a:lumMod val="40000"/>
                        <a:lumOff val="60000"/>
                      </a:schemeClr>
                    </a:solidFill>
                  </a:tcPr>
                </a:tc>
                <a:extLst>
                  <a:ext uri="{0D108BD9-81ED-4DB2-BD59-A6C34878D82A}">
                    <a16:rowId xmlns:a16="http://schemas.microsoft.com/office/drawing/2014/main" val="195772543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2034540"/>
              </p:ext>
            </p:extLst>
          </p:nvPr>
        </p:nvGraphicFramePr>
        <p:xfrm>
          <a:off x="611560" y="5940743"/>
          <a:ext cx="8229600" cy="3708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4248932210"/>
                    </a:ext>
                  </a:extLst>
                </a:gridCol>
                <a:gridCol w="2057400">
                  <a:extLst>
                    <a:ext uri="{9D8B030D-6E8A-4147-A177-3AD203B41FA5}">
                      <a16:colId xmlns:a16="http://schemas.microsoft.com/office/drawing/2014/main" val="1937965677"/>
                    </a:ext>
                  </a:extLst>
                </a:gridCol>
                <a:gridCol w="2057400">
                  <a:extLst>
                    <a:ext uri="{9D8B030D-6E8A-4147-A177-3AD203B41FA5}">
                      <a16:colId xmlns:a16="http://schemas.microsoft.com/office/drawing/2014/main" val="1206761596"/>
                    </a:ext>
                  </a:extLst>
                </a:gridCol>
                <a:gridCol w="2057400">
                  <a:extLst>
                    <a:ext uri="{9D8B030D-6E8A-4147-A177-3AD203B41FA5}">
                      <a16:colId xmlns:a16="http://schemas.microsoft.com/office/drawing/2014/main" val="1388185711"/>
                    </a:ext>
                  </a:extLst>
                </a:gridCol>
              </a:tblGrid>
              <a:tr h="370840">
                <a:tc>
                  <a:txBody>
                    <a:bodyPr/>
                    <a:lstStyle/>
                    <a:p>
                      <a:r>
                        <a:rPr lang="en-IE" b="0" dirty="0">
                          <a:solidFill>
                            <a:schemeClr val="tx1"/>
                          </a:solidFill>
                        </a:rPr>
                        <a:t>Joker</a:t>
                      </a:r>
                    </a:p>
                  </a:txBody>
                  <a:tcPr>
                    <a:solidFill>
                      <a:schemeClr val="accent1">
                        <a:lumMod val="20000"/>
                        <a:lumOff val="80000"/>
                      </a:schemeClr>
                    </a:solidFill>
                  </a:tcPr>
                </a:tc>
                <a:tc>
                  <a:txBody>
                    <a:bodyPr/>
                    <a:lstStyle/>
                    <a:p>
                      <a:r>
                        <a:rPr lang="en-IE" b="0" dirty="0">
                          <a:solidFill>
                            <a:schemeClr val="tx1"/>
                          </a:solidFill>
                        </a:rPr>
                        <a:t>Metropolis</a:t>
                      </a:r>
                    </a:p>
                  </a:txBody>
                  <a:tcPr>
                    <a:solidFill>
                      <a:schemeClr val="accent1">
                        <a:lumMod val="20000"/>
                        <a:lumOff val="80000"/>
                      </a:schemeClr>
                    </a:solidFill>
                  </a:tcPr>
                </a:tc>
                <a:tc>
                  <a:txBody>
                    <a:bodyPr/>
                    <a:lstStyle/>
                    <a:p>
                      <a:r>
                        <a:rPr lang="en-IE" b="0" dirty="0">
                          <a:solidFill>
                            <a:schemeClr val="tx1"/>
                          </a:solidFill>
                        </a:rPr>
                        <a:t>Clark</a:t>
                      </a:r>
                    </a:p>
                  </a:txBody>
                  <a:tcPr>
                    <a:solidFill>
                      <a:schemeClr val="accent1">
                        <a:lumMod val="20000"/>
                        <a:lumOff val="80000"/>
                      </a:schemeClr>
                    </a:solidFill>
                  </a:tcPr>
                </a:tc>
                <a:tc>
                  <a:txBody>
                    <a:bodyPr/>
                    <a:lstStyle/>
                    <a:p>
                      <a:r>
                        <a:rPr lang="en-IE" b="0" dirty="0">
                          <a:solidFill>
                            <a:schemeClr val="tx1"/>
                          </a:solidFill>
                        </a:rPr>
                        <a:t>Kent</a:t>
                      </a:r>
                    </a:p>
                  </a:txBody>
                  <a:tcPr>
                    <a:solidFill>
                      <a:schemeClr val="accent1">
                        <a:lumMod val="20000"/>
                        <a:lumOff val="80000"/>
                      </a:schemeClr>
                    </a:solidFill>
                  </a:tcPr>
                </a:tc>
                <a:extLst>
                  <a:ext uri="{0D108BD9-81ED-4DB2-BD59-A6C34878D82A}">
                    <a16:rowId xmlns:a16="http://schemas.microsoft.com/office/drawing/2014/main" val="1957725438"/>
                  </a:ext>
                </a:extLst>
              </a:tr>
            </a:tbl>
          </a:graphicData>
        </a:graphic>
      </p:graphicFrame>
      <p:sp>
        <p:nvSpPr>
          <p:cNvPr id="10" name="TextBox 9"/>
          <p:cNvSpPr txBox="1"/>
          <p:nvPr/>
        </p:nvSpPr>
        <p:spPr>
          <a:xfrm>
            <a:off x="8388424" y="5480325"/>
            <a:ext cx="333400" cy="477054"/>
          </a:xfrm>
          <a:prstGeom prst="rect">
            <a:avLst/>
          </a:prstGeom>
          <a:noFill/>
        </p:spPr>
        <p:txBody>
          <a:bodyPr wrap="square" rtlCol="0">
            <a:spAutoFit/>
          </a:bodyPr>
          <a:lstStyle/>
          <a:p>
            <a:r>
              <a:rPr lang="en-IE" sz="2500" dirty="0">
                <a:solidFill>
                  <a:schemeClr val="accent3">
                    <a:lumMod val="50000"/>
                  </a:schemeClr>
                </a:solidFill>
                <a:sym typeface="Wingdings" panose="05000000000000000000" pitchFamily="2" charset="2"/>
              </a:rPr>
              <a:t></a:t>
            </a:r>
            <a:endParaRPr lang="en-IE" sz="2500" dirty="0">
              <a:solidFill>
                <a:schemeClr val="accent3">
                  <a:lumMod val="50000"/>
                </a:schemeClr>
              </a:solidFill>
            </a:endParaRPr>
          </a:p>
        </p:txBody>
      </p:sp>
      <p:sp>
        <p:nvSpPr>
          <p:cNvPr id="11" name="TextBox 10"/>
          <p:cNvSpPr txBox="1"/>
          <p:nvPr/>
        </p:nvSpPr>
        <p:spPr>
          <a:xfrm>
            <a:off x="8406916" y="5867721"/>
            <a:ext cx="261392" cy="477054"/>
          </a:xfrm>
          <a:prstGeom prst="rect">
            <a:avLst/>
          </a:prstGeom>
          <a:noFill/>
        </p:spPr>
        <p:txBody>
          <a:bodyPr wrap="square" rtlCol="0">
            <a:spAutoFit/>
          </a:bodyPr>
          <a:lstStyle/>
          <a:p>
            <a:r>
              <a:rPr lang="en-IE" sz="2500" dirty="0">
                <a:solidFill>
                  <a:schemeClr val="accent3">
                    <a:lumMod val="50000"/>
                  </a:schemeClr>
                </a:solidFill>
                <a:sym typeface="Wingdings" panose="05000000000000000000" pitchFamily="2" charset="2"/>
              </a:rPr>
              <a:t></a:t>
            </a:r>
            <a:endParaRPr lang="en-IE" sz="2500" dirty="0">
              <a:solidFill>
                <a:schemeClr val="accent3">
                  <a:lumMod val="50000"/>
                </a:schemeClr>
              </a:solidFill>
            </a:endParaRPr>
          </a:p>
        </p:txBody>
      </p:sp>
      <p:sp>
        <p:nvSpPr>
          <p:cNvPr id="9" name="TextBox 8">
            <a:extLst>
              <a:ext uri="{FF2B5EF4-FFF2-40B4-BE49-F238E27FC236}">
                <a16:creationId xmlns:a16="http://schemas.microsoft.com/office/drawing/2014/main" id="{CD7577D0-B742-40BC-A66E-F92533202E79}"/>
              </a:ext>
            </a:extLst>
          </p:cNvPr>
          <p:cNvSpPr txBox="1"/>
          <p:nvPr/>
        </p:nvSpPr>
        <p:spPr>
          <a:xfrm>
            <a:off x="1187624" y="4005064"/>
            <a:ext cx="360040" cy="369332"/>
          </a:xfrm>
          <a:prstGeom prst="rect">
            <a:avLst/>
          </a:prstGeom>
          <a:noFill/>
        </p:spPr>
        <p:txBody>
          <a:bodyPr wrap="square" rtlCol="0">
            <a:spAutoFit/>
          </a:bodyPr>
          <a:lstStyle/>
          <a:p>
            <a:r>
              <a:rPr lang="en-IE" b="1" dirty="0"/>
              <a:t>*</a:t>
            </a:r>
            <a:endParaRPr lang="en-GB" dirty="0"/>
          </a:p>
        </p:txBody>
      </p:sp>
    </p:spTree>
    <p:extLst>
      <p:ext uri="{BB962C8B-B14F-4D97-AF65-F5344CB8AC3E}">
        <p14:creationId xmlns:p14="http://schemas.microsoft.com/office/powerpoint/2010/main" val="130337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idx="1"/>
          </p:nvPr>
        </p:nvSpPr>
        <p:spPr/>
        <p:txBody>
          <a:bodyPr/>
          <a:lstStyle/>
          <a:p>
            <a:r>
              <a:rPr lang="en-IE" dirty="0"/>
              <a:t>Lecturer		Gerard Harrison</a:t>
            </a:r>
          </a:p>
          <a:p>
            <a:r>
              <a:rPr lang="en-IE" dirty="0"/>
              <a:t>Email		</a:t>
            </a:r>
            <a:r>
              <a:rPr lang="en-IE" dirty="0">
                <a:hlinkClick r:id="rId3"/>
              </a:rPr>
              <a:t>Gerard.Harrison@gmit.ie</a:t>
            </a:r>
            <a:endParaRPr lang="en-IE" dirty="0"/>
          </a:p>
          <a:p>
            <a:r>
              <a:rPr lang="en-IE" dirty="0"/>
              <a:t>Office		344A</a:t>
            </a:r>
          </a:p>
          <a:p>
            <a:r>
              <a:rPr lang="en-IE" dirty="0"/>
              <a:t>Lecture		1 hour per week</a:t>
            </a:r>
          </a:p>
          <a:p>
            <a:r>
              <a:rPr lang="en-IE" dirty="0"/>
              <a:t>Labs		3 hours per week</a:t>
            </a:r>
          </a:p>
          <a:p>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a:t>
            </a:fld>
            <a:endParaRPr lang="en-IE"/>
          </a:p>
        </p:txBody>
      </p:sp>
    </p:spTree>
    <p:extLst>
      <p:ext uri="{BB962C8B-B14F-4D97-AF65-F5344CB8AC3E}">
        <p14:creationId xmlns:p14="http://schemas.microsoft.com/office/powerpoint/2010/main" val="213041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normAutofit/>
          </a:bodyPr>
          <a:lstStyle/>
          <a:p>
            <a:r>
              <a:rPr lang="en-IE" sz="2800" dirty="0"/>
              <a:t>We can only have one Superhero per City.</a:t>
            </a:r>
          </a:p>
          <a:p>
            <a:pPr lvl="1"/>
            <a:r>
              <a:rPr lang="en-IE" sz="2400" dirty="0"/>
              <a:t>What would the Primary Key be?</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20</a:t>
            </a:fld>
            <a:endParaRPr lang="en-IE"/>
          </a:p>
        </p:txBody>
      </p:sp>
      <p:graphicFrame>
        <p:nvGraphicFramePr>
          <p:cNvPr id="6" name="Content Placeholder 5"/>
          <p:cNvGraphicFramePr>
            <a:graphicFrameLocks/>
          </p:cNvGraphicFramePr>
          <p:nvPr>
            <p:extLst>
              <p:ext uri="{D42A27DB-BD31-4B8C-83A1-F6EECF244321}">
                <p14:modId xmlns:p14="http://schemas.microsoft.com/office/powerpoint/2010/main" val="2758358840"/>
              </p:ext>
            </p:extLst>
          </p:nvPr>
        </p:nvGraphicFramePr>
        <p:xfrm>
          <a:off x="521155" y="2759206"/>
          <a:ext cx="8229600" cy="18542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3378922413"/>
                    </a:ext>
                  </a:extLst>
                </a:gridCol>
                <a:gridCol w="2057400">
                  <a:extLst>
                    <a:ext uri="{9D8B030D-6E8A-4147-A177-3AD203B41FA5}">
                      <a16:colId xmlns:a16="http://schemas.microsoft.com/office/drawing/2014/main" val="3660304204"/>
                    </a:ext>
                  </a:extLst>
                </a:gridCol>
                <a:gridCol w="2057400">
                  <a:extLst>
                    <a:ext uri="{9D8B030D-6E8A-4147-A177-3AD203B41FA5}">
                      <a16:colId xmlns:a16="http://schemas.microsoft.com/office/drawing/2014/main" val="3126890037"/>
                    </a:ext>
                  </a:extLst>
                </a:gridCol>
                <a:gridCol w="2057400">
                  <a:extLst>
                    <a:ext uri="{9D8B030D-6E8A-4147-A177-3AD203B41FA5}">
                      <a16:colId xmlns:a16="http://schemas.microsoft.com/office/drawing/2014/main" val="2365140986"/>
                    </a:ext>
                  </a:extLst>
                </a:gridCol>
              </a:tblGrid>
              <a:tr h="370840">
                <a:tc gridSpan="4">
                  <a:txBody>
                    <a:bodyPr/>
                    <a:lstStyle/>
                    <a:p>
                      <a:pPr algn="ctr"/>
                      <a:r>
                        <a:rPr lang="en-IE" dirty="0"/>
                        <a:t>Superhero Table</a:t>
                      </a:r>
                    </a:p>
                  </a:txBody>
                  <a:tcPr/>
                </a:tc>
                <a:tc hMerge="1">
                  <a:txBody>
                    <a:bodyPr/>
                    <a:lstStyle/>
                    <a:p>
                      <a:endParaRPr lang="en-IE" dirty="0"/>
                    </a:p>
                  </a:txBody>
                  <a:tcPr/>
                </a:tc>
                <a:tc hMerge="1">
                  <a:txBody>
                    <a:bodyPr/>
                    <a:lstStyle/>
                    <a:p>
                      <a:endParaRPr lang="en-IE" dirty="0"/>
                    </a:p>
                  </a:txBody>
                  <a:tcPr/>
                </a:tc>
                <a:tc hMerge="1">
                  <a:txBody>
                    <a:bodyPr/>
                    <a:lstStyle/>
                    <a:p>
                      <a:endParaRPr lang="en-IE" dirty="0"/>
                    </a:p>
                  </a:txBody>
                  <a:tcPr/>
                </a:tc>
                <a:extLst>
                  <a:ext uri="{0D108BD9-81ED-4DB2-BD59-A6C34878D82A}">
                    <a16:rowId xmlns:a16="http://schemas.microsoft.com/office/drawing/2014/main" val="73515885"/>
                  </a:ext>
                </a:extLst>
              </a:tr>
              <a:tr h="370840">
                <a:tc>
                  <a:txBody>
                    <a:bodyPr/>
                    <a:lstStyle/>
                    <a:p>
                      <a:r>
                        <a:rPr lang="en-IE" b="1" dirty="0"/>
                        <a:t>Name</a:t>
                      </a:r>
                    </a:p>
                  </a:txBody>
                  <a:tcPr/>
                </a:tc>
                <a:tc>
                  <a:txBody>
                    <a:bodyPr/>
                    <a:lstStyle/>
                    <a:p>
                      <a:r>
                        <a:rPr lang="en-IE" b="1" dirty="0"/>
                        <a:t>City</a:t>
                      </a:r>
                    </a:p>
                  </a:txBody>
                  <a:tcPr/>
                </a:tc>
                <a:tc>
                  <a:txBody>
                    <a:bodyPr/>
                    <a:lstStyle/>
                    <a:p>
                      <a:r>
                        <a:rPr lang="en-IE" b="1" dirty="0"/>
                        <a:t>Real First</a:t>
                      </a:r>
                      <a:r>
                        <a:rPr lang="en-IE" b="1" baseline="0" dirty="0"/>
                        <a:t> Name</a:t>
                      </a:r>
                      <a:endParaRPr lang="en-IE" b="1" dirty="0"/>
                    </a:p>
                  </a:txBody>
                  <a:tcPr/>
                </a:tc>
                <a:tc>
                  <a:txBody>
                    <a:bodyPr/>
                    <a:lstStyle/>
                    <a:p>
                      <a:r>
                        <a:rPr lang="en-IE" b="1" dirty="0"/>
                        <a:t>Real Surname</a:t>
                      </a:r>
                    </a:p>
                  </a:txBody>
                  <a:tcPr/>
                </a:tc>
                <a:extLst>
                  <a:ext uri="{0D108BD9-81ED-4DB2-BD59-A6C34878D82A}">
                    <a16:rowId xmlns:a16="http://schemas.microsoft.com/office/drawing/2014/main" val="415208860"/>
                  </a:ext>
                </a:extLst>
              </a:tr>
              <a:tr h="370840">
                <a:tc>
                  <a:txBody>
                    <a:bodyPr/>
                    <a:lstStyle/>
                    <a:p>
                      <a:r>
                        <a:rPr lang="en-IE" dirty="0"/>
                        <a:t>Spiderman</a:t>
                      </a:r>
                    </a:p>
                  </a:txBody>
                  <a:tcPr/>
                </a:tc>
                <a:tc>
                  <a:txBody>
                    <a:bodyPr/>
                    <a:lstStyle/>
                    <a:p>
                      <a:r>
                        <a:rPr lang="en-IE" dirty="0"/>
                        <a:t>New York</a:t>
                      </a:r>
                    </a:p>
                  </a:txBody>
                  <a:tcPr/>
                </a:tc>
                <a:tc>
                  <a:txBody>
                    <a:bodyPr/>
                    <a:lstStyle/>
                    <a:p>
                      <a:r>
                        <a:rPr lang="en-IE" dirty="0"/>
                        <a:t>Peter</a:t>
                      </a:r>
                    </a:p>
                  </a:txBody>
                  <a:tcPr/>
                </a:tc>
                <a:tc>
                  <a:txBody>
                    <a:bodyPr/>
                    <a:lstStyle/>
                    <a:p>
                      <a:r>
                        <a:rPr lang="en-IE" dirty="0"/>
                        <a:t>Parker</a:t>
                      </a:r>
                    </a:p>
                  </a:txBody>
                  <a:tcPr/>
                </a:tc>
                <a:extLst>
                  <a:ext uri="{0D108BD9-81ED-4DB2-BD59-A6C34878D82A}">
                    <a16:rowId xmlns:a16="http://schemas.microsoft.com/office/drawing/2014/main" val="950702638"/>
                  </a:ext>
                </a:extLst>
              </a:tr>
              <a:tr h="370840">
                <a:tc>
                  <a:txBody>
                    <a:bodyPr/>
                    <a:lstStyle/>
                    <a:p>
                      <a:r>
                        <a:rPr lang="en-IE" dirty="0"/>
                        <a:t>Superman</a:t>
                      </a:r>
                    </a:p>
                  </a:txBody>
                  <a:tcPr/>
                </a:tc>
                <a:tc>
                  <a:txBody>
                    <a:bodyPr/>
                    <a:lstStyle/>
                    <a:p>
                      <a:r>
                        <a:rPr lang="en-IE" dirty="0"/>
                        <a:t>Metropolis</a:t>
                      </a:r>
                    </a:p>
                  </a:txBody>
                  <a:tcPr/>
                </a:tc>
                <a:tc>
                  <a:txBody>
                    <a:bodyPr/>
                    <a:lstStyle/>
                    <a:p>
                      <a:r>
                        <a:rPr lang="en-IE" dirty="0"/>
                        <a:t>Clark</a:t>
                      </a:r>
                    </a:p>
                  </a:txBody>
                  <a:tcPr/>
                </a:tc>
                <a:tc>
                  <a:txBody>
                    <a:bodyPr/>
                    <a:lstStyle/>
                    <a:p>
                      <a:r>
                        <a:rPr lang="en-IE" dirty="0"/>
                        <a:t>Kent</a:t>
                      </a:r>
                    </a:p>
                  </a:txBody>
                  <a:tcPr/>
                </a:tc>
                <a:extLst>
                  <a:ext uri="{0D108BD9-81ED-4DB2-BD59-A6C34878D82A}">
                    <a16:rowId xmlns:a16="http://schemas.microsoft.com/office/drawing/2014/main" val="3402991099"/>
                  </a:ext>
                </a:extLst>
              </a:tr>
              <a:tr h="370840">
                <a:tc>
                  <a:txBody>
                    <a:bodyPr/>
                    <a:lstStyle/>
                    <a:p>
                      <a:r>
                        <a:rPr lang="en-IE" dirty="0"/>
                        <a:t>Batman</a:t>
                      </a:r>
                    </a:p>
                  </a:txBody>
                  <a:tcPr/>
                </a:tc>
                <a:tc>
                  <a:txBody>
                    <a:bodyPr/>
                    <a:lstStyle/>
                    <a:p>
                      <a:r>
                        <a:rPr lang="en-IE" dirty="0"/>
                        <a:t>Gotham City</a:t>
                      </a:r>
                    </a:p>
                  </a:txBody>
                  <a:tcPr/>
                </a:tc>
                <a:tc>
                  <a:txBody>
                    <a:bodyPr/>
                    <a:lstStyle/>
                    <a:p>
                      <a:r>
                        <a:rPr lang="en-IE" dirty="0"/>
                        <a:t>Bruce</a:t>
                      </a:r>
                    </a:p>
                  </a:txBody>
                  <a:tcPr/>
                </a:tc>
                <a:tc>
                  <a:txBody>
                    <a:bodyPr/>
                    <a:lstStyle/>
                    <a:p>
                      <a:r>
                        <a:rPr lang="en-IE" dirty="0"/>
                        <a:t>Wayne</a:t>
                      </a:r>
                    </a:p>
                  </a:txBody>
                  <a:tcPr/>
                </a:tc>
                <a:extLst>
                  <a:ext uri="{0D108BD9-81ED-4DB2-BD59-A6C34878D82A}">
                    <a16:rowId xmlns:a16="http://schemas.microsoft.com/office/drawing/2014/main" val="411817067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81596142"/>
              </p:ext>
            </p:extLst>
          </p:nvPr>
        </p:nvGraphicFramePr>
        <p:xfrm>
          <a:off x="521155" y="4636347"/>
          <a:ext cx="8229600" cy="3708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4248932210"/>
                    </a:ext>
                  </a:extLst>
                </a:gridCol>
                <a:gridCol w="2057400">
                  <a:extLst>
                    <a:ext uri="{9D8B030D-6E8A-4147-A177-3AD203B41FA5}">
                      <a16:colId xmlns:a16="http://schemas.microsoft.com/office/drawing/2014/main" val="1937965677"/>
                    </a:ext>
                  </a:extLst>
                </a:gridCol>
                <a:gridCol w="2057400">
                  <a:extLst>
                    <a:ext uri="{9D8B030D-6E8A-4147-A177-3AD203B41FA5}">
                      <a16:colId xmlns:a16="http://schemas.microsoft.com/office/drawing/2014/main" val="1206761596"/>
                    </a:ext>
                  </a:extLst>
                </a:gridCol>
                <a:gridCol w="2057400">
                  <a:extLst>
                    <a:ext uri="{9D8B030D-6E8A-4147-A177-3AD203B41FA5}">
                      <a16:colId xmlns:a16="http://schemas.microsoft.com/office/drawing/2014/main" val="1388185711"/>
                    </a:ext>
                  </a:extLst>
                </a:gridCol>
              </a:tblGrid>
              <a:tr h="370840">
                <a:tc>
                  <a:txBody>
                    <a:bodyPr/>
                    <a:lstStyle/>
                    <a:p>
                      <a:r>
                        <a:rPr lang="en-IE" b="0" dirty="0">
                          <a:solidFill>
                            <a:schemeClr val="tx1"/>
                          </a:solidFill>
                        </a:rPr>
                        <a:t>Superman</a:t>
                      </a:r>
                    </a:p>
                  </a:txBody>
                  <a:tcPr>
                    <a:solidFill>
                      <a:schemeClr val="accent1">
                        <a:lumMod val="40000"/>
                        <a:lumOff val="60000"/>
                      </a:schemeClr>
                    </a:solidFill>
                  </a:tcPr>
                </a:tc>
                <a:tc>
                  <a:txBody>
                    <a:bodyPr/>
                    <a:lstStyle/>
                    <a:p>
                      <a:r>
                        <a:rPr lang="en-IE" b="0" dirty="0">
                          <a:solidFill>
                            <a:schemeClr val="tx1"/>
                          </a:solidFill>
                        </a:rPr>
                        <a:t>Dublin</a:t>
                      </a:r>
                    </a:p>
                  </a:txBody>
                  <a:tcPr>
                    <a:solidFill>
                      <a:schemeClr val="accent1">
                        <a:lumMod val="40000"/>
                        <a:lumOff val="60000"/>
                      </a:schemeClr>
                    </a:solidFill>
                  </a:tcPr>
                </a:tc>
                <a:tc>
                  <a:txBody>
                    <a:bodyPr/>
                    <a:lstStyle/>
                    <a:p>
                      <a:r>
                        <a:rPr lang="en-IE" b="0" dirty="0">
                          <a:solidFill>
                            <a:schemeClr val="tx1"/>
                          </a:solidFill>
                        </a:rPr>
                        <a:t>Sean</a:t>
                      </a:r>
                    </a:p>
                  </a:txBody>
                  <a:tcPr>
                    <a:solidFill>
                      <a:schemeClr val="accent1">
                        <a:lumMod val="40000"/>
                        <a:lumOff val="60000"/>
                      </a:schemeClr>
                    </a:solidFill>
                  </a:tcPr>
                </a:tc>
                <a:tc>
                  <a:txBody>
                    <a:bodyPr/>
                    <a:lstStyle/>
                    <a:p>
                      <a:r>
                        <a:rPr lang="en-IE" b="0" dirty="0">
                          <a:solidFill>
                            <a:schemeClr val="tx1"/>
                          </a:solidFill>
                        </a:rPr>
                        <a:t>O’Malley</a:t>
                      </a:r>
                    </a:p>
                  </a:txBody>
                  <a:tcPr>
                    <a:solidFill>
                      <a:schemeClr val="accent1">
                        <a:lumMod val="40000"/>
                        <a:lumOff val="60000"/>
                      </a:schemeClr>
                    </a:solidFill>
                  </a:tcPr>
                </a:tc>
                <a:extLst>
                  <a:ext uri="{0D108BD9-81ED-4DB2-BD59-A6C34878D82A}">
                    <a16:rowId xmlns:a16="http://schemas.microsoft.com/office/drawing/2014/main" val="195772543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23796711"/>
              </p:ext>
            </p:extLst>
          </p:nvPr>
        </p:nvGraphicFramePr>
        <p:xfrm>
          <a:off x="521155" y="5010415"/>
          <a:ext cx="8229600" cy="3708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4248932210"/>
                    </a:ext>
                  </a:extLst>
                </a:gridCol>
                <a:gridCol w="2057400">
                  <a:extLst>
                    <a:ext uri="{9D8B030D-6E8A-4147-A177-3AD203B41FA5}">
                      <a16:colId xmlns:a16="http://schemas.microsoft.com/office/drawing/2014/main" val="1937965677"/>
                    </a:ext>
                  </a:extLst>
                </a:gridCol>
                <a:gridCol w="2057400">
                  <a:extLst>
                    <a:ext uri="{9D8B030D-6E8A-4147-A177-3AD203B41FA5}">
                      <a16:colId xmlns:a16="http://schemas.microsoft.com/office/drawing/2014/main" val="1206761596"/>
                    </a:ext>
                  </a:extLst>
                </a:gridCol>
                <a:gridCol w="2057400">
                  <a:extLst>
                    <a:ext uri="{9D8B030D-6E8A-4147-A177-3AD203B41FA5}">
                      <a16:colId xmlns:a16="http://schemas.microsoft.com/office/drawing/2014/main" val="1388185711"/>
                    </a:ext>
                  </a:extLst>
                </a:gridCol>
              </a:tblGrid>
              <a:tr h="370840">
                <a:tc>
                  <a:txBody>
                    <a:bodyPr/>
                    <a:lstStyle/>
                    <a:p>
                      <a:r>
                        <a:rPr lang="en-IE" b="0" dirty="0">
                          <a:solidFill>
                            <a:schemeClr val="tx1"/>
                          </a:solidFill>
                        </a:rPr>
                        <a:t>Joker</a:t>
                      </a:r>
                    </a:p>
                  </a:txBody>
                  <a:tcPr>
                    <a:solidFill>
                      <a:schemeClr val="accent1">
                        <a:lumMod val="20000"/>
                        <a:lumOff val="80000"/>
                      </a:schemeClr>
                    </a:solidFill>
                  </a:tcPr>
                </a:tc>
                <a:tc>
                  <a:txBody>
                    <a:bodyPr/>
                    <a:lstStyle/>
                    <a:p>
                      <a:r>
                        <a:rPr lang="en-IE" b="0" dirty="0">
                          <a:solidFill>
                            <a:schemeClr val="tx1"/>
                          </a:solidFill>
                        </a:rPr>
                        <a:t>Metropolis</a:t>
                      </a:r>
                    </a:p>
                  </a:txBody>
                  <a:tcPr>
                    <a:solidFill>
                      <a:schemeClr val="accent1">
                        <a:lumMod val="20000"/>
                        <a:lumOff val="80000"/>
                      </a:schemeClr>
                    </a:solidFill>
                  </a:tcPr>
                </a:tc>
                <a:tc>
                  <a:txBody>
                    <a:bodyPr/>
                    <a:lstStyle/>
                    <a:p>
                      <a:r>
                        <a:rPr lang="en-IE" b="0" dirty="0">
                          <a:solidFill>
                            <a:schemeClr val="tx1"/>
                          </a:solidFill>
                        </a:rPr>
                        <a:t>Clark</a:t>
                      </a:r>
                    </a:p>
                  </a:txBody>
                  <a:tcPr>
                    <a:solidFill>
                      <a:schemeClr val="accent1">
                        <a:lumMod val="20000"/>
                        <a:lumOff val="80000"/>
                      </a:schemeClr>
                    </a:solidFill>
                  </a:tcPr>
                </a:tc>
                <a:tc>
                  <a:txBody>
                    <a:bodyPr/>
                    <a:lstStyle/>
                    <a:p>
                      <a:r>
                        <a:rPr lang="en-IE" b="0" dirty="0">
                          <a:solidFill>
                            <a:schemeClr val="tx1"/>
                          </a:solidFill>
                        </a:rPr>
                        <a:t>Kent</a:t>
                      </a:r>
                    </a:p>
                  </a:txBody>
                  <a:tcPr>
                    <a:solidFill>
                      <a:schemeClr val="accent1">
                        <a:lumMod val="20000"/>
                        <a:lumOff val="80000"/>
                      </a:schemeClr>
                    </a:solidFill>
                  </a:tcPr>
                </a:tc>
                <a:extLst>
                  <a:ext uri="{0D108BD9-81ED-4DB2-BD59-A6C34878D82A}">
                    <a16:rowId xmlns:a16="http://schemas.microsoft.com/office/drawing/2014/main" val="1957725438"/>
                  </a:ext>
                </a:extLst>
              </a:tr>
            </a:tbl>
          </a:graphicData>
        </a:graphic>
      </p:graphicFrame>
      <p:sp>
        <p:nvSpPr>
          <p:cNvPr id="9" name="TextBox 8"/>
          <p:cNvSpPr txBox="1"/>
          <p:nvPr/>
        </p:nvSpPr>
        <p:spPr>
          <a:xfrm>
            <a:off x="8388424" y="4951222"/>
            <a:ext cx="333400" cy="477054"/>
          </a:xfrm>
          <a:prstGeom prst="rect">
            <a:avLst/>
          </a:prstGeom>
          <a:noFill/>
        </p:spPr>
        <p:txBody>
          <a:bodyPr wrap="square" rtlCol="0">
            <a:spAutoFit/>
          </a:bodyPr>
          <a:lstStyle/>
          <a:p>
            <a:r>
              <a:rPr lang="en-IE" sz="2500" dirty="0">
                <a:solidFill>
                  <a:schemeClr val="accent3">
                    <a:lumMod val="50000"/>
                  </a:schemeClr>
                </a:solidFill>
                <a:sym typeface="Wingdings" panose="05000000000000000000" pitchFamily="2" charset="2"/>
              </a:rPr>
              <a:t></a:t>
            </a:r>
            <a:endParaRPr lang="en-IE" sz="2500" dirty="0">
              <a:solidFill>
                <a:schemeClr val="accent3">
                  <a:lumMod val="50000"/>
                </a:schemeClr>
              </a:solidFill>
            </a:endParaRPr>
          </a:p>
        </p:txBody>
      </p:sp>
      <p:sp>
        <p:nvSpPr>
          <p:cNvPr id="10" name="TextBox 9"/>
          <p:cNvSpPr txBox="1"/>
          <p:nvPr/>
        </p:nvSpPr>
        <p:spPr>
          <a:xfrm>
            <a:off x="8359493" y="4600384"/>
            <a:ext cx="261392" cy="477054"/>
          </a:xfrm>
          <a:prstGeom prst="rect">
            <a:avLst/>
          </a:prstGeom>
          <a:noFill/>
        </p:spPr>
        <p:txBody>
          <a:bodyPr wrap="square" rtlCol="0">
            <a:spAutoFit/>
          </a:bodyPr>
          <a:lstStyle/>
          <a:p>
            <a:r>
              <a:rPr lang="en-IE" sz="2500" dirty="0">
                <a:solidFill>
                  <a:schemeClr val="accent3">
                    <a:lumMod val="50000"/>
                  </a:schemeClr>
                </a:solidFill>
                <a:sym typeface="Wingdings" panose="05000000000000000000" pitchFamily="2" charset="2"/>
              </a:rPr>
              <a:t></a:t>
            </a:r>
            <a:endParaRPr lang="en-IE" sz="2500" dirty="0">
              <a:solidFill>
                <a:schemeClr val="accent3">
                  <a:lumMod val="50000"/>
                </a:schemeClr>
              </a:solidFill>
            </a:endParaRPr>
          </a:p>
        </p:txBody>
      </p:sp>
      <p:sp>
        <p:nvSpPr>
          <p:cNvPr id="11" name="TextBox 10">
            <a:extLst>
              <a:ext uri="{FF2B5EF4-FFF2-40B4-BE49-F238E27FC236}">
                <a16:creationId xmlns:a16="http://schemas.microsoft.com/office/drawing/2014/main" id="{35F1AE9B-CD02-4EA9-BC23-87D692A86C5A}"/>
              </a:ext>
            </a:extLst>
          </p:cNvPr>
          <p:cNvSpPr txBox="1"/>
          <p:nvPr/>
        </p:nvSpPr>
        <p:spPr>
          <a:xfrm>
            <a:off x="2987824" y="3140968"/>
            <a:ext cx="360040" cy="369332"/>
          </a:xfrm>
          <a:prstGeom prst="rect">
            <a:avLst/>
          </a:prstGeom>
          <a:noFill/>
        </p:spPr>
        <p:txBody>
          <a:bodyPr wrap="square" rtlCol="0">
            <a:spAutoFit/>
          </a:bodyPr>
          <a:lstStyle/>
          <a:p>
            <a:r>
              <a:rPr lang="en-IE" b="1" dirty="0"/>
              <a:t>*</a:t>
            </a:r>
            <a:endParaRPr lang="en-GB" dirty="0"/>
          </a:p>
        </p:txBody>
      </p:sp>
    </p:spTree>
    <p:extLst>
      <p:ext uri="{BB962C8B-B14F-4D97-AF65-F5344CB8AC3E}">
        <p14:creationId xmlns:p14="http://schemas.microsoft.com/office/powerpoint/2010/main" val="387931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normAutofit/>
          </a:bodyPr>
          <a:lstStyle/>
          <a:p>
            <a:r>
              <a:rPr lang="en-IE" sz="2800" dirty="0"/>
              <a:t>We can have many unique Superheroes per city.</a:t>
            </a:r>
          </a:p>
          <a:p>
            <a:pPr lvl="1"/>
            <a:r>
              <a:rPr lang="en-IE" sz="2400" dirty="0"/>
              <a:t>What would the Primary Key be?</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21</a:t>
            </a:fld>
            <a:endParaRPr lang="en-IE"/>
          </a:p>
        </p:txBody>
      </p:sp>
      <p:graphicFrame>
        <p:nvGraphicFramePr>
          <p:cNvPr id="6" name="Content Placeholder 5"/>
          <p:cNvGraphicFramePr>
            <a:graphicFrameLocks/>
          </p:cNvGraphicFramePr>
          <p:nvPr>
            <p:extLst>
              <p:ext uri="{D42A27DB-BD31-4B8C-83A1-F6EECF244321}">
                <p14:modId xmlns:p14="http://schemas.microsoft.com/office/powerpoint/2010/main" val="581632235"/>
              </p:ext>
            </p:extLst>
          </p:nvPr>
        </p:nvGraphicFramePr>
        <p:xfrm>
          <a:off x="521155" y="2759206"/>
          <a:ext cx="8229600" cy="18542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3378922413"/>
                    </a:ext>
                  </a:extLst>
                </a:gridCol>
                <a:gridCol w="2057400">
                  <a:extLst>
                    <a:ext uri="{9D8B030D-6E8A-4147-A177-3AD203B41FA5}">
                      <a16:colId xmlns:a16="http://schemas.microsoft.com/office/drawing/2014/main" val="3660304204"/>
                    </a:ext>
                  </a:extLst>
                </a:gridCol>
                <a:gridCol w="2057400">
                  <a:extLst>
                    <a:ext uri="{9D8B030D-6E8A-4147-A177-3AD203B41FA5}">
                      <a16:colId xmlns:a16="http://schemas.microsoft.com/office/drawing/2014/main" val="3126890037"/>
                    </a:ext>
                  </a:extLst>
                </a:gridCol>
                <a:gridCol w="2057400">
                  <a:extLst>
                    <a:ext uri="{9D8B030D-6E8A-4147-A177-3AD203B41FA5}">
                      <a16:colId xmlns:a16="http://schemas.microsoft.com/office/drawing/2014/main" val="2365140986"/>
                    </a:ext>
                  </a:extLst>
                </a:gridCol>
              </a:tblGrid>
              <a:tr h="370840">
                <a:tc gridSpan="4">
                  <a:txBody>
                    <a:bodyPr/>
                    <a:lstStyle/>
                    <a:p>
                      <a:pPr algn="ctr"/>
                      <a:r>
                        <a:rPr lang="en-IE" dirty="0"/>
                        <a:t>Superhero Table</a:t>
                      </a:r>
                    </a:p>
                  </a:txBody>
                  <a:tcPr/>
                </a:tc>
                <a:tc hMerge="1">
                  <a:txBody>
                    <a:bodyPr/>
                    <a:lstStyle/>
                    <a:p>
                      <a:endParaRPr lang="en-IE" dirty="0"/>
                    </a:p>
                  </a:txBody>
                  <a:tcPr/>
                </a:tc>
                <a:tc hMerge="1">
                  <a:txBody>
                    <a:bodyPr/>
                    <a:lstStyle/>
                    <a:p>
                      <a:endParaRPr lang="en-IE" dirty="0"/>
                    </a:p>
                  </a:txBody>
                  <a:tcPr/>
                </a:tc>
                <a:tc hMerge="1">
                  <a:txBody>
                    <a:bodyPr/>
                    <a:lstStyle/>
                    <a:p>
                      <a:endParaRPr lang="en-IE" dirty="0"/>
                    </a:p>
                  </a:txBody>
                  <a:tcPr/>
                </a:tc>
                <a:extLst>
                  <a:ext uri="{0D108BD9-81ED-4DB2-BD59-A6C34878D82A}">
                    <a16:rowId xmlns:a16="http://schemas.microsoft.com/office/drawing/2014/main" val="73515885"/>
                  </a:ext>
                </a:extLst>
              </a:tr>
              <a:tr h="370840">
                <a:tc>
                  <a:txBody>
                    <a:bodyPr/>
                    <a:lstStyle/>
                    <a:p>
                      <a:r>
                        <a:rPr lang="en-IE" b="1" dirty="0"/>
                        <a:t>Name</a:t>
                      </a:r>
                    </a:p>
                  </a:txBody>
                  <a:tcPr/>
                </a:tc>
                <a:tc>
                  <a:txBody>
                    <a:bodyPr/>
                    <a:lstStyle/>
                    <a:p>
                      <a:r>
                        <a:rPr lang="en-IE" b="1" dirty="0"/>
                        <a:t>City</a:t>
                      </a:r>
                    </a:p>
                  </a:txBody>
                  <a:tcPr/>
                </a:tc>
                <a:tc>
                  <a:txBody>
                    <a:bodyPr/>
                    <a:lstStyle/>
                    <a:p>
                      <a:r>
                        <a:rPr lang="en-IE" b="1" dirty="0"/>
                        <a:t>Real First</a:t>
                      </a:r>
                      <a:r>
                        <a:rPr lang="en-IE" b="1" baseline="0" dirty="0"/>
                        <a:t> Name</a:t>
                      </a:r>
                      <a:endParaRPr lang="en-IE" b="1" dirty="0"/>
                    </a:p>
                  </a:txBody>
                  <a:tcPr/>
                </a:tc>
                <a:tc>
                  <a:txBody>
                    <a:bodyPr/>
                    <a:lstStyle/>
                    <a:p>
                      <a:r>
                        <a:rPr lang="en-IE" b="1" dirty="0"/>
                        <a:t>Real Surname</a:t>
                      </a:r>
                    </a:p>
                  </a:txBody>
                  <a:tcPr/>
                </a:tc>
                <a:extLst>
                  <a:ext uri="{0D108BD9-81ED-4DB2-BD59-A6C34878D82A}">
                    <a16:rowId xmlns:a16="http://schemas.microsoft.com/office/drawing/2014/main" val="415208860"/>
                  </a:ext>
                </a:extLst>
              </a:tr>
              <a:tr h="370840">
                <a:tc>
                  <a:txBody>
                    <a:bodyPr/>
                    <a:lstStyle/>
                    <a:p>
                      <a:r>
                        <a:rPr lang="en-IE" dirty="0"/>
                        <a:t>Spiderman</a:t>
                      </a:r>
                    </a:p>
                  </a:txBody>
                  <a:tcPr/>
                </a:tc>
                <a:tc>
                  <a:txBody>
                    <a:bodyPr/>
                    <a:lstStyle/>
                    <a:p>
                      <a:r>
                        <a:rPr lang="en-IE" dirty="0"/>
                        <a:t>New York</a:t>
                      </a:r>
                    </a:p>
                  </a:txBody>
                  <a:tcPr/>
                </a:tc>
                <a:tc>
                  <a:txBody>
                    <a:bodyPr/>
                    <a:lstStyle/>
                    <a:p>
                      <a:r>
                        <a:rPr lang="en-IE" dirty="0"/>
                        <a:t>Peter</a:t>
                      </a:r>
                    </a:p>
                  </a:txBody>
                  <a:tcPr/>
                </a:tc>
                <a:tc>
                  <a:txBody>
                    <a:bodyPr/>
                    <a:lstStyle/>
                    <a:p>
                      <a:r>
                        <a:rPr lang="en-IE" dirty="0"/>
                        <a:t>Parker</a:t>
                      </a:r>
                    </a:p>
                  </a:txBody>
                  <a:tcPr/>
                </a:tc>
                <a:extLst>
                  <a:ext uri="{0D108BD9-81ED-4DB2-BD59-A6C34878D82A}">
                    <a16:rowId xmlns:a16="http://schemas.microsoft.com/office/drawing/2014/main" val="950702638"/>
                  </a:ext>
                </a:extLst>
              </a:tr>
              <a:tr h="370840">
                <a:tc>
                  <a:txBody>
                    <a:bodyPr/>
                    <a:lstStyle/>
                    <a:p>
                      <a:r>
                        <a:rPr lang="en-IE" dirty="0"/>
                        <a:t>Superman</a:t>
                      </a:r>
                    </a:p>
                  </a:txBody>
                  <a:tcPr/>
                </a:tc>
                <a:tc>
                  <a:txBody>
                    <a:bodyPr/>
                    <a:lstStyle/>
                    <a:p>
                      <a:r>
                        <a:rPr lang="en-IE" dirty="0"/>
                        <a:t>Metropolis</a:t>
                      </a:r>
                    </a:p>
                  </a:txBody>
                  <a:tcPr/>
                </a:tc>
                <a:tc>
                  <a:txBody>
                    <a:bodyPr/>
                    <a:lstStyle/>
                    <a:p>
                      <a:r>
                        <a:rPr lang="en-IE" dirty="0"/>
                        <a:t>Clark</a:t>
                      </a:r>
                    </a:p>
                  </a:txBody>
                  <a:tcPr/>
                </a:tc>
                <a:tc>
                  <a:txBody>
                    <a:bodyPr/>
                    <a:lstStyle/>
                    <a:p>
                      <a:r>
                        <a:rPr lang="en-IE" dirty="0"/>
                        <a:t>Kent</a:t>
                      </a:r>
                    </a:p>
                  </a:txBody>
                  <a:tcPr/>
                </a:tc>
                <a:extLst>
                  <a:ext uri="{0D108BD9-81ED-4DB2-BD59-A6C34878D82A}">
                    <a16:rowId xmlns:a16="http://schemas.microsoft.com/office/drawing/2014/main" val="3402991099"/>
                  </a:ext>
                </a:extLst>
              </a:tr>
              <a:tr h="370840">
                <a:tc>
                  <a:txBody>
                    <a:bodyPr/>
                    <a:lstStyle/>
                    <a:p>
                      <a:r>
                        <a:rPr lang="en-IE" dirty="0"/>
                        <a:t>Batman</a:t>
                      </a:r>
                    </a:p>
                  </a:txBody>
                  <a:tcPr/>
                </a:tc>
                <a:tc>
                  <a:txBody>
                    <a:bodyPr/>
                    <a:lstStyle/>
                    <a:p>
                      <a:r>
                        <a:rPr lang="en-IE" dirty="0"/>
                        <a:t>Gotham City</a:t>
                      </a:r>
                    </a:p>
                  </a:txBody>
                  <a:tcPr/>
                </a:tc>
                <a:tc>
                  <a:txBody>
                    <a:bodyPr/>
                    <a:lstStyle/>
                    <a:p>
                      <a:r>
                        <a:rPr lang="en-IE" dirty="0"/>
                        <a:t>Bruce</a:t>
                      </a:r>
                    </a:p>
                  </a:txBody>
                  <a:tcPr/>
                </a:tc>
                <a:tc>
                  <a:txBody>
                    <a:bodyPr/>
                    <a:lstStyle/>
                    <a:p>
                      <a:r>
                        <a:rPr lang="en-IE" dirty="0"/>
                        <a:t>Wayne</a:t>
                      </a:r>
                    </a:p>
                  </a:txBody>
                  <a:tcPr/>
                </a:tc>
                <a:extLst>
                  <a:ext uri="{0D108BD9-81ED-4DB2-BD59-A6C34878D82A}">
                    <a16:rowId xmlns:a16="http://schemas.microsoft.com/office/drawing/2014/main" val="411817067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17077064"/>
              </p:ext>
            </p:extLst>
          </p:nvPr>
        </p:nvGraphicFramePr>
        <p:xfrm>
          <a:off x="521155" y="4636347"/>
          <a:ext cx="8229600" cy="3708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4248932210"/>
                    </a:ext>
                  </a:extLst>
                </a:gridCol>
                <a:gridCol w="2057400">
                  <a:extLst>
                    <a:ext uri="{9D8B030D-6E8A-4147-A177-3AD203B41FA5}">
                      <a16:colId xmlns:a16="http://schemas.microsoft.com/office/drawing/2014/main" val="1937965677"/>
                    </a:ext>
                  </a:extLst>
                </a:gridCol>
                <a:gridCol w="2057400">
                  <a:extLst>
                    <a:ext uri="{9D8B030D-6E8A-4147-A177-3AD203B41FA5}">
                      <a16:colId xmlns:a16="http://schemas.microsoft.com/office/drawing/2014/main" val="1206761596"/>
                    </a:ext>
                  </a:extLst>
                </a:gridCol>
                <a:gridCol w="2057400">
                  <a:extLst>
                    <a:ext uri="{9D8B030D-6E8A-4147-A177-3AD203B41FA5}">
                      <a16:colId xmlns:a16="http://schemas.microsoft.com/office/drawing/2014/main" val="1388185711"/>
                    </a:ext>
                  </a:extLst>
                </a:gridCol>
              </a:tblGrid>
              <a:tr h="370840">
                <a:tc>
                  <a:txBody>
                    <a:bodyPr/>
                    <a:lstStyle/>
                    <a:p>
                      <a:r>
                        <a:rPr lang="en-IE" b="0" dirty="0">
                          <a:solidFill>
                            <a:schemeClr val="tx1"/>
                          </a:solidFill>
                        </a:rPr>
                        <a:t>Spiderman</a:t>
                      </a:r>
                    </a:p>
                  </a:txBody>
                  <a:tcPr>
                    <a:solidFill>
                      <a:schemeClr val="accent1">
                        <a:lumMod val="40000"/>
                        <a:lumOff val="60000"/>
                      </a:schemeClr>
                    </a:solidFill>
                  </a:tcPr>
                </a:tc>
                <a:tc>
                  <a:txBody>
                    <a:bodyPr/>
                    <a:lstStyle/>
                    <a:p>
                      <a:r>
                        <a:rPr lang="en-IE" b="0" dirty="0">
                          <a:solidFill>
                            <a:schemeClr val="tx1"/>
                          </a:solidFill>
                        </a:rPr>
                        <a:t>Metropolis</a:t>
                      </a:r>
                    </a:p>
                  </a:txBody>
                  <a:tcPr>
                    <a:solidFill>
                      <a:schemeClr val="accent1">
                        <a:lumMod val="40000"/>
                        <a:lumOff val="60000"/>
                      </a:schemeClr>
                    </a:solidFill>
                  </a:tcPr>
                </a:tc>
                <a:tc>
                  <a:txBody>
                    <a:bodyPr/>
                    <a:lstStyle/>
                    <a:p>
                      <a:r>
                        <a:rPr lang="en-IE" b="0" dirty="0">
                          <a:solidFill>
                            <a:schemeClr val="tx1"/>
                          </a:solidFill>
                        </a:rPr>
                        <a:t>Bruce</a:t>
                      </a:r>
                    </a:p>
                  </a:txBody>
                  <a:tcPr>
                    <a:solidFill>
                      <a:schemeClr val="accent1">
                        <a:lumMod val="40000"/>
                        <a:lumOff val="60000"/>
                      </a:schemeClr>
                    </a:solidFill>
                  </a:tcPr>
                </a:tc>
                <a:tc>
                  <a:txBody>
                    <a:bodyPr/>
                    <a:lstStyle/>
                    <a:p>
                      <a:r>
                        <a:rPr lang="en-IE" b="0" dirty="0">
                          <a:solidFill>
                            <a:schemeClr val="tx1"/>
                          </a:solidFill>
                        </a:rPr>
                        <a:t>Clark</a:t>
                      </a:r>
                    </a:p>
                  </a:txBody>
                  <a:tcPr>
                    <a:solidFill>
                      <a:schemeClr val="accent1">
                        <a:lumMod val="40000"/>
                        <a:lumOff val="60000"/>
                      </a:schemeClr>
                    </a:solidFill>
                  </a:tcPr>
                </a:tc>
                <a:extLst>
                  <a:ext uri="{0D108BD9-81ED-4DB2-BD59-A6C34878D82A}">
                    <a16:rowId xmlns:a16="http://schemas.microsoft.com/office/drawing/2014/main" val="195772543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95208921"/>
              </p:ext>
            </p:extLst>
          </p:nvPr>
        </p:nvGraphicFramePr>
        <p:xfrm>
          <a:off x="521155" y="5010415"/>
          <a:ext cx="8229600" cy="3708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4248932210"/>
                    </a:ext>
                  </a:extLst>
                </a:gridCol>
                <a:gridCol w="2057400">
                  <a:extLst>
                    <a:ext uri="{9D8B030D-6E8A-4147-A177-3AD203B41FA5}">
                      <a16:colId xmlns:a16="http://schemas.microsoft.com/office/drawing/2014/main" val="1937965677"/>
                    </a:ext>
                  </a:extLst>
                </a:gridCol>
                <a:gridCol w="2057400">
                  <a:extLst>
                    <a:ext uri="{9D8B030D-6E8A-4147-A177-3AD203B41FA5}">
                      <a16:colId xmlns:a16="http://schemas.microsoft.com/office/drawing/2014/main" val="1206761596"/>
                    </a:ext>
                  </a:extLst>
                </a:gridCol>
                <a:gridCol w="2057400">
                  <a:extLst>
                    <a:ext uri="{9D8B030D-6E8A-4147-A177-3AD203B41FA5}">
                      <a16:colId xmlns:a16="http://schemas.microsoft.com/office/drawing/2014/main" val="1388185711"/>
                    </a:ext>
                  </a:extLst>
                </a:gridCol>
              </a:tblGrid>
              <a:tr h="370840">
                <a:tc>
                  <a:txBody>
                    <a:bodyPr/>
                    <a:lstStyle/>
                    <a:p>
                      <a:r>
                        <a:rPr lang="en-IE" b="0" dirty="0">
                          <a:solidFill>
                            <a:schemeClr val="tx1"/>
                          </a:solidFill>
                        </a:rPr>
                        <a:t>Batman</a:t>
                      </a:r>
                    </a:p>
                  </a:txBody>
                  <a:tcPr>
                    <a:solidFill>
                      <a:schemeClr val="accent1">
                        <a:lumMod val="20000"/>
                        <a:lumOff val="80000"/>
                      </a:schemeClr>
                    </a:solidFill>
                  </a:tcPr>
                </a:tc>
                <a:tc>
                  <a:txBody>
                    <a:bodyPr/>
                    <a:lstStyle/>
                    <a:p>
                      <a:r>
                        <a:rPr lang="en-IE" b="0" dirty="0">
                          <a:solidFill>
                            <a:schemeClr val="tx1"/>
                          </a:solidFill>
                        </a:rPr>
                        <a:t>Metropolis</a:t>
                      </a:r>
                    </a:p>
                  </a:txBody>
                  <a:tcPr>
                    <a:solidFill>
                      <a:schemeClr val="accent1">
                        <a:lumMod val="20000"/>
                        <a:lumOff val="80000"/>
                      </a:schemeClr>
                    </a:solidFill>
                  </a:tcPr>
                </a:tc>
                <a:tc>
                  <a:txBody>
                    <a:bodyPr/>
                    <a:lstStyle/>
                    <a:p>
                      <a:r>
                        <a:rPr lang="en-IE" b="0" dirty="0">
                          <a:solidFill>
                            <a:schemeClr val="tx1"/>
                          </a:solidFill>
                        </a:rPr>
                        <a:t>Bruce</a:t>
                      </a:r>
                    </a:p>
                  </a:txBody>
                  <a:tcPr>
                    <a:solidFill>
                      <a:schemeClr val="accent1">
                        <a:lumMod val="20000"/>
                        <a:lumOff val="80000"/>
                      </a:schemeClr>
                    </a:solidFill>
                  </a:tcPr>
                </a:tc>
                <a:tc>
                  <a:txBody>
                    <a:bodyPr/>
                    <a:lstStyle/>
                    <a:p>
                      <a:r>
                        <a:rPr lang="en-IE" b="0" dirty="0">
                          <a:solidFill>
                            <a:schemeClr val="tx1"/>
                          </a:solidFill>
                        </a:rPr>
                        <a:t>Wayne</a:t>
                      </a:r>
                    </a:p>
                  </a:txBody>
                  <a:tcPr>
                    <a:solidFill>
                      <a:schemeClr val="accent1">
                        <a:lumMod val="20000"/>
                        <a:lumOff val="80000"/>
                      </a:schemeClr>
                    </a:solidFill>
                  </a:tcPr>
                </a:tc>
                <a:extLst>
                  <a:ext uri="{0D108BD9-81ED-4DB2-BD59-A6C34878D82A}">
                    <a16:rowId xmlns:a16="http://schemas.microsoft.com/office/drawing/2014/main" val="1957725438"/>
                  </a:ext>
                </a:extLst>
              </a:tr>
            </a:tbl>
          </a:graphicData>
        </a:graphic>
      </p:graphicFrame>
      <p:sp>
        <p:nvSpPr>
          <p:cNvPr id="9" name="TextBox 8"/>
          <p:cNvSpPr txBox="1"/>
          <p:nvPr/>
        </p:nvSpPr>
        <p:spPr>
          <a:xfrm>
            <a:off x="8388424" y="4951222"/>
            <a:ext cx="333400" cy="477054"/>
          </a:xfrm>
          <a:prstGeom prst="rect">
            <a:avLst/>
          </a:prstGeom>
          <a:noFill/>
        </p:spPr>
        <p:txBody>
          <a:bodyPr wrap="square" rtlCol="0">
            <a:spAutoFit/>
          </a:bodyPr>
          <a:lstStyle/>
          <a:p>
            <a:r>
              <a:rPr lang="en-IE" sz="2500" dirty="0">
                <a:solidFill>
                  <a:schemeClr val="accent3">
                    <a:lumMod val="50000"/>
                  </a:schemeClr>
                </a:solidFill>
                <a:sym typeface="Wingdings" panose="05000000000000000000" pitchFamily="2" charset="2"/>
              </a:rPr>
              <a:t></a:t>
            </a:r>
            <a:endParaRPr lang="en-IE" sz="2500" dirty="0">
              <a:solidFill>
                <a:schemeClr val="accent3">
                  <a:lumMod val="50000"/>
                </a:schemeClr>
              </a:solidFill>
            </a:endParaRPr>
          </a:p>
        </p:txBody>
      </p:sp>
      <p:sp>
        <p:nvSpPr>
          <p:cNvPr id="10" name="TextBox 9"/>
          <p:cNvSpPr txBox="1"/>
          <p:nvPr/>
        </p:nvSpPr>
        <p:spPr>
          <a:xfrm>
            <a:off x="8359493" y="4600384"/>
            <a:ext cx="261392" cy="477054"/>
          </a:xfrm>
          <a:prstGeom prst="rect">
            <a:avLst/>
          </a:prstGeom>
          <a:noFill/>
        </p:spPr>
        <p:txBody>
          <a:bodyPr wrap="square" rtlCol="0">
            <a:spAutoFit/>
          </a:bodyPr>
          <a:lstStyle/>
          <a:p>
            <a:r>
              <a:rPr lang="en-IE" sz="2500" dirty="0">
                <a:solidFill>
                  <a:schemeClr val="accent3">
                    <a:lumMod val="50000"/>
                  </a:schemeClr>
                </a:solidFill>
                <a:sym typeface="Wingdings" panose="05000000000000000000" pitchFamily="2" charset="2"/>
              </a:rPr>
              <a:t></a:t>
            </a:r>
            <a:endParaRPr lang="en-IE" sz="2500" dirty="0">
              <a:solidFill>
                <a:schemeClr val="accent3">
                  <a:lumMod val="5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2872664808"/>
              </p:ext>
            </p:extLst>
          </p:nvPr>
        </p:nvGraphicFramePr>
        <p:xfrm>
          <a:off x="521155" y="5404293"/>
          <a:ext cx="8194576" cy="370840"/>
        </p:xfrm>
        <a:graphic>
          <a:graphicData uri="http://schemas.openxmlformats.org/drawingml/2006/table">
            <a:tbl>
              <a:tblPr firstRow="1" bandRow="1">
                <a:tableStyleId>{5C22544A-7EE6-4342-B048-85BDC9FD1C3A}</a:tableStyleId>
              </a:tblPr>
              <a:tblGrid>
                <a:gridCol w="2048644">
                  <a:extLst>
                    <a:ext uri="{9D8B030D-6E8A-4147-A177-3AD203B41FA5}">
                      <a16:colId xmlns:a16="http://schemas.microsoft.com/office/drawing/2014/main" val="2549603823"/>
                    </a:ext>
                  </a:extLst>
                </a:gridCol>
                <a:gridCol w="2048644">
                  <a:extLst>
                    <a:ext uri="{9D8B030D-6E8A-4147-A177-3AD203B41FA5}">
                      <a16:colId xmlns:a16="http://schemas.microsoft.com/office/drawing/2014/main" val="517914257"/>
                    </a:ext>
                  </a:extLst>
                </a:gridCol>
                <a:gridCol w="2048644">
                  <a:extLst>
                    <a:ext uri="{9D8B030D-6E8A-4147-A177-3AD203B41FA5}">
                      <a16:colId xmlns:a16="http://schemas.microsoft.com/office/drawing/2014/main" val="1169466407"/>
                    </a:ext>
                  </a:extLst>
                </a:gridCol>
                <a:gridCol w="2048644">
                  <a:extLst>
                    <a:ext uri="{9D8B030D-6E8A-4147-A177-3AD203B41FA5}">
                      <a16:colId xmlns:a16="http://schemas.microsoft.com/office/drawing/2014/main" val="528610282"/>
                    </a:ext>
                  </a:extLst>
                </a:gridCol>
              </a:tblGrid>
              <a:tr h="370840">
                <a:tc>
                  <a:txBody>
                    <a:bodyPr/>
                    <a:lstStyle/>
                    <a:p>
                      <a:r>
                        <a:rPr lang="en-IE" b="0" dirty="0">
                          <a:solidFill>
                            <a:schemeClr val="tx1"/>
                          </a:solidFill>
                        </a:rPr>
                        <a:t>Spiderman</a:t>
                      </a:r>
                    </a:p>
                  </a:txBody>
                  <a:tcPr>
                    <a:solidFill>
                      <a:schemeClr val="accent1">
                        <a:lumMod val="40000"/>
                        <a:lumOff val="60000"/>
                      </a:schemeClr>
                    </a:solidFill>
                  </a:tcPr>
                </a:tc>
                <a:tc>
                  <a:txBody>
                    <a:bodyPr/>
                    <a:lstStyle/>
                    <a:p>
                      <a:r>
                        <a:rPr lang="en-IE" b="0" dirty="0">
                          <a:solidFill>
                            <a:schemeClr val="tx1"/>
                          </a:solidFill>
                        </a:rPr>
                        <a:t>New</a:t>
                      </a:r>
                      <a:r>
                        <a:rPr lang="en-IE" b="0" baseline="0" dirty="0">
                          <a:solidFill>
                            <a:schemeClr val="tx1"/>
                          </a:solidFill>
                        </a:rPr>
                        <a:t> York</a:t>
                      </a:r>
                      <a:endParaRPr lang="en-IE" b="0" dirty="0">
                        <a:solidFill>
                          <a:schemeClr val="tx1"/>
                        </a:solidFill>
                      </a:endParaRPr>
                    </a:p>
                  </a:txBody>
                  <a:tcPr>
                    <a:solidFill>
                      <a:schemeClr val="accent1">
                        <a:lumMod val="40000"/>
                        <a:lumOff val="60000"/>
                      </a:schemeClr>
                    </a:solidFill>
                  </a:tcPr>
                </a:tc>
                <a:tc>
                  <a:txBody>
                    <a:bodyPr/>
                    <a:lstStyle/>
                    <a:p>
                      <a:r>
                        <a:rPr lang="en-IE" b="0" dirty="0">
                          <a:solidFill>
                            <a:schemeClr val="tx1"/>
                          </a:solidFill>
                        </a:rPr>
                        <a:t>Bill</a:t>
                      </a:r>
                    </a:p>
                  </a:txBody>
                  <a:tcPr>
                    <a:solidFill>
                      <a:schemeClr val="accent1">
                        <a:lumMod val="40000"/>
                        <a:lumOff val="60000"/>
                      </a:schemeClr>
                    </a:solidFill>
                  </a:tcPr>
                </a:tc>
                <a:tc>
                  <a:txBody>
                    <a:bodyPr/>
                    <a:lstStyle/>
                    <a:p>
                      <a:r>
                        <a:rPr lang="en-IE" b="0" dirty="0">
                          <a:solidFill>
                            <a:schemeClr val="tx1"/>
                          </a:solidFill>
                        </a:rPr>
                        <a:t>Smith</a:t>
                      </a:r>
                    </a:p>
                  </a:txBody>
                  <a:tcPr>
                    <a:solidFill>
                      <a:schemeClr val="accent1">
                        <a:lumMod val="40000"/>
                        <a:lumOff val="60000"/>
                      </a:schemeClr>
                    </a:solidFill>
                  </a:tcPr>
                </a:tc>
                <a:extLst>
                  <a:ext uri="{0D108BD9-81ED-4DB2-BD59-A6C34878D82A}">
                    <a16:rowId xmlns:a16="http://schemas.microsoft.com/office/drawing/2014/main" val="1963812228"/>
                  </a:ext>
                </a:extLst>
              </a:tr>
            </a:tbl>
          </a:graphicData>
        </a:graphic>
      </p:graphicFrame>
      <p:sp>
        <p:nvSpPr>
          <p:cNvPr id="12" name="TextBox 11"/>
          <p:cNvSpPr txBox="1"/>
          <p:nvPr/>
        </p:nvSpPr>
        <p:spPr>
          <a:xfrm>
            <a:off x="8382331" y="5345478"/>
            <a:ext cx="333400" cy="477054"/>
          </a:xfrm>
          <a:prstGeom prst="rect">
            <a:avLst/>
          </a:prstGeom>
          <a:noFill/>
        </p:spPr>
        <p:txBody>
          <a:bodyPr wrap="square" rtlCol="0">
            <a:spAutoFit/>
          </a:bodyPr>
          <a:lstStyle/>
          <a:p>
            <a:r>
              <a:rPr lang="en-IE" sz="2500" dirty="0">
                <a:solidFill>
                  <a:schemeClr val="accent3">
                    <a:lumMod val="50000"/>
                  </a:schemeClr>
                </a:solidFill>
                <a:sym typeface="Wingdings" panose="05000000000000000000" pitchFamily="2" charset="2"/>
              </a:rPr>
              <a:t></a:t>
            </a:r>
            <a:endParaRPr lang="en-IE" sz="2500" dirty="0">
              <a:solidFill>
                <a:schemeClr val="accent3">
                  <a:lumMod val="50000"/>
                </a:schemeClr>
              </a:solidFill>
            </a:endParaRPr>
          </a:p>
        </p:txBody>
      </p:sp>
      <p:sp>
        <p:nvSpPr>
          <p:cNvPr id="13" name="TextBox 12">
            <a:extLst>
              <a:ext uri="{FF2B5EF4-FFF2-40B4-BE49-F238E27FC236}">
                <a16:creationId xmlns:a16="http://schemas.microsoft.com/office/drawing/2014/main" id="{D7F7744C-1E45-4259-A920-6C7134CB8EDF}"/>
              </a:ext>
            </a:extLst>
          </p:cNvPr>
          <p:cNvSpPr txBox="1"/>
          <p:nvPr/>
        </p:nvSpPr>
        <p:spPr>
          <a:xfrm>
            <a:off x="1115616" y="3140968"/>
            <a:ext cx="360040" cy="369332"/>
          </a:xfrm>
          <a:prstGeom prst="rect">
            <a:avLst/>
          </a:prstGeom>
          <a:noFill/>
        </p:spPr>
        <p:txBody>
          <a:bodyPr wrap="square" rtlCol="0">
            <a:spAutoFit/>
          </a:bodyPr>
          <a:lstStyle/>
          <a:p>
            <a:r>
              <a:rPr lang="en-IE" b="1" dirty="0"/>
              <a:t>*</a:t>
            </a:r>
            <a:endParaRPr lang="en-GB" dirty="0"/>
          </a:p>
        </p:txBody>
      </p:sp>
      <p:sp>
        <p:nvSpPr>
          <p:cNvPr id="14" name="TextBox 13">
            <a:extLst>
              <a:ext uri="{FF2B5EF4-FFF2-40B4-BE49-F238E27FC236}">
                <a16:creationId xmlns:a16="http://schemas.microsoft.com/office/drawing/2014/main" id="{22817590-2022-4F36-859B-933A9E4A3B99}"/>
              </a:ext>
            </a:extLst>
          </p:cNvPr>
          <p:cNvSpPr txBox="1"/>
          <p:nvPr/>
        </p:nvSpPr>
        <p:spPr>
          <a:xfrm>
            <a:off x="2987824" y="3140968"/>
            <a:ext cx="360040" cy="369332"/>
          </a:xfrm>
          <a:prstGeom prst="rect">
            <a:avLst/>
          </a:prstGeom>
          <a:noFill/>
        </p:spPr>
        <p:txBody>
          <a:bodyPr wrap="square" rtlCol="0">
            <a:spAutoFit/>
          </a:bodyPr>
          <a:lstStyle/>
          <a:p>
            <a:r>
              <a:rPr lang="en-IE" b="1" dirty="0"/>
              <a:t>*</a:t>
            </a:r>
            <a:endParaRPr lang="en-GB" dirty="0"/>
          </a:p>
        </p:txBody>
      </p:sp>
    </p:spTree>
    <p:extLst>
      <p:ext uri="{BB962C8B-B14F-4D97-AF65-F5344CB8AC3E}">
        <p14:creationId xmlns:p14="http://schemas.microsoft.com/office/powerpoint/2010/main" val="50829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randombar(horizont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randombar(horizontal)">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randombar(horizont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randombar(horizontal)">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normAutofit lnSpcReduction="10000"/>
          </a:bodyPr>
          <a:lstStyle/>
          <a:p>
            <a:r>
              <a:rPr lang="en-IE" dirty="0"/>
              <a:t>List all databases:</a:t>
            </a:r>
          </a:p>
          <a:p>
            <a:pPr lvl="1"/>
            <a:r>
              <a:rPr lang="en-IE" dirty="0">
                <a:latin typeface="Courier New" panose="02070309020205020404" pitchFamily="49" charset="0"/>
                <a:cs typeface="Courier New" panose="02070309020205020404" pitchFamily="49" charset="0"/>
              </a:rPr>
              <a:t>show databases;</a:t>
            </a:r>
          </a:p>
          <a:p>
            <a:pPr lvl="1"/>
            <a:endParaRPr lang="en-IE" dirty="0">
              <a:latin typeface="Courier New" panose="02070309020205020404" pitchFamily="49" charset="0"/>
              <a:cs typeface="Courier New" panose="02070309020205020404" pitchFamily="49" charset="0"/>
            </a:endParaRPr>
          </a:p>
          <a:p>
            <a:r>
              <a:rPr lang="en-IE" dirty="0"/>
              <a:t>Use a particular database, e.g. the employees database:</a:t>
            </a:r>
          </a:p>
          <a:p>
            <a:pPr lvl="1"/>
            <a:r>
              <a:rPr lang="en-IE" dirty="0">
                <a:latin typeface="Courier New" panose="02070309020205020404" pitchFamily="49" charset="0"/>
                <a:cs typeface="Courier New" panose="02070309020205020404" pitchFamily="49" charset="0"/>
              </a:rPr>
              <a:t>use employees;</a:t>
            </a:r>
          </a:p>
          <a:p>
            <a:pPr lvl="1"/>
            <a:endParaRPr lang="en-IE" dirty="0">
              <a:latin typeface="Courier New" panose="02070309020205020404" pitchFamily="49" charset="0"/>
              <a:cs typeface="Courier New" panose="02070309020205020404" pitchFamily="49" charset="0"/>
            </a:endParaRPr>
          </a:p>
          <a:p>
            <a:r>
              <a:rPr lang="en-IE" dirty="0"/>
              <a:t>List all tables in a database:</a:t>
            </a:r>
          </a:p>
          <a:p>
            <a:pPr lvl="1"/>
            <a:r>
              <a:rPr lang="en-IE" dirty="0">
                <a:latin typeface="Courier New" panose="02070309020205020404" pitchFamily="49" charset="0"/>
                <a:cs typeface="Courier New" panose="02070309020205020404" pitchFamily="49" charset="0"/>
              </a:rPr>
              <a:t>show tables;</a:t>
            </a:r>
          </a:p>
          <a:p>
            <a:pPr lvl="1"/>
            <a:endParaRPr lang="en-IE"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22</a:t>
            </a:fld>
            <a:endParaRPr lang="en-IE"/>
          </a:p>
        </p:txBody>
      </p:sp>
    </p:spTree>
    <p:extLst>
      <p:ext uri="{BB962C8B-B14F-4D97-AF65-F5344CB8AC3E}">
        <p14:creationId xmlns:p14="http://schemas.microsoft.com/office/powerpoint/2010/main" val="219281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5" dur="500"/>
                                        <p:tgtEl>
                                          <p:spTgt spid="3">
                                            <p:txEl>
                                              <p:pRg st="6" end="6"/>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normAutofit/>
          </a:bodyPr>
          <a:lstStyle/>
          <a:p>
            <a:r>
              <a:rPr lang="en-IE" sz="2400" dirty="0"/>
              <a:t>Show the structure of a table, e.g. the superhero table (Note: this returns meta data (columns), not rows):</a:t>
            </a:r>
          </a:p>
          <a:p>
            <a:pPr lvl="1"/>
            <a:r>
              <a:rPr lang="en-IE" sz="2200" dirty="0">
                <a:latin typeface="Courier New" panose="02070309020205020404" pitchFamily="49" charset="0"/>
                <a:cs typeface="Courier New" panose="02070309020205020404" pitchFamily="49" charset="0"/>
              </a:rPr>
              <a:t>describe superhero;</a:t>
            </a:r>
          </a:p>
          <a:p>
            <a:pPr lvl="1"/>
            <a:endParaRPr lang="en-IE" dirty="0"/>
          </a:p>
          <a:p>
            <a:pPr lvl="8"/>
            <a:endParaRPr lang="en-IE" dirty="0"/>
          </a:p>
          <a:p>
            <a:pPr lvl="1"/>
            <a:endParaRPr lang="en-IE" dirty="0"/>
          </a:p>
          <a:p>
            <a:pPr lvl="1"/>
            <a:endParaRPr lang="en-IE" dirty="0"/>
          </a:p>
          <a:p>
            <a:pPr lvl="1"/>
            <a:endParaRPr lang="en-IE" dirty="0"/>
          </a:p>
          <a:p>
            <a:pPr lvl="1"/>
            <a:endParaRPr lang="en-IE" dirty="0"/>
          </a:p>
          <a:p>
            <a:pPr lvl="1"/>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23</a:t>
            </a:fld>
            <a:endParaRPr lang="en-IE"/>
          </a:p>
        </p:txBody>
      </p:sp>
      <p:graphicFrame>
        <p:nvGraphicFramePr>
          <p:cNvPr id="7" name="Table 6"/>
          <p:cNvGraphicFramePr>
            <a:graphicFrameLocks noGrp="1"/>
          </p:cNvGraphicFramePr>
          <p:nvPr>
            <p:extLst>
              <p:ext uri="{D42A27DB-BD31-4B8C-83A1-F6EECF244321}">
                <p14:modId xmlns:p14="http://schemas.microsoft.com/office/powerpoint/2010/main" val="3051739173"/>
              </p:ext>
            </p:extLst>
          </p:nvPr>
        </p:nvGraphicFramePr>
        <p:xfrm>
          <a:off x="971600" y="2788742"/>
          <a:ext cx="6696744" cy="2184816"/>
        </p:xfrm>
        <a:graphic>
          <a:graphicData uri="http://schemas.openxmlformats.org/drawingml/2006/table">
            <a:tbl>
              <a:tblPr firstRow="1" bandRow="1">
                <a:tableStyleId>{5C22544A-7EE6-4342-B048-85BDC9FD1C3A}</a:tableStyleId>
              </a:tblPr>
              <a:tblGrid>
                <a:gridCol w="1339349">
                  <a:extLst>
                    <a:ext uri="{9D8B030D-6E8A-4147-A177-3AD203B41FA5}">
                      <a16:colId xmlns:a16="http://schemas.microsoft.com/office/drawing/2014/main" val="365171494"/>
                    </a:ext>
                  </a:extLst>
                </a:gridCol>
                <a:gridCol w="1396955">
                  <a:extLst>
                    <a:ext uri="{9D8B030D-6E8A-4147-A177-3AD203B41FA5}">
                      <a16:colId xmlns:a16="http://schemas.microsoft.com/office/drawing/2014/main" val="1785260242"/>
                    </a:ext>
                  </a:extLst>
                </a:gridCol>
                <a:gridCol w="1872208">
                  <a:extLst>
                    <a:ext uri="{9D8B030D-6E8A-4147-A177-3AD203B41FA5}">
                      <a16:colId xmlns:a16="http://schemas.microsoft.com/office/drawing/2014/main" val="1120296266"/>
                    </a:ext>
                  </a:extLst>
                </a:gridCol>
                <a:gridCol w="2088232">
                  <a:extLst>
                    <a:ext uri="{9D8B030D-6E8A-4147-A177-3AD203B41FA5}">
                      <a16:colId xmlns:a16="http://schemas.microsoft.com/office/drawing/2014/main" val="2471441657"/>
                    </a:ext>
                  </a:extLst>
                </a:gridCol>
              </a:tblGrid>
              <a:tr h="0">
                <a:tc gridSpan="4">
                  <a:txBody>
                    <a:bodyPr/>
                    <a:lstStyle/>
                    <a:p>
                      <a:pPr algn="ctr"/>
                      <a:r>
                        <a:rPr lang="en-IE" dirty="0"/>
                        <a:t>Superhero Table</a:t>
                      </a:r>
                    </a:p>
                  </a:txBody>
                  <a:tcPr/>
                </a:tc>
                <a:tc hMerge="1">
                  <a:txBody>
                    <a:bodyPr/>
                    <a:lstStyle/>
                    <a:p>
                      <a:endParaRPr lang="en-IE" dirty="0"/>
                    </a:p>
                  </a:txBody>
                  <a:tcPr/>
                </a:tc>
                <a:tc hMerge="1">
                  <a:txBody>
                    <a:bodyPr/>
                    <a:lstStyle/>
                    <a:p>
                      <a:endParaRPr lang="en-IE" dirty="0"/>
                    </a:p>
                  </a:txBody>
                  <a:tcPr/>
                </a:tc>
                <a:tc hMerge="1">
                  <a:txBody>
                    <a:bodyPr/>
                    <a:lstStyle/>
                    <a:p>
                      <a:endParaRPr lang="en-IE" dirty="0"/>
                    </a:p>
                  </a:txBody>
                  <a:tcPr/>
                </a:tc>
                <a:extLst>
                  <a:ext uri="{0D108BD9-81ED-4DB2-BD59-A6C34878D82A}">
                    <a16:rowId xmlns:a16="http://schemas.microsoft.com/office/drawing/2014/main" val="1499404423"/>
                  </a:ext>
                </a:extLst>
              </a:tr>
              <a:tr h="454764">
                <a:tc>
                  <a:txBody>
                    <a:bodyPr/>
                    <a:lstStyle/>
                    <a:p>
                      <a:r>
                        <a:rPr lang="en-IE" b="1" dirty="0"/>
                        <a:t>Name</a:t>
                      </a:r>
                    </a:p>
                  </a:txBody>
                  <a:tcPr/>
                </a:tc>
                <a:tc>
                  <a:txBody>
                    <a:bodyPr/>
                    <a:lstStyle/>
                    <a:p>
                      <a:r>
                        <a:rPr lang="en-IE" b="1" dirty="0"/>
                        <a:t>City</a:t>
                      </a:r>
                    </a:p>
                  </a:txBody>
                  <a:tcPr/>
                </a:tc>
                <a:tc>
                  <a:txBody>
                    <a:bodyPr/>
                    <a:lstStyle/>
                    <a:p>
                      <a:r>
                        <a:rPr lang="en-IE" b="1" dirty="0"/>
                        <a:t>Real First Name</a:t>
                      </a:r>
                    </a:p>
                  </a:txBody>
                  <a:tcPr/>
                </a:tc>
                <a:tc>
                  <a:txBody>
                    <a:bodyPr/>
                    <a:lstStyle/>
                    <a:p>
                      <a:r>
                        <a:rPr lang="en-IE" b="1" dirty="0"/>
                        <a:t>Real Surname</a:t>
                      </a:r>
                    </a:p>
                  </a:txBody>
                  <a:tcPr/>
                </a:tc>
                <a:extLst>
                  <a:ext uri="{0D108BD9-81ED-4DB2-BD59-A6C34878D82A}">
                    <a16:rowId xmlns:a16="http://schemas.microsoft.com/office/drawing/2014/main" val="1717776832"/>
                  </a:ext>
                </a:extLst>
              </a:tr>
              <a:tr h="454764">
                <a:tc>
                  <a:txBody>
                    <a:bodyPr/>
                    <a:lstStyle/>
                    <a:p>
                      <a:r>
                        <a:rPr lang="en-IE" dirty="0"/>
                        <a:t>Spiderman</a:t>
                      </a:r>
                    </a:p>
                  </a:txBody>
                  <a:tcPr/>
                </a:tc>
                <a:tc>
                  <a:txBody>
                    <a:bodyPr/>
                    <a:lstStyle/>
                    <a:p>
                      <a:r>
                        <a:rPr lang="en-IE" dirty="0"/>
                        <a:t>New York</a:t>
                      </a:r>
                    </a:p>
                  </a:txBody>
                  <a:tcPr/>
                </a:tc>
                <a:tc>
                  <a:txBody>
                    <a:bodyPr/>
                    <a:lstStyle/>
                    <a:p>
                      <a:r>
                        <a:rPr lang="en-IE" dirty="0"/>
                        <a:t>Peter</a:t>
                      </a:r>
                    </a:p>
                  </a:txBody>
                  <a:tcPr/>
                </a:tc>
                <a:tc>
                  <a:txBody>
                    <a:bodyPr/>
                    <a:lstStyle/>
                    <a:p>
                      <a:r>
                        <a:rPr lang="en-IE"/>
                        <a:t>Parker</a:t>
                      </a:r>
                    </a:p>
                  </a:txBody>
                  <a:tcPr/>
                </a:tc>
                <a:extLst>
                  <a:ext uri="{0D108BD9-81ED-4DB2-BD59-A6C34878D82A}">
                    <a16:rowId xmlns:a16="http://schemas.microsoft.com/office/drawing/2014/main" val="2484258325"/>
                  </a:ext>
                </a:extLst>
              </a:tr>
              <a:tr h="454764">
                <a:tc>
                  <a:txBody>
                    <a:bodyPr/>
                    <a:lstStyle/>
                    <a:p>
                      <a:r>
                        <a:rPr lang="en-IE" dirty="0"/>
                        <a:t>Superman</a:t>
                      </a:r>
                    </a:p>
                  </a:txBody>
                  <a:tcPr/>
                </a:tc>
                <a:tc>
                  <a:txBody>
                    <a:bodyPr/>
                    <a:lstStyle/>
                    <a:p>
                      <a:r>
                        <a:rPr lang="en-IE" dirty="0"/>
                        <a:t>Metropolis</a:t>
                      </a:r>
                    </a:p>
                  </a:txBody>
                  <a:tcPr/>
                </a:tc>
                <a:tc>
                  <a:txBody>
                    <a:bodyPr/>
                    <a:lstStyle/>
                    <a:p>
                      <a:r>
                        <a:rPr lang="en-IE" dirty="0"/>
                        <a:t>Clark</a:t>
                      </a:r>
                    </a:p>
                  </a:txBody>
                  <a:tcPr/>
                </a:tc>
                <a:tc>
                  <a:txBody>
                    <a:bodyPr/>
                    <a:lstStyle/>
                    <a:p>
                      <a:r>
                        <a:rPr lang="en-IE" dirty="0"/>
                        <a:t>Kent</a:t>
                      </a:r>
                    </a:p>
                  </a:txBody>
                  <a:tcPr/>
                </a:tc>
                <a:extLst>
                  <a:ext uri="{0D108BD9-81ED-4DB2-BD59-A6C34878D82A}">
                    <a16:rowId xmlns:a16="http://schemas.microsoft.com/office/drawing/2014/main" val="878977856"/>
                  </a:ext>
                </a:extLst>
              </a:tr>
              <a:tr h="454764">
                <a:tc>
                  <a:txBody>
                    <a:bodyPr/>
                    <a:lstStyle/>
                    <a:p>
                      <a:r>
                        <a:rPr lang="en-IE" dirty="0"/>
                        <a:t>Batman</a:t>
                      </a:r>
                    </a:p>
                  </a:txBody>
                  <a:tcPr/>
                </a:tc>
                <a:tc>
                  <a:txBody>
                    <a:bodyPr/>
                    <a:lstStyle/>
                    <a:p>
                      <a:r>
                        <a:rPr lang="en-IE" dirty="0"/>
                        <a:t>Gotham City</a:t>
                      </a:r>
                    </a:p>
                  </a:txBody>
                  <a:tcPr/>
                </a:tc>
                <a:tc>
                  <a:txBody>
                    <a:bodyPr/>
                    <a:lstStyle/>
                    <a:p>
                      <a:r>
                        <a:rPr lang="en-IE" dirty="0"/>
                        <a:t>Bruce</a:t>
                      </a:r>
                    </a:p>
                  </a:txBody>
                  <a:tcPr/>
                </a:tc>
                <a:tc>
                  <a:txBody>
                    <a:bodyPr/>
                    <a:lstStyle/>
                    <a:p>
                      <a:r>
                        <a:rPr lang="en-IE" dirty="0"/>
                        <a:t>Wayne</a:t>
                      </a:r>
                    </a:p>
                  </a:txBody>
                  <a:tcPr/>
                </a:tc>
                <a:extLst>
                  <a:ext uri="{0D108BD9-81ED-4DB2-BD59-A6C34878D82A}">
                    <a16:rowId xmlns:a16="http://schemas.microsoft.com/office/drawing/2014/main" val="1586613327"/>
                  </a:ext>
                </a:extLst>
              </a:tr>
            </a:tbl>
          </a:graphicData>
        </a:graphic>
      </p:graphicFrame>
      <p:pic>
        <p:nvPicPr>
          <p:cNvPr id="8" name="Picture 7"/>
          <p:cNvPicPr>
            <a:picLocks noChangeAspect="1"/>
          </p:cNvPicPr>
          <p:nvPr/>
        </p:nvPicPr>
        <p:blipFill>
          <a:blip r:embed="rId2"/>
          <a:stretch>
            <a:fillRect/>
          </a:stretch>
        </p:blipFill>
        <p:spPr>
          <a:xfrm>
            <a:off x="1763688" y="5092740"/>
            <a:ext cx="4924425" cy="1609725"/>
          </a:xfrm>
          <a:prstGeom prst="rect">
            <a:avLst/>
          </a:prstGeom>
        </p:spPr>
      </p:pic>
    </p:spTree>
    <p:extLst>
      <p:ext uri="{BB962C8B-B14F-4D97-AF65-F5344CB8AC3E}">
        <p14:creationId xmlns:p14="http://schemas.microsoft.com/office/powerpoint/2010/main" val="110202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lstStyle/>
          <a:p>
            <a:pPr lvl="0"/>
            <a:r>
              <a:rPr lang="en-IE" i="1" dirty="0"/>
              <a:t>Select</a:t>
            </a:r>
            <a:r>
              <a:rPr lang="en-IE" dirty="0"/>
              <a:t> is used to query the database and get data (rows).</a:t>
            </a:r>
          </a:p>
          <a:p>
            <a:pPr lvl="0"/>
            <a:endParaRPr lang="en-IE" dirty="0"/>
          </a:p>
          <a:p>
            <a:pPr lvl="0"/>
            <a:r>
              <a:rPr lang="en-IE" dirty="0"/>
              <a:t>Select </a:t>
            </a:r>
            <a:r>
              <a:rPr lang="en-IE" i="1" dirty="0"/>
              <a:t>&lt;columns&gt;</a:t>
            </a:r>
            <a:endParaRPr lang="en-IE" dirty="0"/>
          </a:p>
          <a:p>
            <a:pPr lvl="1"/>
            <a:r>
              <a:rPr lang="en-IE" dirty="0"/>
              <a:t>From </a:t>
            </a:r>
            <a:r>
              <a:rPr lang="en-IE" i="1" dirty="0"/>
              <a:t>&lt;table&gt;</a:t>
            </a:r>
            <a:r>
              <a:rPr lang="en-IE" dirty="0"/>
              <a:t>;</a:t>
            </a:r>
          </a:p>
          <a:p>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24</a:t>
            </a:fld>
            <a:endParaRPr lang="en-IE"/>
          </a:p>
        </p:txBody>
      </p:sp>
      <p:pic>
        <p:nvPicPr>
          <p:cNvPr id="6" name="Picture 5"/>
          <p:cNvPicPr>
            <a:picLocks noChangeAspect="1"/>
          </p:cNvPicPr>
          <p:nvPr/>
        </p:nvPicPr>
        <p:blipFill>
          <a:blip r:embed="rId2"/>
          <a:stretch>
            <a:fillRect/>
          </a:stretch>
        </p:blipFill>
        <p:spPr>
          <a:xfrm>
            <a:off x="5076056" y="2994348"/>
            <a:ext cx="2880319" cy="2609866"/>
          </a:xfrm>
          <a:prstGeom prst="rect">
            <a:avLst/>
          </a:prstGeom>
        </p:spPr>
      </p:pic>
    </p:spTree>
    <p:extLst>
      <p:ext uri="{BB962C8B-B14F-4D97-AF65-F5344CB8AC3E}">
        <p14:creationId xmlns:p14="http://schemas.microsoft.com/office/powerpoint/2010/main" val="166679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lstStyle/>
          <a:p>
            <a:pPr lvl="0"/>
            <a:r>
              <a:rPr lang="en-IE" dirty="0"/>
              <a:t>Select &lt;column1&gt;</a:t>
            </a:r>
          </a:p>
          <a:p>
            <a:pPr lvl="1"/>
            <a:r>
              <a:rPr lang="en-IE" dirty="0"/>
              <a:t>Selects column1</a:t>
            </a:r>
          </a:p>
          <a:p>
            <a:pPr lvl="1"/>
            <a:endParaRPr lang="en-IE" dirty="0"/>
          </a:p>
          <a:p>
            <a:pPr lvl="0"/>
            <a:r>
              <a:rPr lang="en-IE" dirty="0"/>
              <a:t>Select &lt;column1, column2&gt;</a:t>
            </a:r>
          </a:p>
          <a:p>
            <a:pPr lvl="1"/>
            <a:r>
              <a:rPr lang="en-IE" dirty="0"/>
              <a:t>Selects column1 and column2</a:t>
            </a:r>
          </a:p>
          <a:p>
            <a:pPr lvl="1"/>
            <a:endParaRPr lang="en-IE" dirty="0"/>
          </a:p>
          <a:p>
            <a:pPr lvl="0"/>
            <a:r>
              <a:rPr lang="en-IE" dirty="0"/>
              <a:t>Select *</a:t>
            </a:r>
          </a:p>
          <a:p>
            <a:pPr lvl="1"/>
            <a:r>
              <a:rPr lang="en-IE" dirty="0"/>
              <a:t>Selects all columns</a:t>
            </a:r>
          </a:p>
          <a:p>
            <a:pPr lvl="1"/>
            <a:endParaRPr lang="en-IE" dirty="0"/>
          </a:p>
          <a:p>
            <a:endParaRPr lang="en-IE" dirty="0"/>
          </a:p>
          <a:p>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25</a:t>
            </a:fld>
            <a:endParaRPr lang="en-IE"/>
          </a:p>
        </p:txBody>
      </p:sp>
      <p:pic>
        <p:nvPicPr>
          <p:cNvPr id="6" name="Picture 5"/>
          <p:cNvPicPr>
            <a:picLocks noChangeAspect="1"/>
          </p:cNvPicPr>
          <p:nvPr/>
        </p:nvPicPr>
        <p:blipFill>
          <a:blip r:embed="rId2"/>
          <a:stretch>
            <a:fillRect/>
          </a:stretch>
        </p:blipFill>
        <p:spPr>
          <a:xfrm>
            <a:off x="4104132" y="4428872"/>
            <a:ext cx="4968183" cy="1879853"/>
          </a:xfrm>
          <a:prstGeom prst="rect">
            <a:avLst/>
          </a:prstGeom>
        </p:spPr>
      </p:pic>
    </p:spTree>
    <p:extLst>
      <p:ext uri="{BB962C8B-B14F-4D97-AF65-F5344CB8AC3E}">
        <p14:creationId xmlns:p14="http://schemas.microsoft.com/office/powerpoint/2010/main" val="212537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normAutofit lnSpcReduction="10000"/>
          </a:bodyPr>
          <a:lstStyle/>
          <a:p>
            <a:r>
              <a:rPr lang="en-IE" dirty="0"/>
              <a:t>Column Aliases.</a:t>
            </a:r>
          </a:p>
          <a:p>
            <a:endParaRPr lang="en-IE" dirty="0"/>
          </a:p>
          <a:p>
            <a:r>
              <a:rPr lang="en-IE" dirty="0"/>
              <a:t>We may want to use different/abbreviated column names in our MySQL statements – ones that are different from the column names in the database.</a:t>
            </a:r>
          </a:p>
          <a:p>
            <a:endParaRPr lang="en-IE" dirty="0"/>
          </a:p>
          <a:p>
            <a:r>
              <a:rPr lang="en-IE" dirty="0"/>
              <a:t>Select &lt;column&gt; as &lt;alias&gt;</a:t>
            </a:r>
          </a:p>
          <a:p>
            <a:pPr lvl="1"/>
            <a:r>
              <a:rPr lang="en-IE" dirty="0"/>
              <a:t>Selects &lt;column&gt; but renames it &lt;alias&gt;</a:t>
            </a:r>
          </a:p>
          <a:p>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26</a:t>
            </a:fld>
            <a:endParaRPr lang="en-IE"/>
          </a:p>
        </p:txBody>
      </p:sp>
    </p:spTree>
    <p:extLst>
      <p:ext uri="{BB962C8B-B14F-4D97-AF65-F5344CB8AC3E}">
        <p14:creationId xmlns:p14="http://schemas.microsoft.com/office/powerpoint/2010/main" val="665911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lstStyle/>
          <a:p>
            <a:endParaRPr lang="en-IE" dirty="0"/>
          </a:p>
          <a:p>
            <a:endParaRPr lang="en-IE" dirty="0"/>
          </a:p>
          <a:p>
            <a:endParaRPr lang="en-IE" dirty="0"/>
          </a:p>
          <a:p>
            <a:r>
              <a:rPr lang="en-IE" sz="2700" dirty="0"/>
              <a:t>In our code we want to refer to </a:t>
            </a:r>
            <a:r>
              <a:rPr lang="en-IE" sz="2700" i="1" dirty="0"/>
              <a:t>name </a:t>
            </a:r>
            <a:r>
              <a:rPr lang="en-IE" sz="2700" dirty="0"/>
              <a:t>as </a:t>
            </a:r>
            <a:r>
              <a:rPr lang="en-IE" sz="2700" i="1" dirty="0"/>
              <a:t>Superhero</a:t>
            </a:r>
            <a:r>
              <a:rPr lang="en-IE" sz="2700" dirty="0"/>
              <a:t>, and </a:t>
            </a:r>
            <a:r>
              <a:rPr lang="en-IE" sz="2700" i="1" dirty="0"/>
              <a:t>city</a:t>
            </a:r>
            <a:r>
              <a:rPr lang="en-IE" sz="2700" dirty="0"/>
              <a:t> as </a:t>
            </a:r>
            <a:r>
              <a:rPr lang="en-IE" sz="2700" i="1" dirty="0"/>
              <a:t>Location.</a:t>
            </a:r>
            <a:r>
              <a:rPr lang="en-IE" sz="2700" dirty="0"/>
              <a:t> How?</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27</a:t>
            </a:fld>
            <a:endParaRPr lang="en-IE"/>
          </a:p>
        </p:txBody>
      </p:sp>
      <p:pic>
        <p:nvPicPr>
          <p:cNvPr id="7" name="Picture 6"/>
          <p:cNvPicPr>
            <a:picLocks noChangeAspect="1"/>
          </p:cNvPicPr>
          <p:nvPr/>
        </p:nvPicPr>
        <p:blipFill>
          <a:blip r:embed="rId2"/>
          <a:stretch>
            <a:fillRect/>
          </a:stretch>
        </p:blipFill>
        <p:spPr>
          <a:xfrm>
            <a:off x="3311860" y="1124744"/>
            <a:ext cx="2520279" cy="2283633"/>
          </a:xfrm>
          <a:prstGeom prst="rect">
            <a:avLst/>
          </a:prstGeom>
        </p:spPr>
      </p:pic>
      <p:pic>
        <p:nvPicPr>
          <p:cNvPr id="8" name="Picture 7"/>
          <p:cNvPicPr>
            <a:picLocks noChangeAspect="1"/>
          </p:cNvPicPr>
          <p:nvPr/>
        </p:nvPicPr>
        <p:blipFill>
          <a:blip r:embed="rId3"/>
          <a:stretch>
            <a:fillRect/>
          </a:stretch>
        </p:blipFill>
        <p:spPr>
          <a:xfrm>
            <a:off x="2405143" y="4275287"/>
            <a:ext cx="4333712" cy="2102494"/>
          </a:xfrm>
          <a:prstGeom prst="rect">
            <a:avLst/>
          </a:prstGeom>
        </p:spPr>
      </p:pic>
    </p:spTree>
    <p:extLst>
      <p:ext uri="{BB962C8B-B14F-4D97-AF65-F5344CB8AC3E}">
        <p14:creationId xmlns:p14="http://schemas.microsoft.com/office/powerpoint/2010/main" val="1692393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lstStyle/>
          <a:p>
            <a:r>
              <a:rPr lang="en-IE" dirty="0"/>
              <a:t>Oftentimes, we’ll want to limit our </a:t>
            </a:r>
            <a:r>
              <a:rPr lang="en-IE" i="1" dirty="0"/>
              <a:t>Select</a:t>
            </a:r>
            <a:r>
              <a:rPr lang="en-IE" dirty="0"/>
              <a:t> to certain records.</a:t>
            </a:r>
          </a:p>
          <a:p>
            <a:endParaRPr lang="en-IE" dirty="0"/>
          </a:p>
          <a:p>
            <a:r>
              <a:rPr lang="en-IE" dirty="0"/>
              <a:t>This is done using the </a:t>
            </a:r>
            <a:r>
              <a:rPr lang="en-IE" i="1" dirty="0"/>
              <a:t>Where</a:t>
            </a:r>
            <a:r>
              <a:rPr lang="en-IE" dirty="0"/>
              <a:t> clause.</a:t>
            </a:r>
          </a:p>
          <a:p>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28</a:t>
            </a:fld>
            <a:endParaRPr lang="en-IE"/>
          </a:p>
        </p:txBody>
      </p:sp>
    </p:spTree>
    <p:extLst>
      <p:ext uri="{BB962C8B-B14F-4D97-AF65-F5344CB8AC3E}">
        <p14:creationId xmlns:p14="http://schemas.microsoft.com/office/powerpoint/2010/main" val="910053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lstStyle/>
          <a:p>
            <a:endParaRPr lang="en-IE" dirty="0"/>
          </a:p>
          <a:p>
            <a:endParaRPr lang="en-IE" dirty="0"/>
          </a:p>
          <a:p>
            <a:endParaRPr lang="en-IE" dirty="0"/>
          </a:p>
          <a:p>
            <a:endParaRPr lang="en-IE" sz="2400" dirty="0"/>
          </a:p>
          <a:p>
            <a:r>
              <a:rPr lang="en-IE" sz="2200" dirty="0"/>
              <a:t>Only want to return the Superheroes who live in Metropolis. How?</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29</a:t>
            </a:fld>
            <a:endParaRPr lang="en-IE"/>
          </a:p>
        </p:txBody>
      </p:sp>
      <p:pic>
        <p:nvPicPr>
          <p:cNvPr id="6" name="Picture 5"/>
          <p:cNvPicPr>
            <a:picLocks noChangeAspect="1"/>
          </p:cNvPicPr>
          <p:nvPr/>
        </p:nvPicPr>
        <p:blipFill>
          <a:blip r:embed="rId2"/>
          <a:stretch>
            <a:fillRect/>
          </a:stretch>
        </p:blipFill>
        <p:spPr>
          <a:xfrm>
            <a:off x="2087908" y="1617877"/>
            <a:ext cx="4968183" cy="1879853"/>
          </a:xfrm>
          <a:prstGeom prst="rect">
            <a:avLst/>
          </a:prstGeom>
        </p:spPr>
      </p:pic>
      <p:pic>
        <p:nvPicPr>
          <p:cNvPr id="7" name="Picture 6"/>
          <p:cNvPicPr>
            <a:picLocks noChangeAspect="1"/>
          </p:cNvPicPr>
          <p:nvPr/>
        </p:nvPicPr>
        <p:blipFill>
          <a:blip r:embed="rId3"/>
          <a:stretch>
            <a:fillRect/>
          </a:stretch>
        </p:blipFill>
        <p:spPr>
          <a:xfrm>
            <a:off x="2087907" y="4365104"/>
            <a:ext cx="4968183" cy="1964373"/>
          </a:xfrm>
          <a:prstGeom prst="rect">
            <a:avLst/>
          </a:prstGeom>
        </p:spPr>
      </p:pic>
    </p:spTree>
    <p:extLst>
      <p:ext uri="{BB962C8B-B14F-4D97-AF65-F5344CB8AC3E}">
        <p14:creationId xmlns:p14="http://schemas.microsoft.com/office/powerpoint/2010/main" val="366977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Marking Scheme</a:t>
            </a:r>
          </a:p>
        </p:txBody>
      </p:sp>
      <p:sp>
        <p:nvSpPr>
          <p:cNvPr id="3" name="Content Placeholder 2"/>
          <p:cNvSpPr>
            <a:spLocks noGrp="1"/>
          </p:cNvSpPr>
          <p:nvPr>
            <p:ph idx="1"/>
          </p:nvPr>
        </p:nvSpPr>
        <p:spPr/>
        <p:txBody>
          <a:bodyPr>
            <a:normAutofit fontScale="92500" lnSpcReduction="20000"/>
          </a:bodyPr>
          <a:lstStyle/>
          <a:p>
            <a:r>
              <a:rPr lang="en-IE" dirty="0"/>
              <a:t>Open Book Assessment 1			20%</a:t>
            </a:r>
          </a:p>
          <a:p>
            <a:endParaRPr lang="en-IE" dirty="0"/>
          </a:p>
          <a:p>
            <a:r>
              <a:rPr lang="en-IE" dirty="0"/>
              <a:t>Closed Book MCQ 				20%</a:t>
            </a:r>
          </a:p>
          <a:p>
            <a:endParaRPr lang="en-IE" dirty="0"/>
          </a:p>
          <a:p>
            <a:r>
              <a:rPr lang="en-IE" dirty="0"/>
              <a:t>Closed Book Written Assessment		10%</a:t>
            </a:r>
          </a:p>
          <a:p>
            <a:endParaRPr lang="en-IE" dirty="0"/>
          </a:p>
          <a:p>
            <a:r>
              <a:rPr lang="en-IE" dirty="0"/>
              <a:t>Project						50%</a:t>
            </a:r>
          </a:p>
          <a:p>
            <a:endParaRPr lang="en-IE" dirty="0"/>
          </a:p>
          <a:p>
            <a:r>
              <a:rPr lang="en-IE" dirty="0"/>
              <a:t>100% CA – No end of semester exam.</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3</a:t>
            </a:fld>
            <a:endParaRPr lang="en-IE"/>
          </a:p>
        </p:txBody>
      </p:sp>
    </p:spTree>
    <p:extLst>
      <p:ext uri="{BB962C8B-B14F-4D97-AF65-F5344CB8AC3E}">
        <p14:creationId xmlns:p14="http://schemas.microsoft.com/office/powerpoint/2010/main" val="100323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lstStyle/>
          <a:p>
            <a:r>
              <a:rPr lang="en-IE" sz="2200" i="1" dirty="0"/>
              <a:t>Where</a:t>
            </a:r>
            <a:r>
              <a:rPr lang="en-IE" sz="2200" dirty="0"/>
              <a:t> clause can be complex depending on the columns being filtered.</a:t>
            </a:r>
          </a:p>
          <a:p>
            <a:endParaRPr lang="en-IE" sz="2400" dirty="0"/>
          </a:p>
          <a:p>
            <a:endParaRPr lang="en-IE" sz="2400" dirty="0"/>
          </a:p>
          <a:p>
            <a:endParaRPr lang="en-IE" sz="2400" dirty="0"/>
          </a:p>
          <a:p>
            <a:endParaRPr lang="en-IE" sz="2400" dirty="0"/>
          </a:p>
          <a:p>
            <a:r>
              <a:rPr lang="en-IE" sz="2200" dirty="0"/>
              <a:t>Only want to return the Superheroes whose first name is ‘Bruce’ and who live in Metropolis. How?</a:t>
            </a:r>
          </a:p>
          <a:p>
            <a:endParaRPr lang="en-IE" sz="2400" dirty="0"/>
          </a:p>
          <a:p>
            <a:endParaRPr lang="en-IE" sz="2400" dirty="0"/>
          </a:p>
          <a:p>
            <a:endParaRPr lang="en-IE" i="1" dirty="0"/>
          </a:p>
          <a:p>
            <a:endParaRPr lang="en-IE" i="1"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30</a:t>
            </a:fld>
            <a:endParaRPr lang="en-IE"/>
          </a:p>
        </p:txBody>
      </p:sp>
      <p:pic>
        <p:nvPicPr>
          <p:cNvPr id="6" name="Picture 5"/>
          <p:cNvPicPr>
            <a:picLocks noChangeAspect="1"/>
          </p:cNvPicPr>
          <p:nvPr/>
        </p:nvPicPr>
        <p:blipFill>
          <a:blip r:embed="rId2"/>
          <a:stretch>
            <a:fillRect/>
          </a:stretch>
        </p:blipFill>
        <p:spPr>
          <a:xfrm>
            <a:off x="2087907" y="2204864"/>
            <a:ext cx="4968183" cy="1879853"/>
          </a:xfrm>
          <a:prstGeom prst="rect">
            <a:avLst/>
          </a:prstGeom>
        </p:spPr>
      </p:pic>
      <p:pic>
        <p:nvPicPr>
          <p:cNvPr id="7" name="Picture 6"/>
          <p:cNvPicPr>
            <a:picLocks noChangeAspect="1"/>
          </p:cNvPicPr>
          <p:nvPr/>
        </p:nvPicPr>
        <p:blipFill>
          <a:blip r:embed="rId3"/>
          <a:stretch>
            <a:fillRect/>
          </a:stretch>
        </p:blipFill>
        <p:spPr>
          <a:xfrm>
            <a:off x="2295523" y="4941168"/>
            <a:ext cx="4552950" cy="1676400"/>
          </a:xfrm>
          <a:prstGeom prst="rect">
            <a:avLst/>
          </a:prstGeom>
        </p:spPr>
      </p:pic>
    </p:spTree>
    <p:extLst>
      <p:ext uri="{BB962C8B-B14F-4D97-AF65-F5344CB8AC3E}">
        <p14:creationId xmlns:p14="http://schemas.microsoft.com/office/powerpoint/2010/main" val="213987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normAutofit fontScale="77500" lnSpcReduction="20000"/>
          </a:bodyPr>
          <a:lstStyle/>
          <a:p>
            <a:r>
              <a:rPr lang="en-IE" i="1" dirty="0"/>
              <a:t>Where </a:t>
            </a:r>
            <a:r>
              <a:rPr lang="en-IE" dirty="0"/>
              <a:t>operators:</a:t>
            </a:r>
            <a:endParaRPr lang="en-IE" i="1" dirty="0"/>
          </a:p>
          <a:p>
            <a:pPr>
              <a:buNone/>
            </a:pPr>
            <a:r>
              <a:rPr lang="en-IE" dirty="0"/>
              <a:t>=			Equal To</a:t>
            </a:r>
          </a:p>
          <a:p>
            <a:pPr>
              <a:buNone/>
            </a:pPr>
            <a:r>
              <a:rPr lang="en-IE" dirty="0"/>
              <a:t>&lt;&gt;			Not Equal To</a:t>
            </a:r>
          </a:p>
          <a:p>
            <a:pPr>
              <a:buNone/>
            </a:pPr>
            <a:r>
              <a:rPr lang="en-IE" dirty="0"/>
              <a:t>!=			Not Equal To</a:t>
            </a:r>
          </a:p>
          <a:p>
            <a:pPr>
              <a:buNone/>
            </a:pPr>
            <a:r>
              <a:rPr lang="en-IE" dirty="0"/>
              <a:t>&gt;			Greater Than</a:t>
            </a:r>
          </a:p>
          <a:p>
            <a:pPr>
              <a:buNone/>
            </a:pPr>
            <a:r>
              <a:rPr lang="en-IE" dirty="0"/>
              <a:t>&lt;			Less Than</a:t>
            </a:r>
          </a:p>
          <a:p>
            <a:pPr>
              <a:buNone/>
            </a:pPr>
            <a:r>
              <a:rPr lang="en-IE" dirty="0"/>
              <a:t>&gt;=			Greater Than or Equal To</a:t>
            </a:r>
          </a:p>
          <a:p>
            <a:pPr>
              <a:buNone/>
            </a:pPr>
            <a:r>
              <a:rPr lang="en-IE" dirty="0"/>
              <a:t>&lt;=			Less Than or Equal To</a:t>
            </a:r>
          </a:p>
          <a:p>
            <a:pPr>
              <a:buNone/>
            </a:pPr>
            <a:r>
              <a:rPr lang="en-IE" dirty="0"/>
              <a:t>BETWEEN	Between an inclusive range</a:t>
            </a:r>
          </a:p>
          <a:p>
            <a:pPr>
              <a:buNone/>
            </a:pPr>
            <a:r>
              <a:rPr lang="en-IE" dirty="0"/>
              <a:t>LIKE		Search for a pattern</a:t>
            </a:r>
          </a:p>
          <a:p>
            <a:pPr>
              <a:buNone/>
            </a:pPr>
            <a:r>
              <a:rPr lang="en-IE" dirty="0"/>
              <a:t>IN			Result is one of multiple specified values</a:t>
            </a:r>
          </a:p>
          <a:p>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31</a:t>
            </a:fld>
            <a:endParaRPr lang="en-IE"/>
          </a:p>
        </p:txBody>
      </p:sp>
    </p:spTree>
    <p:extLst>
      <p:ext uri="{BB962C8B-B14F-4D97-AF65-F5344CB8AC3E}">
        <p14:creationId xmlns:p14="http://schemas.microsoft.com/office/powerpoint/2010/main" val="56460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lstStyle/>
          <a:p>
            <a:r>
              <a:rPr lang="en-IE" dirty="0"/>
              <a:t>BETWEEN</a:t>
            </a:r>
          </a:p>
          <a:p>
            <a:endParaRPr lang="en-IE" dirty="0"/>
          </a:p>
          <a:p>
            <a:pPr marL="0" indent="0">
              <a:buNone/>
            </a:pPr>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32</a:t>
            </a:fld>
            <a:endParaRPr lang="en-IE"/>
          </a:p>
        </p:txBody>
      </p:sp>
      <p:pic>
        <p:nvPicPr>
          <p:cNvPr id="6" name="Content Placeholder 5" descr="Capture.JPG"/>
          <p:cNvPicPr>
            <a:picLocks noChangeAspect="1"/>
          </p:cNvPicPr>
          <p:nvPr/>
        </p:nvPicPr>
        <p:blipFill>
          <a:blip r:embed="rId2" cstate="print"/>
          <a:stretch>
            <a:fillRect/>
          </a:stretch>
        </p:blipFill>
        <p:spPr>
          <a:xfrm>
            <a:off x="683568" y="2204864"/>
            <a:ext cx="7257600" cy="3528392"/>
          </a:xfrm>
          <a:prstGeom prst="rect">
            <a:avLst/>
          </a:prstGeom>
        </p:spPr>
      </p:pic>
    </p:spTree>
    <p:extLst>
      <p:ext uri="{BB962C8B-B14F-4D97-AF65-F5344CB8AC3E}">
        <p14:creationId xmlns:p14="http://schemas.microsoft.com/office/powerpoint/2010/main" val="3592536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a:xfrm>
            <a:off x="457200" y="1196752"/>
            <a:ext cx="8229600" cy="4929411"/>
          </a:xfrm>
        </p:spPr>
        <p:txBody>
          <a:bodyPr/>
          <a:lstStyle/>
          <a:p>
            <a:r>
              <a:rPr lang="en-IE" dirty="0"/>
              <a:t>LIKE</a:t>
            </a:r>
          </a:p>
          <a:p>
            <a:r>
              <a:rPr lang="en-IE" dirty="0"/>
              <a:t>% represents 0 or more characters</a:t>
            </a:r>
          </a:p>
          <a:p>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33</a:t>
            </a:fld>
            <a:endParaRPr lang="en-IE"/>
          </a:p>
        </p:txBody>
      </p:sp>
      <p:pic>
        <p:nvPicPr>
          <p:cNvPr id="6" name="Picture 5" descr="Capture.JPG"/>
          <p:cNvPicPr>
            <a:picLocks noChangeAspect="1"/>
          </p:cNvPicPr>
          <p:nvPr/>
        </p:nvPicPr>
        <p:blipFill>
          <a:blip r:embed="rId2" cstate="print"/>
          <a:stretch>
            <a:fillRect/>
          </a:stretch>
        </p:blipFill>
        <p:spPr>
          <a:xfrm>
            <a:off x="539552" y="2348880"/>
            <a:ext cx="5158308" cy="3438872"/>
          </a:xfrm>
          <a:prstGeom prst="rect">
            <a:avLst/>
          </a:prstGeom>
        </p:spPr>
      </p:pic>
    </p:spTree>
    <p:extLst>
      <p:ext uri="{BB962C8B-B14F-4D97-AF65-F5344CB8AC3E}">
        <p14:creationId xmlns:p14="http://schemas.microsoft.com/office/powerpoint/2010/main" val="18241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a:xfrm>
            <a:off x="457200" y="1124744"/>
            <a:ext cx="8229600" cy="5001419"/>
          </a:xfrm>
        </p:spPr>
        <p:txBody>
          <a:bodyPr/>
          <a:lstStyle/>
          <a:p>
            <a:r>
              <a:rPr lang="en-IE" sz="2200" dirty="0"/>
              <a:t>LIKE</a:t>
            </a:r>
          </a:p>
          <a:p>
            <a:r>
              <a:rPr lang="en-IE" sz="2200" dirty="0"/>
              <a:t>_ represents a single character</a:t>
            </a:r>
          </a:p>
          <a:p>
            <a:endParaRPr lang="en-IE" sz="2200" dirty="0"/>
          </a:p>
          <a:p>
            <a:endParaRPr lang="en-IE" sz="2200" dirty="0"/>
          </a:p>
          <a:p>
            <a:endParaRPr lang="en-IE" sz="2200" dirty="0"/>
          </a:p>
          <a:p>
            <a:endParaRPr lang="en-IE" sz="2200" dirty="0"/>
          </a:p>
          <a:p>
            <a:endParaRPr lang="en-IE" sz="2200" dirty="0"/>
          </a:p>
          <a:p>
            <a:endParaRPr lang="en-IE" sz="2200" dirty="0"/>
          </a:p>
          <a:p>
            <a:endParaRPr lang="en-IE" sz="2200" dirty="0"/>
          </a:p>
          <a:p>
            <a:r>
              <a:rPr lang="en-IE" sz="2200" dirty="0"/>
              <a:t>How to show only ‘Sales1’ department?</a:t>
            </a:r>
          </a:p>
          <a:p>
            <a:endParaRPr lang="en-IE" dirty="0"/>
          </a:p>
          <a:p>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34</a:t>
            </a:fld>
            <a:endParaRPr lang="en-IE"/>
          </a:p>
        </p:txBody>
      </p:sp>
      <p:pic>
        <p:nvPicPr>
          <p:cNvPr id="6" name="Picture 5"/>
          <p:cNvPicPr>
            <a:picLocks noChangeAspect="1"/>
          </p:cNvPicPr>
          <p:nvPr/>
        </p:nvPicPr>
        <p:blipFill>
          <a:blip r:embed="rId2"/>
          <a:stretch>
            <a:fillRect/>
          </a:stretch>
        </p:blipFill>
        <p:spPr>
          <a:xfrm>
            <a:off x="2447014" y="5207476"/>
            <a:ext cx="3958288" cy="1466969"/>
          </a:xfrm>
          <a:prstGeom prst="rect">
            <a:avLst/>
          </a:prstGeom>
        </p:spPr>
      </p:pic>
      <p:pic>
        <p:nvPicPr>
          <p:cNvPr id="8" name="Picture 7"/>
          <p:cNvPicPr>
            <a:picLocks noChangeAspect="1"/>
          </p:cNvPicPr>
          <p:nvPr/>
        </p:nvPicPr>
        <p:blipFill>
          <a:blip r:embed="rId3"/>
          <a:stretch>
            <a:fillRect/>
          </a:stretch>
        </p:blipFill>
        <p:spPr>
          <a:xfrm>
            <a:off x="2447014" y="2048642"/>
            <a:ext cx="3958288" cy="2570412"/>
          </a:xfrm>
          <a:prstGeom prst="rect">
            <a:avLst/>
          </a:prstGeom>
        </p:spPr>
      </p:pic>
    </p:spTree>
    <p:extLst>
      <p:ext uri="{BB962C8B-B14F-4D97-AF65-F5344CB8AC3E}">
        <p14:creationId xmlns:p14="http://schemas.microsoft.com/office/powerpoint/2010/main" val="341616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lstStyle/>
          <a:p>
            <a:r>
              <a:rPr lang="en-IE" dirty="0"/>
              <a:t>IN</a:t>
            </a:r>
          </a:p>
          <a:p>
            <a:r>
              <a:rPr lang="en-IE" dirty="0"/>
              <a:t>Used to replace many “</a:t>
            </a:r>
            <a:r>
              <a:rPr lang="en-IE" i="1" dirty="0"/>
              <a:t>OR”</a:t>
            </a:r>
            <a:r>
              <a:rPr lang="en-IE" dirty="0"/>
              <a:t> Conditions</a:t>
            </a:r>
          </a:p>
          <a:p>
            <a:r>
              <a:rPr lang="en-IE" i="1" dirty="0"/>
              <a:t>Get details of the employees with the following </a:t>
            </a:r>
            <a:r>
              <a:rPr lang="en-IE" i="1" dirty="0" err="1"/>
              <a:t>emp_nos</a:t>
            </a:r>
            <a:r>
              <a:rPr lang="en-IE" i="1" dirty="0"/>
              <a:t>: 10090, 10095 and 10099.</a:t>
            </a:r>
          </a:p>
          <a:p>
            <a:endParaRPr lang="en-IE" dirty="0"/>
          </a:p>
          <a:p>
            <a:pPr marL="0" indent="0">
              <a:buNone/>
            </a:pPr>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35</a:t>
            </a:fld>
            <a:endParaRPr lang="en-IE"/>
          </a:p>
        </p:txBody>
      </p:sp>
      <p:pic>
        <p:nvPicPr>
          <p:cNvPr id="7" name="Picture 6">
            <a:extLst>
              <a:ext uri="{FF2B5EF4-FFF2-40B4-BE49-F238E27FC236}">
                <a16:creationId xmlns:a16="http://schemas.microsoft.com/office/drawing/2014/main" id="{8B6415F4-238D-4BF9-81B2-A3EFD0ADB6DB}"/>
              </a:ext>
            </a:extLst>
          </p:cNvPr>
          <p:cNvPicPr>
            <a:picLocks noChangeAspect="1"/>
          </p:cNvPicPr>
          <p:nvPr/>
        </p:nvPicPr>
        <p:blipFill>
          <a:blip r:embed="rId2"/>
          <a:stretch>
            <a:fillRect/>
          </a:stretch>
        </p:blipFill>
        <p:spPr>
          <a:xfrm>
            <a:off x="827584" y="3866342"/>
            <a:ext cx="7416824" cy="1942814"/>
          </a:xfrm>
          <a:prstGeom prst="rect">
            <a:avLst/>
          </a:prstGeom>
        </p:spPr>
      </p:pic>
    </p:spTree>
    <p:extLst>
      <p:ext uri="{BB962C8B-B14F-4D97-AF65-F5344CB8AC3E}">
        <p14:creationId xmlns:p14="http://schemas.microsoft.com/office/powerpoint/2010/main" val="578348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lstStyle/>
          <a:p>
            <a:r>
              <a:rPr lang="en-IE" dirty="0"/>
              <a:t>IN</a:t>
            </a:r>
          </a:p>
          <a:p>
            <a:r>
              <a:rPr lang="en-IE" dirty="0"/>
              <a:t>Used to replace many “OR” Conditions</a:t>
            </a:r>
          </a:p>
          <a:p>
            <a:r>
              <a:rPr lang="en-IE" i="1" dirty="0"/>
              <a:t>Get details of the employees with the following </a:t>
            </a:r>
            <a:r>
              <a:rPr lang="en-IE" i="1" dirty="0" err="1"/>
              <a:t>emp_nos</a:t>
            </a:r>
            <a:r>
              <a:rPr lang="en-IE" i="1" dirty="0"/>
              <a:t>: 10090, 10095 and 10099.</a:t>
            </a:r>
          </a:p>
          <a:p>
            <a:endParaRPr lang="en-IE" dirty="0"/>
          </a:p>
          <a:p>
            <a:pPr marL="0" indent="0">
              <a:buNone/>
            </a:pPr>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36</a:t>
            </a:fld>
            <a:endParaRPr lang="en-IE"/>
          </a:p>
        </p:txBody>
      </p:sp>
      <p:pic>
        <p:nvPicPr>
          <p:cNvPr id="6" name="Picture 5">
            <a:extLst>
              <a:ext uri="{FF2B5EF4-FFF2-40B4-BE49-F238E27FC236}">
                <a16:creationId xmlns:a16="http://schemas.microsoft.com/office/drawing/2014/main" id="{646C33A6-1AD5-4A1F-A38B-06D9CAE3F371}"/>
              </a:ext>
            </a:extLst>
          </p:cNvPr>
          <p:cNvPicPr>
            <a:picLocks noChangeAspect="1"/>
          </p:cNvPicPr>
          <p:nvPr/>
        </p:nvPicPr>
        <p:blipFill>
          <a:blip r:embed="rId2"/>
          <a:stretch>
            <a:fillRect/>
          </a:stretch>
        </p:blipFill>
        <p:spPr>
          <a:xfrm>
            <a:off x="783381" y="3863181"/>
            <a:ext cx="7938443" cy="1944216"/>
          </a:xfrm>
          <a:prstGeom prst="rect">
            <a:avLst/>
          </a:prstGeom>
        </p:spPr>
      </p:pic>
    </p:spTree>
    <p:extLst>
      <p:ext uri="{BB962C8B-B14F-4D97-AF65-F5344CB8AC3E}">
        <p14:creationId xmlns:p14="http://schemas.microsoft.com/office/powerpoint/2010/main" val="1964951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Introduction</a:t>
            </a:r>
          </a:p>
        </p:txBody>
      </p:sp>
      <p:sp>
        <p:nvSpPr>
          <p:cNvPr id="3" name="Content Placeholder 2"/>
          <p:cNvSpPr>
            <a:spLocks noGrp="1"/>
          </p:cNvSpPr>
          <p:nvPr>
            <p:ph idx="1"/>
          </p:nvPr>
        </p:nvSpPr>
        <p:spPr/>
        <p:txBody>
          <a:bodyPr>
            <a:normAutofit/>
          </a:bodyPr>
          <a:lstStyle/>
          <a:p>
            <a:r>
              <a:rPr lang="en-IE" dirty="0"/>
              <a:t>Data-Centric relates to software in which data plays a crucial role.</a:t>
            </a:r>
          </a:p>
          <a:p>
            <a:endParaRPr lang="en-IE" dirty="0"/>
          </a:p>
          <a:p>
            <a:r>
              <a:rPr lang="en-IE" dirty="0"/>
              <a:t>This module will focus on</a:t>
            </a:r>
          </a:p>
          <a:p>
            <a:pPr lvl="1"/>
            <a:r>
              <a:rPr lang="en-IE" dirty="0"/>
              <a:t>Relational Databases (MySQL)</a:t>
            </a:r>
          </a:p>
          <a:p>
            <a:pPr lvl="1"/>
            <a:r>
              <a:rPr lang="en-IE" dirty="0"/>
              <a:t>NoSQL Databases (MongoDB)</a:t>
            </a:r>
          </a:p>
          <a:p>
            <a:pPr lvl="1"/>
            <a:r>
              <a:rPr lang="en-IE" dirty="0"/>
              <a:t>Java Database Connectivity (JDBC)</a:t>
            </a:r>
          </a:p>
          <a:p>
            <a:pPr lvl="1"/>
            <a:r>
              <a:rPr lang="en-IE" dirty="0"/>
              <a:t>Java Server Faces (JSF)</a:t>
            </a:r>
          </a:p>
          <a:p>
            <a:endParaRPr lang="en-IE" dirty="0"/>
          </a:p>
          <a:p>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4</a:t>
            </a:fld>
            <a:endParaRPr lang="en-IE"/>
          </a:p>
        </p:txBody>
      </p:sp>
    </p:spTree>
    <p:extLst>
      <p:ext uri="{BB962C8B-B14F-4D97-AF65-F5344CB8AC3E}">
        <p14:creationId xmlns:p14="http://schemas.microsoft.com/office/powerpoint/2010/main" val="119166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0" dur="500"/>
                                        <p:tgtEl>
                                          <p:spTgt spid="3">
                                            <p:txEl>
                                              <p:pRg st="3" end="3"/>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3" dur="500"/>
                                        <p:tgtEl>
                                          <p:spTgt spid="3">
                                            <p:txEl>
                                              <p:pRg st="4" end="4"/>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6" dur="500"/>
                                        <p:tgtEl>
                                          <p:spTgt spid="3">
                                            <p:txEl>
                                              <p:pRg st="5" end="5"/>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Review of MySQL</a:t>
            </a:r>
          </a:p>
        </p:txBody>
      </p:sp>
      <p:sp>
        <p:nvSpPr>
          <p:cNvPr id="3" name="Content Placeholder 2"/>
          <p:cNvSpPr>
            <a:spLocks noGrp="1"/>
          </p:cNvSpPr>
          <p:nvPr>
            <p:ph idx="1"/>
          </p:nvPr>
        </p:nvSpPr>
        <p:spPr/>
        <p:txBody>
          <a:bodyPr/>
          <a:lstStyle/>
          <a:p>
            <a:r>
              <a:rPr lang="en-IE" dirty="0">
                <a:hlinkClick r:id="rId2"/>
              </a:rPr>
              <a:t>MySQL</a:t>
            </a:r>
            <a:r>
              <a:rPr lang="en-IE" dirty="0"/>
              <a:t> is the most popular Open Source SQL database management system, and is developed, distributed, and supported by Oracle Corporation.</a:t>
            </a:r>
          </a:p>
          <a:p>
            <a:endParaRPr lang="en-IE" dirty="0"/>
          </a:p>
          <a:p>
            <a:r>
              <a:rPr lang="en-IE" dirty="0"/>
              <a:t>A database is a collection of data…</a:t>
            </a:r>
          </a:p>
          <a:p>
            <a:pPr marL="400050" lvl="1" indent="0">
              <a:buNone/>
            </a:pPr>
            <a:r>
              <a:rPr lang="en-IE" sz="3200" dirty="0"/>
              <a:t>…</a:t>
            </a:r>
            <a:r>
              <a:rPr lang="en-IE" sz="3200" b="1" dirty="0"/>
              <a:t>organized</a:t>
            </a:r>
            <a:r>
              <a:rPr lang="en-IE" sz="3200" dirty="0"/>
              <a:t> so that it can be easily accessed, managed and updated.</a:t>
            </a:r>
            <a:r>
              <a:rPr lang="en-IE" dirty="0"/>
              <a:t>	</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5</a:t>
            </a:fld>
            <a:endParaRPr lang="en-IE"/>
          </a:p>
        </p:txBody>
      </p:sp>
    </p:spTree>
    <p:extLst>
      <p:ext uri="{BB962C8B-B14F-4D97-AF65-F5344CB8AC3E}">
        <p14:creationId xmlns:p14="http://schemas.microsoft.com/office/powerpoint/2010/main" val="384954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Database</a:t>
            </a:r>
          </a:p>
        </p:txBody>
      </p:sp>
      <p:sp>
        <p:nvSpPr>
          <p:cNvPr id="3" name="Content Placeholder 2"/>
          <p:cNvSpPr>
            <a:spLocks noGrp="1"/>
          </p:cNvSpPr>
          <p:nvPr>
            <p:ph idx="1"/>
          </p:nvPr>
        </p:nvSpPr>
        <p:spPr/>
        <p:txBody>
          <a:bodyPr>
            <a:normAutofit/>
          </a:bodyPr>
          <a:lstStyle/>
          <a:p>
            <a:r>
              <a:rPr lang="en-IE" dirty="0"/>
              <a:t>A database consists of schemas, tables, views and other objects.</a:t>
            </a:r>
          </a:p>
          <a:p>
            <a:endParaRPr lang="en-IE" dirty="0"/>
          </a:p>
          <a:p>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6</a:t>
            </a:fld>
            <a:endParaRPr lang="en-IE"/>
          </a:p>
        </p:txBody>
      </p:sp>
    </p:spTree>
    <p:extLst>
      <p:ext uri="{BB962C8B-B14F-4D97-AF65-F5344CB8AC3E}">
        <p14:creationId xmlns:p14="http://schemas.microsoft.com/office/powerpoint/2010/main" val="3374108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Schema</a:t>
            </a:r>
          </a:p>
        </p:txBody>
      </p:sp>
      <p:sp>
        <p:nvSpPr>
          <p:cNvPr id="3" name="Content Placeholder 2"/>
          <p:cNvSpPr>
            <a:spLocks noGrp="1"/>
          </p:cNvSpPr>
          <p:nvPr>
            <p:ph idx="1"/>
          </p:nvPr>
        </p:nvSpPr>
        <p:spPr/>
        <p:txBody>
          <a:bodyPr>
            <a:normAutofit fontScale="77500" lnSpcReduction="20000"/>
          </a:bodyPr>
          <a:lstStyle/>
          <a:p>
            <a:r>
              <a:rPr lang="en-IE" dirty="0"/>
              <a:t>A database schema is the skeleton structure that represents the view of the entire database.</a:t>
            </a:r>
          </a:p>
          <a:p>
            <a:endParaRPr lang="en-IE" dirty="0"/>
          </a:p>
          <a:p>
            <a:r>
              <a:rPr lang="en-IE" dirty="0"/>
              <a:t>It defines how the data, and relationships between the data, is stored.</a:t>
            </a:r>
          </a:p>
          <a:p>
            <a:endParaRPr lang="en-IE" dirty="0"/>
          </a:p>
          <a:p>
            <a:r>
              <a:rPr lang="en-IE" dirty="0"/>
              <a:t>Two types of Schema:</a:t>
            </a:r>
          </a:p>
          <a:p>
            <a:pPr lvl="1"/>
            <a:r>
              <a:rPr lang="en-IE" dirty="0"/>
              <a:t>Physical Database Schema</a:t>
            </a:r>
          </a:p>
          <a:p>
            <a:pPr lvl="2"/>
            <a:r>
              <a:rPr lang="en-IE" dirty="0"/>
              <a:t>Refers to the actual storage of data relating to disk storage, files, indexes etc.</a:t>
            </a:r>
          </a:p>
          <a:p>
            <a:pPr lvl="1"/>
            <a:r>
              <a:rPr lang="en-IE" dirty="0"/>
              <a:t>Logical Database Schema</a:t>
            </a:r>
          </a:p>
          <a:p>
            <a:pPr lvl="2"/>
            <a:r>
              <a:rPr lang="en-IE" dirty="0"/>
              <a:t>Refers to the logical database, for example, the tables and the relationships between them, as well as data integrity.</a:t>
            </a:r>
          </a:p>
          <a:p>
            <a:endParaRPr lang="en-IE" dirty="0"/>
          </a:p>
          <a:p>
            <a:endParaRPr lang="en-IE"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7</a:t>
            </a:fld>
            <a:endParaRPr lang="en-IE"/>
          </a:p>
        </p:txBody>
      </p:sp>
    </p:spTree>
    <p:extLst>
      <p:ext uri="{BB962C8B-B14F-4D97-AF65-F5344CB8AC3E}">
        <p14:creationId xmlns:p14="http://schemas.microsoft.com/office/powerpoint/2010/main" val="110898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7" dur="500"/>
                                        <p:tgtEl>
                                          <p:spTgt spid="3">
                                            <p:txEl>
                                              <p:pRg st="4" end="4"/>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0" dur="500"/>
                                        <p:tgtEl>
                                          <p:spTgt spid="3">
                                            <p:txEl>
                                              <p:pRg st="5" end="5"/>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3" dur="500"/>
                                        <p:tgtEl>
                                          <p:spTgt spid="3">
                                            <p:txEl>
                                              <p:pRg st="6" end="6"/>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6" dur="500"/>
                                        <p:tgtEl>
                                          <p:spTgt spid="3">
                                            <p:txEl>
                                              <p:pRg st="7" end="7"/>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Logical Schema</a:t>
            </a:r>
          </a:p>
        </p:txBody>
      </p:sp>
      <p:sp>
        <p:nvSpPr>
          <p:cNvPr id="3" name="Content Placeholder 2"/>
          <p:cNvSpPr>
            <a:spLocks noGrp="1"/>
          </p:cNvSpPr>
          <p:nvPr>
            <p:ph idx="1"/>
          </p:nvPr>
        </p:nvSpPr>
        <p:spPr/>
        <p:txBody>
          <a:bodyPr/>
          <a:lstStyle/>
          <a:p>
            <a:r>
              <a:rPr lang="en-IE" dirty="0"/>
              <a:t>Logical Schema:</a:t>
            </a:r>
          </a:p>
          <a:p>
            <a:endParaRPr lang="en-IE" dirty="0"/>
          </a:p>
          <a:p>
            <a:endParaRPr lang="en-IE" dirty="0"/>
          </a:p>
          <a:p>
            <a:endParaRPr lang="en-IE" dirty="0"/>
          </a:p>
          <a:p>
            <a:endParaRPr lang="en-IE" dirty="0"/>
          </a:p>
          <a:p>
            <a:r>
              <a:rPr lang="en-IE" dirty="0"/>
              <a:t>It is designed before the database is created. </a:t>
            </a:r>
          </a:p>
          <a:p>
            <a:r>
              <a:rPr lang="en-IE" dirty="0"/>
              <a:t>No data is contained in the logical schema.</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8</a:t>
            </a:fld>
            <a:endParaRPr lang="en-IE"/>
          </a:p>
        </p:txBody>
      </p:sp>
      <p:graphicFrame>
        <p:nvGraphicFramePr>
          <p:cNvPr id="6" name="Table 5">
            <a:extLst>
              <a:ext uri="{FF2B5EF4-FFF2-40B4-BE49-F238E27FC236}">
                <a16:creationId xmlns:a16="http://schemas.microsoft.com/office/drawing/2014/main" id="{7C189232-7979-4375-ABF5-57AA38757EF9}"/>
              </a:ext>
            </a:extLst>
          </p:cNvPr>
          <p:cNvGraphicFramePr>
            <a:graphicFrameLocks noGrp="1"/>
          </p:cNvGraphicFramePr>
          <p:nvPr>
            <p:extLst>
              <p:ext uri="{D42A27DB-BD31-4B8C-83A1-F6EECF244321}">
                <p14:modId xmlns:p14="http://schemas.microsoft.com/office/powerpoint/2010/main" val="3283046155"/>
              </p:ext>
            </p:extLst>
          </p:nvPr>
        </p:nvGraphicFramePr>
        <p:xfrm>
          <a:off x="1115616" y="2276872"/>
          <a:ext cx="2615952" cy="2225040"/>
        </p:xfrm>
        <a:graphic>
          <a:graphicData uri="http://schemas.openxmlformats.org/drawingml/2006/table">
            <a:tbl>
              <a:tblPr firstRow="1" bandRow="1">
                <a:tableStyleId>{5C22544A-7EE6-4342-B048-85BDC9FD1C3A}</a:tableStyleId>
              </a:tblPr>
              <a:tblGrid>
                <a:gridCol w="2615952">
                  <a:extLst>
                    <a:ext uri="{9D8B030D-6E8A-4147-A177-3AD203B41FA5}">
                      <a16:colId xmlns:a16="http://schemas.microsoft.com/office/drawing/2014/main" val="1949177978"/>
                    </a:ext>
                  </a:extLst>
                </a:gridCol>
              </a:tblGrid>
              <a:tr h="370840">
                <a:tc>
                  <a:txBody>
                    <a:bodyPr/>
                    <a:lstStyle/>
                    <a:p>
                      <a:pPr algn="ctr"/>
                      <a:r>
                        <a:rPr lang="en-GB" dirty="0"/>
                        <a:t>Customer Table</a:t>
                      </a:r>
                    </a:p>
                  </a:txBody>
                  <a:tcPr/>
                </a:tc>
                <a:extLst>
                  <a:ext uri="{0D108BD9-81ED-4DB2-BD59-A6C34878D82A}">
                    <a16:rowId xmlns:a16="http://schemas.microsoft.com/office/drawing/2014/main" val="1841535151"/>
                  </a:ext>
                </a:extLst>
              </a:tr>
              <a:tr h="370840">
                <a:tc>
                  <a:txBody>
                    <a:bodyPr/>
                    <a:lstStyle/>
                    <a:p>
                      <a:r>
                        <a:rPr lang="en-GB" dirty="0"/>
                        <a:t>First Name </a:t>
                      </a:r>
                      <a:r>
                        <a:rPr lang="en-GB" i="1" dirty="0"/>
                        <a:t>varchar(50)</a:t>
                      </a:r>
                    </a:p>
                  </a:txBody>
                  <a:tcPr/>
                </a:tc>
                <a:extLst>
                  <a:ext uri="{0D108BD9-81ED-4DB2-BD59-A6C34878D82A}">
                    <a16:rowId xmlns:a16="http://schemas.microsoft.com/office/drawing/2014/main" val="1773301119"/>
                  </a:ext>
                </a:extLst>
              </a:tr>
              <a:tr h="370840">
                <a:tc>
                  <a:txBody>
                    <a:bodyPr/>
                    <a:lstStyle/>
                    <a:p>
                      <a:r>
                        <a:rPr lang="en-GB" dirty="0"/>
                        <a:t>Surname </a:t>
                      </a:r>
                      <a:r>
                        <a:rPr lang="en-GB" i="1" dirty="0"/>
                        <a:t>varchar(50)</a:t>
                      </a:r>
                    </a:p>
                  </a:txBody>
                  <a:tcPr/>
                </a:tc>
                <a:extLst>
                  <a:ext uri="{0D108BD9-81ED-4DB2-BD59-A6C34878D82A}">
                    <a16:rowId xmlns:a16="http://schemas.microsoft.com/office/drawing/2014/main" val="4097838609"/>
                  </a:ext>
                </a:extLst>
              </a:tr>
              <a:tr h="370840">
                <a:tc>
                  <a:txBody>
                    <a:bodyPr/>
                    <a:lstStyle/>
                    <a:p>
                      <a:r>
                        <a:rPr lang="en-GB" dirty="0"/>
                        <a:t>Address </a:t>
                      </a:r>
                      <a:r>
                        <a:rPr lang="en-GB" i="1" dirty="0"/>
                        <a:t>varchar(200)</a:t>
                      </a:r>
                    </a:p>
                  </a:txBody>
                  <a:tcPr/>
                </a:tc>
                <a:extLst>
                  <a:ext uri="{0D108BD9-81ED-4DB2-BD59-A6C34878D82A}">
                    <a16:rowId xmlns:a16="http://schemas.microsoft.com/office/drawing/2014/main" val="2614735008"/>
                  </a:ext>
                </a:extLst>
              </a:tr>
              <a:tr h="370840">
                <a:tc>
                  <a:txBody>
                    <a:bodyPr/>
                    <a:lstStyle/>
                    <a:p>
                      <a:r>
                        <a:rPr lang="en-GB" dirty="0"/>
                        <a:t>PPSN </a:t>
                      </a:r>
                      <a:r>
                        <a:rPr lang="en-GB" i="1" dirty="0"/>
                        <a:t>varchar(10)</a:t>
                      </a:r>
                    </a:p>
                  </a:txBody>
                  <a:tcPr/>
                </a:tc>
                <a:extLst>
                  <a:ext uri="{0D108BD9-81ED-4DB2-BD59-A6C34878D82A}">
                    <a16:rowId xmlns:a16="http://schemas.microsoft.com/office/drawing/2014/main" val="2514735053"/>
                  </a:ext>
                </a:extLst>
              </a:tr>
              <a:tr h="370840">
                <a:tc>
                  <a:txBody>
                    <a:bodyPr/>
                    <a:lstStyle/>
                    <a:p>
                      <a:r>
                        <a:rPr lang="en-GB" dirty="0"/>
                        <a:t>Credit </a:t>
                      </a:r>
                      <a:r>
                        <a:rPr lang="en-GB"/>
                        <a:t>Limit </a:t>
                      </a:r>
                      <a:r>
                        <a:rPr lang="en-GB" i="1"/>
                        <a:t>double(4,2)</a:t>
                      </a:r>
                      <a:endParaRPr lang="en-GB" dirty="0"/>
                    </a:p>
                  </a:txBody>
                  <a:tcPr/>
                </a:tc>
                <a:extLst>
                  <a:ext uri="{0D108BD9-81ED-4DB2-BD59-A6C34878D82A}">
                    <a16:rowId xmlns:a16="http://schemas.microsoft.com/office/drawing/2014/main" val="2197734128"/>
                  </a:ext>
                </a:extLst>
              </a:tr>
            </a:tbl>
          </a:graphicData>
        </a:graphic>
      </p:graphicFrame>
      <p:graphicFrame>
        <p:nvGraphicFramePr>
          <p:cNvPr id="8" name="Table 7">
            <a:extLst>
              <a:ext uri="{FF2B5EF4-FFF2-40B4-BE49-F238E27FC236}">
                <a16:creationId xmlns:a16="http://schemas.microsoft.com/office/drawing/2014/main" id="{FB91596F-972F-44E2-A105-64ED05620831}"/>
              </a:ext>
            </a:extLst>
          </p:cNvPr>
          <p:cNvGraphicFramePr>
            <a:graphicFrameLocks noGrp="1"/>
          </p:cNvGraphicFramePr>
          <p:nvPr>
            <p:extLst>
              <p:ext uri="{D42A27DB-BD31-4B8C-83A1-F6EECF244321}">
                <p14:modId xmlns:p14="http://schemas.microsoft.com/office/powerpoint/2010/main" val="66116262"/>
              </p:ext>
            </p:extLst>
          </p:nvPr>
        </p:nvGraphicFramePr>
        <p:xfrm>
          <a:off x="5508104" y="2276872"/>
          <a:ext cx="2615952" cy="1483360"/>
        </p:xfrm>
        <a:graphic>
          <a:graphicData uri="http://schemas.openxmlformats.org/drawingml/2006/table">
            <a:tbl>
              <a:tblPr firstRow="1" bandRow="1">
                <a:tableStyleId>{5C22544A-7EE6-4342-B048-85BDC9FD1C3A}</a:tableStyleId>
              </a:tblPr>
              <a:tblGrid>
                <a:gridCol w="2615952">
                  <a:extLst>
                    <a:ext uri="{9D8B030D-6E8A-4147-A177-3AD203B41FA5}">
                      <a16:colId xmlns:a16="http://schemas.microsoft.com/office/drawing/2014/main" val="1949177978"/>
                    </a:ext>
                  </a:extLst>
                </a:gridCol>
              </a:tblGrid>
              <a:tr h="370840">
                <a:tc>
                  <a:txBody>
                    <a:bodyPr/>
                    <a:lstStyle/>
                    <a:p>
                      <a:pPr algn="ctr"/>
                      <a:r>
                        <a:rPr lang="en-GB" dirty="0"/>
                        <a:t>PPSN Table</a:t>
                      </a:r>
                    </a:p>
                  </a:txBody>
                  <a:tcPr/>
                </a:tc>
                <a:extLst>
                  <a:ext uri="{0D108BD9-81ED-4DB2-BD59-A6C34878D82A}">
                    <a16:rowId xmlns:a16="http://schemas.microsoft.com/office/drawing/2014/main" val="1841535151"/>
                  </a:ext>
                </a:extLst>
              </a:tr>
              <a:tr h="370840">
                <a:tc>
                  <a:txBody>
                    <a:bodyPr/>
                    <a:lstStyle/>
                    <a:p>
                      <a:r>
                        <a:rPr lang="en-GB" dirty="0"/>
                        <a:t>PPSN </a:t>
                      </a:r>
                      <a:r>
                        <a:rPr lang="en-GB" i="1" dirty="0"/>
                        <a:t>varchar(10)</a:t>
                      </a:r>
                    </a:p>
                  </a:txBody>
                  <a:tcPr/>
                </a:tc>
                <a:extLst>
                  <a:ext uri="{0D108BD9-81ED-4DB2-BD59-A6C34878D82A}">
                    <a16:rowId xmlns:a16="http://schemas.microsoft.com/office/drawing/2014/main" val="1773301119"/>
                  </a:ext>
                </a:extLst>
              </a:tr>
              <a:tr h="370840">
                <a:tc>
                  <a:txBody>
                    <a:bodyPr/>
                    <a:lstStyle/>
                    <a:p>
                      <a:r>
                        <a:rPr lang="en-GB" dirty="0"/>
                        <a:t>Valid From </a:t>
                      </a:r>
                      <a:r>
                        <a:rPr lang="en-GB" i="1" dirty="0"/>
                        <a:t>date</a:t>
                      </a:r>
                    </a:p>
                  </a:txBody>
                  <a:tcPr/>
                </a:tc>
                <a:extLst>
                  <a:ext uri="{0D108BD9-81ED-4DB2-BD59-A6C34878D82A}">
                    <a16:rowId xmlns:a16="http://schemas.microsoft.com/office/drawing/2014/main" val="4097838609"/>
                  </a:ext>
                </a:extLst>
              </a:tr>
              <a:tr h="370840">
                <a:tc>
                  <a:txBody>
                    <a:bodyPr/>
                    <a:lstStyle/>
                    <a:p>
                      <a:r>
                        <a:rPr lang="en-GB" dirty="0"/>
                        <a:t>Valid To </a:t>
                      </a:r>
                      <a:r>
                        <a:rPr lang="en-GB" i="1" dirty="0"/>
                        <a:t>date</a:t>
                      </a:r>
                    </a:p>
                  </a:txBody>
                  <a:tcPr/>
                </a:tc>
                <a:extLst>
                  <a:ext uri="{0D108BD9-81ED-4DB2-BD59-A6C34878D82A}">
                    <a16:rowId xmlns:a16="http://schemas.microsoft.com/office/drawing/2014/main" val="2614735008"/>
                  </a:ext>
                </a:extLst>
              </a:tr>
            </a:tbl>
          </a:graphicData>
        </a:graphic>
      </p:graphicFrame>
      <p:cxnSp>
        <p:nvCxnSpPr>
          <p:cNvPr id="10" name="Straight Connector 9">
            <a:extLst>
              <a:ext uri="{FF2B5EF4-FFF2-40B4-BE49-F238E27FC236}">
                <a16:creationId xmlns:a16="http://schemas.microsoft.com/office/drawing/2014/main" id="{313AB796-ABC1-4054-B538-990BA3165DC2}"/>
              </a:ext>
            </a:extLst>
          </p:cNvPr>
          <p:cNvCxnSpPr/>
          <p:nvPr/>
        </p:nvCxnSpPr>
        <p:spPr>
          <a:xfrm flipV="1">
            <a:off x="3203848" y="2852936"/>
            <a:ext cx="2304256" cy="108012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1885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Physical Schema</a:t>
            </a:r>
          </a:p>
        </p:txBody>
      </p:sp>
      <p:sp>
        <p:nvSpPr>
          <p:cNvPr id="3" name="Content Placeholder 2"/>
          <p:cNvSpPr>
            <a:spLocks noGrp="1"/>
          </p:cNvSpPr>
          <p:nvPr>
            <p:ph idx="1"/>
          </p:nvPr>
        </p:nvSpPr>
        <p:spPr/>
        <p:txBody>
          <a:bodyPr/>
          <a:lstStyle/>
          <a:p>
            <a:r>
              <a:rPr lang="en-IE" dirty="0"/>
              <a:t>The Physical Schema refers to the actual storage of data in the form of files, indices, etc.</a:t>
            </a:r>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9</a:t>
            </a:fld>
            <a:endParaRPr lang="en-IE"/>
          </a:p>
        </p:txBody>
      </p:sp>
    </p:spTree>
    <p:extLst>
      <p:ext uri="{BB962C8B-B14F-4D97-AF65-F5344CB8AC3E}">
        <p14:creationId xmlns:p14="http://schemas.microsoft.com/office/powerpoint/2010/main" val="2694331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4309</TotalTime>
  <Words>1626</Words>
  <Application>Microsoft Office PowerPoint</Application>
  <PresentationFormat>On-screen Show (4:3)</PresentationFormat>
  <Paragraphs>459</Paragraphs>
  <Slides>36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Courier New</vt:lpstr>
      <vt:lpstr>Wingdings</vt:lpstr>
      <vt:lpstr>Office Theme</vt:lpstr>
      <vt:lpstr>Data Centric RAD</vt:lpstr>
      <vt:lpstr>PowerPoint Presentation</vt:lpstr>
      <vt:lpstr>Marking Scheme</vt:lpstr>
      <vt:lpstr>Introduction</vt:lpstr>
      <vt:lpstr>Review of MySQL</vt:lpstr>
      <vt:lpstr>Database</vt:lpstr>
      <vt:lpstr>Schema</vt:lpstr>
      <vt:lpstr>Logical Schema</vt:lpstr>
      <vt:lpstr>Physical Schema</vt:lpstr>
      <vt:lpstr>View</vt:lpstr>
      <vt:lpstr>DBMS</vt:lpstr>
      <vt:lpstr>DBMS</vt:lpstr>
      <vt:lpstr>DBMS</vt:lpstr>
      <vt:lpstr>Advantages of DBMSs</vt:lpstr>
      <vt:lpstr>Disadvantages of DBMSs</vt:lpstr>
      <vt:lpstr>Types of Databases</vt:lpstr>
      <vt:lpstr>Review of MySQL</vt:lpstr>
      <vt:lpstr>Review of MySQL</vt:lpstr>
      <vt:lpstr>Review of MySQL</vt:lpstr>
      <vt:lpstr>Review of MySQL</vt:lpstr>
      <vt:lpstr>Review of MySQL</vt:lpstr>
      <vt:lpstr>Review of MySQL</vt:lpstr>
      <vt:lpstr>Review of MySQL</vt:lpstr>
      <vt:lpstr>Review of MySQL</vt:lpstr>
      <vt:lpstr>Review of MySQL</vt:lpstr>
      <vt:lpstr>Review of MySQL</vt:lpstr>
      <vt:lpstr>Review of MySQL</vt:lpstr>
      <vt:lpstr>Review of MySQL</vt:lpstr>
      <vt:lpstr>Review of MySQL</vt:lpstr>
      <vt:lpstr>Review of MySQL</vt:lpstr>
      <vt:lpstr>Review of MySQL</vt:lpstr>
      <vt:lpstr>Review of MySQL</vt:lpstr>
      <vt:lpstr>Review of MySQL</vt:lpstr>
      <vt:lpstr>Review of MySQL</vt:lpstr>
      <vt:lpstr>Review of MySQL</vt:lpstr>
      <vt:lpstr>Review of MySQL</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Gerard</dc:creator>
  <cp:lastModifiedBy>Gerard</cp:lastModifiedBy>
  <cp:revision>177</cp:revision>
  <dcterms:created xsi:type="dcterms:W3CDTF">2015-12-18T17:06:24Z</dcterms:created>
  <dcterms:modified xsi:type="dcterms:W3CDTF">2017-09-13T18:54:41Z</dcterms:modified>
</cp:coreProperties>
</file>