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45"/>
  </p:handoutMasterIdLst>
  <p:sldIdLst>
    <p:sldId id="256" r:id="rId3"/>
    <p:sldId id="337" r:id="rId5"/>
    <p:sldId id="338" r:id="rId6"/>
    <p:sldId id="339" r:id="rId7"/>
    <p:sldId id="340" r:id="rId8"/>
    <p:sldId id="341" r:id="rId9"/>
    <p:sldId id="342" r:id="rId10"/>
    <p:sldId id="344" r:id="rId11"/>
    <p:sldId id="357" r:id="rId12"/>
    <p:sldId id="358" r:id="rId13"/>
    <p:sldId id="343" r:id="rId14"/>
    <p:sldId id="359" r:id="rId15"/>
    <p:sldId id="345" r:id="rId16"/>
    <p:sldId id="360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n.wikipedia.org/wiki/Database_normalization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n.wikipedia.org/wiki/Database_normalization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/>
              <a:t>Data Centric RAD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Bachelor of Science (Honours) in Computing in Software Development</a:t>
            </a:r>
            <a:endParaRPr lang="en-IE" dirty="0"/>
          </a:p>
          <a:p>
            <a:r>
              <a:rPr lang="en-IE" dirty="0"/>
              <a:t>Bachelor of Science in Computing in Software</a:t>
            </a:r>
            <a:endParaRPr lang="en-IE" dirty="0"/>
          </a:p>
          <a:p>
            <a:r>
              <a:rPr lang="en-IE" dirty="0"/>
              <a:t>Development</a:t>
            </a:r>
            <a:endParaRPr lang="en-IE" dirty="0"/>
          </a:p>
          <a:p>
            <a:r>
              <a:rPr lang="en-IE" sz="2200" dirty="0"/>
              <a:t>Department of Computer Science &amp; Applied Physics</a:t>
            </a:r>
            <a:endParaRPr lang="en-IE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Update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I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endParaRPr lang="en-I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set powers = 55.01;</a:t>
            </a:r>
            <a:endParaRPr lang="en-I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6" name="Content Placeholder 5"/>
          <p:cNvGraphicFramePr/>
          <p:nvPr/>
        </p:nvGraphicFramePr>
        <p:xfrm>
          <a:off x="457200" y="1196752"/>
          <a:ext cx="82296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1296144"/>
                <a:gridCol w="1368152"/>
                <a:gridCol w="1368152"/>
                <a:gridCol w="1231032"/>
                <a:gridCol w="1371600"/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E" dirty="0"/>
                        <a:t>Superhero_Table</a:t>
                      </a:r>
                      <a:endParaRPr lang="en-IE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DOB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Powers</a:t>
                      </a:r>
                      <a:endParaRPr lang="en-I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New York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Peter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Parker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1980-01-01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55.01</a:t>
                      </a:r>
                      <a:endParaRPr lang="en-IE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Superman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Kent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1980-11-22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55.01</a:t>
                      </a:r>
                      <a:endParaRPr lang="en-I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Gotham City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55.01</a:t>
                      </a:r>
                      <a:endParaRPr lang="en-I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1980-01-27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55.01</a:t>
                      </a:r>
                      <a:endParaRPr lang="en-I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55.01</a:t>
                      </a:r>
                      <a:endParaRPr lang="en-I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Batgirl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sz="1600" dirty="0"/>
                        <a:t>Gotham City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Barbara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Gordon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1995-12-07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55.01</a:t>
                      </a:r>
                      <a:endParaRPr lang="en-I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 err="1"/>
                        <a:t>Radioactiveman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Springfield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2000-07-04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55.01</a:t>
                      </a:r>
                      <a:endParaRPr lang="en-IE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Update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r>
              <a:rPr lang="en-IE" sz="1900" dirty="0"/>
              <a:t>Update the </a:t>
            </a:r>
            <a:r>
              <a:rPr lang="en-IE" sz="1900" i="1" dirty="0"/>
              <a:t>powers</a:t>
            </a:r>
            <a:r>
              <a:rPr lang="en-IE" sz="1900" dirty="0"/>
              <a:t> of all superheroes living in </a:t>
            </a:r>
            <a:r>
              <a:rPr lang="en-IE" sz="1900" i="1" dirty="0"/>
              <a:t>Metropolis</a:t>
            </a:r>
            <a:r>
              <a:rPr lang="en-IE" sz="1900" dirty="0"/>
              <a:t> to </a:t>
            </a:r>
            <a:r>
              <a:rPr lang="en-IE" sz="1900" i="1" dirty="0"/>
              <a:t>55.01</a:t>
            </a:r>
            <a:r>
              <a:rPr lang="en-IE" sz="1900" dirty="0"/>
              <a:t>.</a:t>
            </a:r>
            <a:endParaRPr lang="en-IE" sz="1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6" name="Content Placeholder 5"/>
          <p:cNvGraphicFramePr/>
          <p:nvPr/>
        </p:nvGraphicFramePr>
        <p:xfrm>
          <a:off x="457200" y="1196752"/>
          <a:ext cx="82296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1296144"/>
                <a:gridCol w="1368152"/>
                <a:gridCol w="1368152"/>
                <a:gridCol w="1231032"/>
                <a:gridCol w="1371600"/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E" dirty="0"/>
                        <a:t>Superhero_Table</a:t>
                      </a:r>
                      <a:endParaRPr lang="en-IE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DOB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Powers</a:t>
                      </a:r>
                      <a:endParaRPr lang="en-I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New York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Peter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Parker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1980-01-01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  <a:endParaRPr lang="en-I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Superman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Kent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1980-11-22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99.00</a:t>
                      </a:r>
                      <a:endParaRPr lang="en-I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Gotham City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97.45</a:t>
                      </a:r>
                      <a:endParaRPr lang="en-I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1980-01-27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7.00</a:t>
                      </a:r>
                      <a:endParaRPr lang="en-I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  <a:endParaRPr lang="en-I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Batgirl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sz="1600" dirty="0"/>
                        <a:t>Gotham City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Barbara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Gordon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1995-12-07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98.05</a:t>
                      </a:r>
                      <a:endParaRPr lang="en-I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 err="1"/>
                        <a:t>Radioactiveman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Springfield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2000-07-04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  <a:endParaRPr lang="en-IE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Update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I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endParaRPr lang="en-I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set powers = 55.01</a:t>
            </a:r>
            <a:endParaRPr lang="en-I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where city like 'Metropolis';</a:t>
            </a:r>
            <a:endParaRPr lang="en-I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6" name="Content Placeholder 5"/>
          <p:cNvGraphicFramePr/>
          <p:nvPr/>
        </p:nvGraphicFramePr>
        <p:xfrm>
          <a:off x="457200" y="1196752"/>
          <a:ext cx="82296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1296144"/>
                <a:gridCol w="1368152"/>
                <a:gridCol w="1368152"/>
                <a:gridCol w="1231032"/>
                <a:gridCol w="1371600"/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E" dirty="0"/>
                        <a:t>Superhero_Table</a:t>
                      </a:r>
                      <a:endParaRPr lang="en-IE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DOB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Powers</a:t>
                      </a:r>
                      <a:endParaRPr lang="en-I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New York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Peter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Parker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1980-01-01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  <a:endParaRPr lang="en-I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Superman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Kent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1980-11-22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55.01</a:t>
                      </a:r>
                      <a:endParaRPr lang="en-I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Gotham City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97.45</a:t>
                      </a:r>
                      <a:endParaRPr lang="en-I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1980-01-27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55.01</a:t>
                      </a:r>
                      <a:endParaRPr lang="en-I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55.01</a:t>
                      </a:r>
                      <a:endParaRPr lang="en-IE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Batgirl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sz="1600" dirty="0"/>
                        <a:t>Gotham City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Barbara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Gordon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1995-12-07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98.05</a:t>
                      </a:r>
                      <a:endParaRPr lang="en-I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 err="1"/>
                        <a:t>Radioactiveman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Springfield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2000-07-04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  <a:endParaRPr lang="en-IE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Update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r>
              <a:rPr lang="en-IE" sz="1900" dirty="0"/>
              <a:t>Increase the </a:t>
            </a:r>
            <a:r>
              <a:rPr lang="en-IE" sz="1900" i="1" dirty="0"/>
              <a:t>powers</a:t>
            </a:r>
            <a:r>
              <a:rPr lang="en-IE" sz="1900" dirty="0"/>
              <a:t> of all superheroes born in </a:t>
            </a:r>
            <a:r>
              <a:rPr lang="en-IE" sz="1900" i="1" dirty="0"/>
              <a:t>November </a:t>
            </a:r>
            <a:r>
              <a:rPr lang="en-IE" sz="1900" dirty="0"/>
              <a:t>by </a:t>
            </a:r>
            <a:r>
              <a:rPr lang="en-IE" sz="1900" i="1" dirty="0"/>
              <a:t>.5</a:t>
            </a:r>
            <a:r>
              <a:rPr lang="en-IE" sz="1900" dirty="0"/>
              <a:t>.</a:t>
            </a:r>
            <a:endParaRPr lang="en-IE" sz="1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6" name="Content Placeholder 5"/>
          <p:cNvGraphicFramePr/>
          <p:nvPr/>
        </p:nvGraphicFramePr>
        <p:xfrm>
          <a:off x="457200" y="1196752"/>
          <a:ext cx="82296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1296144"/>
                <a:gridCol w="1368152"/>
                <a:gridCol w="1368152"/>
                <a:gridCol w="1231032"/>
                <a:gridCol w="1371600"/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E" dirty="0"/>
                        <a:t>Superhero_Table</a:t>
                      </a:r>
                      <a:endParaRPr lang="en-IE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DOB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Powers</a:t>
                      </a:r>
                      <a:endParaRPr lang="en-I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New York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Peter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Parker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1980-01-01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  <a:endParaRPr lang="en-I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Superman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Kent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1980-11-22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99.00</a:t>
                      </a:r>
                      <a:endParaRPr lang="en-I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Gotham City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97.45</a:t>
                      </a:r>
                      <a:endParaRPr lang="en-I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1980-01-27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7.00</a:t>
                      </a:r>
                      <a:endParaRPr lang="en-I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  <a:endParaRPr lang="en-I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Batgirl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sz="1600" dirty="0"/>
                        <a:t>Gotham City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Barbara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Gordon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1995-12-07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98.05</a:t>
                      </a:r>
                      <a:endParaRPr lang="en-I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 err="1"/>
                        <a:t>Radioactiveman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Springfield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2000-07-04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  <a:endParaRPr lang="en-IE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Update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I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endParaRPr lang="en-I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set powers = powers + .5</a:t>
            </a:r>
            <a:endParaRPr lang="en-I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where MONTH(dob) = 11;</a:t>
            </a:r>
            <a:endParaRPr lang="en-I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6" name="Content Placeholder 5"/>
          <p:cNvGraphicFramePr/>
          <p:nvPr/>
        </p:nvGraphicFramePr>
        <p:xfrm>
          <a:off x="457200" y="1196752"/>
          <a:ext cx="82296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1296144"/>
                <a:gridCol w="1368152"/>
                <a:gridCol w="1368152"/>
                <a:gridCol w="1231032"/>
                <a:gridCol w="1371600"/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E" dirty="0"/>
                        <a:t>Superhero_Table</a:t>
                      </a:r>
                      <a:endParaRPr lang="en-IE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DOB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Powers</a:t>
                      </a:r>
                      <a:endParaRPr lang="en-I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New York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Peter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Parker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1980-01-01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  <a:endParaRPr lang="en-I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Superman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Kent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1980-11-22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99.50</a:t>
                      </a:r>
                      <a:endParaRPr lang="en-IE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Gotham City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97.95</a:t>
                      </a:r>
                      <a:endParaRPr lang="en-IE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1980-01-27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7.00</a:t>
                      </a:r>
                      <a:endParaRPr lang="en-I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77.38</a:t>
                      </a:r>
                      <a:endParaRPr lang="en-IE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Batgirl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sz="1600" dirty="0"/>
                        <a:t>Gotham City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Barbara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Gordon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1995-12-07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98.05</a:t>
                      </a:r>
                      <a:endParaRPr lang="en-I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 err="1"/>
                        <a:t>Radioactiveman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Springfield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2000-07-04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  <a:endParaRPr lang="en-IE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Review of MySQL – Aggregate Functions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An aggregate function performs a calculation on a set of values and returns a single value.</a:t>
            </a:r>
            <a:endParaRPr lang="en-IE" dirty="0"/>
          </a:p>
          <a:p>
            <a:endParaRPr lang="en-IE" dirty="0"/>
          </a:p>
          <a:p>
            <a:r>
              <a:rPr lang="en-IE" dirty="0"/>
              <a:t>Most common aggregate functions are:</a:t>
            </a:r>
            <a:endParaRPr lang="en-IE" dirty="0"/>
          </a:p>
          <a:p>
            <a:pPr lvl="1"/>
            <a:r>
              <a:rPr lang="en-IE" dirty="0"/>
              <a:t>MIN</a:t>
            </a:r>
            <a:endParaRPr lang="en-IE" dirty="0"/>
          </a:p>
          <a:p>
            <a:pPr lvl="1"/>
            <a:r>
              <a:rPr lang="en-IE" dirty="0"/>
              <a:t>MAX</a:t>
            </a:r>
            <a:endParaRPr lang="en-IE" dirty="0"/>
          </a:p>
          <a:p>
            <a:pPr lvl="1"/>
            <a:r>
              <a:rPr lang="en-IE" dirty="0"/>
              <a:t>SUM</a:t>
            </a:r>
            <a:endParaRPr lang="en-IE" dirty="0"/>
          </a:p>
          <a:p>
            <a:pPr lvl="1"/>
            <a:r>
              <a:rPr lang="en-IE" dirty="0"/>
              <a:t>AVG</a:t>
            </a:r>
            <a:endParaRPr lang="en-IE" dirty="0"/>
          </a:p>
          <a:p>
            <a:pPr lvl="1"/>
            <a:r>
              <a:rPr lang="en-IE" dirty="0"/>
              <a:t>COUNT</a:t>
            </a:r>
            <a:endParaRPr lang="en-IE" dirty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MIN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IE" sz="1800" dirty="0"/>
              <a:t>MIN returns the minimum of a set of values</a:t>
            </a:r>
            <a:endParaRPr lang="en-IE" sz="1800" dirty="0"/>
          </a:p>
          <a:p>
            <a:r>
              <a:rPr lang="en-IE" sz="1800" dirty="0"/>
              <a:t>NULL values excluded (unless all values are NULL)</a:t>
            </a:r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r>
              <a:rPr lang="en-IE" sz="1800" dirty="0"/>
              <a:t>Show the DOB of the oldest superhero.</a:t>
            </a:r>
            <a:endParaRPr lang="en-IE" sz="1800" dirty="0"/>
          </a:p>
          <a:p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min(dob)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from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6" name="Content Placeholder 5"/>
          <p:cNvGraphicFramePr/>
          <p:nvPr/>
        </p:nvGraphicFramePr>
        <p:xfrm>
          <a:off x="492224" y="1916832"/>
          <a:ext cx="8229600" cy="297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1296144"/>
                <a:gridCol w="1489968"/>
                <a:gridCol w="1440160"/>
                <a:gridCol w="1152128"/>
                <a:gridCol w="1256680"/>
              </a:tblGrid>
              <a:tr h="340003">
                <a:tc gridSpan="6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Superhero_Table</a:t>
                      </a:r>
                      <a:endParaRPr lang="en-IE" sz="14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  <a:endParaRPr lang="en-IE" sz="1400" b="1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1980-01-01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7.00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sz="1400" dirty="0"/>
                        <a:t>Gotham City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0032" y="5013920"/>
            <a:ext cx="2952328" cy="1652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MAX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IE" sz="1800" dirty="0"/>
              <a:t>MAX returns the maximum of a set of values</a:t>
            </a:r>
            <a:endParaRPr lang="en-IE" sz="1800" dirty="0"/>
          </a:p>
          <a:p>
            <a:r>
              <a:rPr lang="en-IE" sz="1800" dirty="0"/>
              <a:t>NULL values excluded (unless all values are NULL)</a:t>
            </a:r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r>
              <a:rPr lang="en-IE" sz="1800" dirty="0"/>
              <a:t>Show the </a:t>
            </a:r>
            <a:r>
              <a:rPr lang="en-IE" sz="1800" i="1" dirty="0" err="1"/>
              <a:t>Real_Surname</a:t>
            </a:r>
            <a:r>
              <a:rPr lang="en-IE" sz="1800" dirty="0"/>
              <a:t> of the superhero whose name is last in alphabetical order.</a:t>
            </a:r>
            <a:endParaRPr lang="en-IE" sz="1800" dirty="0"/>
          </a:p>
          <a:p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max(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real_surname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from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6" name="Content Placeholder 5"/>
          <p:cNvGraphicFramePr/>
          <p:nvPr/>
        </p:nvGraphicFramePr>
        <p:xfrm>
          <a:off x="492224" y="1916832"/>
          <a:ext cx="8229600" cy="297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1296144"/>
                <a:gridCol w="1489968"/>
                <a:gridCol w="1440160"/>
                <a:gridCol w="1152128"/>
                <a:gridCol w="1256680"/>
              </a:tblGrid>
              <a:tr h="340003">
                <a:tc gridSpan="6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Superhero_Table</a:t>
                      </a:r>
                      <a:endParaRPr lang="en-IE" sz="14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  <a:endParaRPr lang="en-IE" sz="1400" b="1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1980-01-01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7.00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sz="1400" dirty="0"/>
                        <a:t>Gotham City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5061" y="5206007"/>
            <a:ext cx="2997299" cy="1586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SUM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IE" sz="1800" dirty="0"/>
              <a:t>SUM returns the sum of a set of values</a:t>
            </a:r>
            <a:endParaRPr lang="en-IE" sz="1800" dirty="0"/>
          </a:p>
          <a:p>
            <a:r>
              <a:rPr lang="en-IE" sz="1800" dirty="0"/>
              <a:t>NULL values excluded (unless all values are NULL)</a:t>
            </a:r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r>
              <a:rPr lang="en-IE" sz="1800" dirty="0"/>
              <a:t>Show the combined </a:t>
            </a:r>
            <a:r>
              <a:rPr lang="en-IE" sz="1800" i="1" dirty="0"/>
              <a:t>Powers</a:t>
            </a:r>
            <a:r>
              <a:rPr lang="en-IE" sz="1800" dirty="0"/>
              <a:t> of the all superheroes.</a:t>
            </a:r>
            <a:endParaRPr lang="en-IE" sz="1800" dirty="0"/>
          </a:p>
          <a:p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sum(powers)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from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6" name="Content Placeholder 5"/>
          <p:cNvGraphicFramePr/>
          <p:nvPr/>
        </p:nvGraphicFramePr>
        <p:xfrm>
          <a:off x="492224" y="1916832"/>
          <a:ext cx="8229600" cy="297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1296144"/>
                <a:gridCol w="1489968"/>
                <a:gridCol w="1440160"/>
                <a:gridCol w="1152128"/>
                <a:gridCol w="1256680"/>
              </a:tblGrid>
              <a:tr h="340003">
                <a:tc gridSpan="6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Superhero_Table</a:t>
                      </a:r>
                      <a:endParaRPr lang="en-IE" sz="14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  <a:endParaRPr lang="en-IE" sz="1400" b="1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1980-01-01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7.00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sz="1400" dirty="0"/>
                        <a:t>Gotham City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1568" y="5253632"/>
            <a:ext cx="2638784" cy="149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AVG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IE" sz="1800" dirty="0"/>
              <a:t>AVG returns the average of a set of values</a:t>
            </a:r>
            <a:endParaRPr lang="en-IE" sz="1800" dirty="0"/>
          </a:p>
          <a:p>
            <a:r>
              <a:rPr lang="en-IE" sz="1800" dirty="0"/>
              <a:t>NULL values excluded (unless all values are NULL)</a:t>
            </a:r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r>
              <a:rPr lang="en-IE" sz="1800" dirty="0"/>
              <a:t>Show the average </a:t>
            </a:r>
            <a:r>
              <a:rPr lang="en-IE" sz="1800" i="1" dirty="0"/>
              <a:t>Powers</a:t>
            </a:r>
            <a:r>
              <a:rPr lang="en-IE" sz="1800" dirty="0"/>
              <a:t> of the all superheroes.</a:t>
            </a:r>
            <a:endParaRPr lang="en-IE" sz="1800" dirty="0"/>
          </a:p>
          <a:p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(powers)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from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6" name="Content Placeholder 5"/>
          <p:cNvGraphicFramePr/>
          <p:nvPr/>
        </p:nvGraphicFramePr>
        <p:xfrm>
          <a:off x="492224" y="1916832"/>
          <a:ext cx="8229600" cy="297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1296144"/>
                <a:gridCol w="1489968"/>
                <a:gridCol w="1440160"/>
                <a:gridCol w="1152128"/>
                <a:gridCol w="1256680"/>
              </a:tblGrid>
              <a:tr h="340003">
                <a:tc gridSpan="6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Superhero_Table</a:t>
                      </a:r>
                      <a:endParaRPr lang="en-IE" sz="14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  <a:endParaRPr lang="en-IE" sz="1400" b="1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1980-01-01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7.00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sz="1400" dirty="0"/>
                        <a:t>Gotham City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4048" y="5114392"/>
            <a:ext cx="2736304" cy="1604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Insert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Inserting new data in to a table is done using the INSERT command.</a:t>
            </a:r>
            <a:endParaRPr lang="en-IE" dirty="0"/>
          </a:p>
          <a:p>
            <a:endParaRPr lang="en-IE" dirty="0"/>
          </a:p>
          <a:p>
            <a:r>
              <a:rPr lang="en-IE" dirty="0"/>
              <a:t>Insert into </a:t>
            </a:r>
            <a:r>
              <a:rPr lang="en-IE" i="1" dirty="0"/>
              <a:t>&lt;table&gt;</a:t>
            </a:r>
            <a:r>
              <a:rPr lang="en-IE" dirty="0"/>
              <a:t> 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    values </a:t>
            </a:r>
            <a:r>
              <a:rPr lang="en-IE" i="1" dirty="0"/>
              <a:t>&lt;column1_value, column2_value, column3_value&gt;</a:t>
            </a:r>
            <a:r>
              <a:rPr lang="en-IE" dirty="0"/>
              <a:t>;</a:t>
            </a:r>
            <a:endParaRPr lang="en-IE" dirty="0"/>
          </a:p>
          <a:p>
            <a:endParaRPr lang="en-IE" dirty="0"/>
          </a:p>
          <a:p>
            <a:r>
              <a:rPr lang="en-IE" dirty="0"/>
              <a:t>Insert into </a:t>
            </a:r>
            <a:r>
              <a:rPr lang="en-IE" i="1" dirty="0"/>
              <a:t>&lt;table&gt; </a:t>
            </a:r>
            <a:endParaRPr lang="en-IE" i="1" dirty="0"/>
          </a:p>
          <a:p>
            <a:pPr marL="0" indent="0">
              <a:buNone/>
            </a:pPr>
            <a:r>
              <a:rPr lang="en-IE" i="1" dirty="0"/>
              <a:t>    &lt;column1_name, column3_name&gt; </a:t>
            </a:r>
            <a:endParaRPr lang="en-IE" i="1" dirty="0"/>
          </a:p>
          <a:p>
            <a:pPr marL="0" indent="0">
              <a:buNone/>
            </a:pPr>
            <a:r>
              <a:rPr lang="en-IE" i="1" dirty="0"/>
              <a:t>    </a:t>
            </a:r>
            <a:r>
              <a:rPr lang="en-IE" dirty="0"/>
              <a:t>values </a:t>
            </a:r>
            <a:r>
              <a:rPr lang="en-IE" i="1" dirty="0"/>
              <a:t>&lt;column1_value, column3_value&gt;</a:t>
            </a:r>
            <a:r>
              <a:rPr lang="en-IE" dirty="0"/>
              <a:t>;</a:t>
            </a:r>
            <a:endParaRPr lang="en-IE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COUNT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r>
              <a:rPr lang="en-IE" sz="1800" dirty="0"/>
              <a:t>COUNT returns the number of rows</a:t>
            </a:r>
            <a:endParaRPr lang="en-IE" sz="1800" dirty="0"/>
          </a:p>
          <a:p>
            <a:r>
              <a:rPr lang="en-IE" sz="1800" dirty="0"/>
              <a:t>NULL values included if all columns are counted</a:t>
            </a:r>
            <a:endParaRPr lang="en-IE" sz="1800" dirty="0"/>
          </a:p>
          <a:p>
            <a:r>
              <a:rPr lang="en-IE" sz="1800" dirty="0"/>
              <a:t>NULL values excluded if only one column counted</a:t>
            </a:r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r>
              <a:rPr lang="en-IE" sz="1800" dirty="0"/>
              <a:t>Get the number of superheroes.</a:t>
            </a:r>
            <a:endParaRPr lang="en-IE" sz="1800" dirty="0"/>
          </a:p>
          <a:p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from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6" name="Content Placeholder 5"/>
          <p:cNvGraphicFramePr/>
          <p:nvPr/>
        </p:nvGraphicFramePr>
        <p:xfrm>
          <a:off x="492224" y="2176391"/>
          <a:ext cx="8229600" cy="297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1296144"/>
                <a:gridCol w="1489968"/>
                <a:gridCol w="1440160"/>
                <a:gridCol w="1152128"/>
                <a:gridCol w="1256680"/>
              </a:tblGrid>
              <a:tr h="340003">
                <a:tc gridSpan="6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Superhero_Table</a:t>
                      </a:r>
                      <a:endParaRPr lang="en-IE" sz="14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  <a:endParaRPr lang="en-IE" sz="1400" b="1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1980-01-01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7.00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sz="1400" dirty="0"/>
                        <a:t>Gotham City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8064" y="5165383"/>
            <a:ext cx="2592288" cy="1526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COUNT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r>
              <a:rPr lang="en-IE" sz="1700" dirty="0"/>
              <a:t>COUNT returns the number of rows</a:t>
            </a:r>
            <a:endParaRPr lang="en-IE" sz="1700" dirty="0"/>
          </a:p>
          <a:p>
            <a:r>
              <a:rPr lang="en-IE" sz="1700" dirty="0"/>
              <a:t>NULL values included if all columns are counted</a:t>
            </a:r>
            <a:endParaRPr lang="en-IE" sz="1700" dirty="0"/>
          </a:p>
          <a:p>
            <a:r>
              <a:rPr lang="en-IE" sz="1700" dirty="0"/>
              <a:t>NULL values excluded if only one column counted</a:t>
            </a:r>
            <a:endParaRPr lang="en-IE" sz="17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r>
              <a:rPr lang="en-IE" sz="1800" dirty="0"/>
              <a:t>Get the number of superheroes in </a:t>
            </a:r>
            <a:r>
              <a:rPr lang="en-IE" sz="1800" i="1" dirty="0"/>
              <a:t>Metropolis</a:t>
            </a:r>
            <a:endParaRPr lang="en-IE" sz="1800" dirty="0"/>
          </a:p>
          <a:p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from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where city like 'Metropolis';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6" name="Content Placeholder 5"/>
          <p:cNvGraphicFramePr/>
          <p:nvPr/>
        </p:nvGraphicFramePr>
        <p:xfrm>
          <a:off x="492224" y="1988841"/>
          <a:ext cx="8229600" cy="2880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1296144"/>
                <a:gridCol w="1489968"/>
                <a:gridCol w="1440160"/>
                <a:gridCol w="1152128"/>
                <a:gridCol w="1256680"/>
              </a:tblGrid>
              <a:tr h="329722">
                <a:tc gridSpan="6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Superhero_Table</a:t>
                      </a:r>
                      <a:endParaRPr lang="en-IE" sz="14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18825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  <a:endParaRPr lang="en-IE" sz="1400" b="1" dirty="0"/>
                    </a:p>
                  </a:txBody>
                  <a:tcPr/>
                </a:tc>
              </a:tr>
              <a:tr h="318825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1980-01-01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  <a:tr h="318825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  <a:endParaRPr lang="en-IE" sz="1400" dirty="0"/>
                    </a:p>
                  </a:txBody>
                  <a:tcPr/>
                </a:tc>
              </a:tr>
              <a:tr h="318825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  <a:endParaRPr lang="en-IE" sz="1400" dirty="0"/>
                    </a:p>
                  </a:txBody>
                  <a:tcPr/>
                </a:tc>
              </a:tr>
              <a:tr h="318825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7.00</a:t>
                      </a:r>
                      <a:endParaRPr lang="en-IE" sz="1400" dirty="0"/>
                    </a:p>
                  </a:txBody>
                  <a:tcPr/>
                </a:tc>
              </a:tr>
              <a:tr h="318825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  <a:tr h="318825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sz="1400" dirty="0"/>
                        <a:t>Gotham City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  <a:endParaRPr lang="en-IE" sz="1400" dirty="0"/>
                    </a:p>
                  </a:txBody>
                  <a:tcPr/>
                </a:tc>
              </a:tr>
              <a:tr h="318825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6096" y="4946877"/>
            <a:ext cx="3168352" cy="1611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– Group By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Group By clause groups rows into subgroups based on values of columns or expressions.</a:t>
            </a:r>
            <a:endParaRPr lang="en-IE" dirty="0"/>
          </a:p>
          <a:p>
            <a:endParaRPr lang="en-IE" dirty="0"/>
          </a:p>
          <a:p>
            <a:r>
              <a:rPr lang="en-IE" dirty="0"/>
              <a:t>Usually used with Aggregate Functions.</a:t>
            </a:r>
            <a:endParaRPr lang="en-IE" dirty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– Group By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sz="1800" dirty="0"/>
              <a:t>Show the name of each </a:t>
            </a:r>
            <a:r>
              <a:rPr lang="en-IE" sz="1800" i="1" dirty="0"/>
              <a:t>city</a:t>
            </a:r>
            <a:r>
              <a:rPr lang="en-IE" sz="1800" dirty="0"/>
              <a:t> and the number of superheroes in the </a:t>
            </a:r>
            <a:r>
              <a:rPr lang="en-IE" sz="1800" i="1" dirty="0"/>
              <a:t>city</a:t>
            </a:r>
            <a:r>
              <a:rPr lang="en-IE" sz="1800" dirty="0"/>
              <a:t>.</a:t>
            </a:r>
            <a:endParaRPr lang="en-IE" sz="1800" dirty="0"/>
          </a:p>
          <a:p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city, count(name)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from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group by city;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6" name="Content Placeholder 5"/>
          <p:cNvGraphicFramePr/>
          <p:nvPr/>
        </p:nvGraphicFramePr>
        <p:xfrm>
          <a:off x="457200" y="1268760"/>
          <a:ext cx="8229600" cy="297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1296144"/>
                <a:gridCol w="1489968"/>
                <a:gridCol w="1440160"/>
                <a:gridCol w="1152128"/>
                <a:gridCol w="1256680"/>
              </a:tblGrid>
              <a:tr h="340003">
                <a:tc gridSpan="6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Superhero_Table</a:t>
                      </a:r>
                      <a:endParaRPr lang="en-IE" sz="14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  <a:endParaRPr lang="en-IE" sz="1400" b="1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1980-01-01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7.00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sz="1400" dirty="0"/>
                        <a:t>Gotham City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3035" y="4788494"/>
            <a:ext cx="3073301" cy="20037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– Group By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sz="1800" dirty="0"/>
              <a:t>Show the name of each </a:t>
            </a:r>
            <a:r>
              <a:rPr lang="en-IE" sz="1800" i="1" dirty="0"/>
              <a:t>city</a:t>
            </a:r>
            <a:r>
              <a:rPr lang="en-IE" sz="1800" dirty="0"/>
              <a:t> and the average </a:t>
            </a:r>
            <a:r>
              <a:rPr lang="en-IE" sz="1800" i="1" dirty="0"/>
              <a:t>powers</a:t>
            </a:r>
            <a:r>
              <a:rPr lang="en-IE" sz="1800" dirty="0"/>
              <a:t> of superheroes in the </a:t>
            </a:r>
            <a:r>
              <a:rPr lang="en-IE" sz="1800" i="1" dirty="0"/>
              <a:t>city</a:t>
            </a:r>
            <a:r>
              <a:rPr lang="en-IE" sz="1800" dirty="0"/>
              <a:t>.</a:t>
            </a:r>
            <a:endParaRPr lang="en-IE" sz="1800" dirty="0"/>
          </a:p>
          <a:p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city,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(powers)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from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group by city;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6" name="Content Placeholder 5"/>
          <p:cNvGraphicFramePr/>
          <p:nvPr/>
        </p:nvGraphicFramePr>
        <p:xfrm>
          <a:off x="457200" y="1268760"/>
          <a:ext cx="8229600" cy="297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1296144"/>
                <a:gridCol w="1489968"/>
                <a:gridCol w="1440160"/>
                <a:gridCol w="1152128"/>
                <a:gridCol w="1256680"/>
              </a:tblGrid>
              <a:tr h="340003">
                <a:tc gridSpan="6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Superhero_Table</a:t>
                      </a:r>
                      <a:endParaRPr lang="en-IE" sz="14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  <a:endParaRPr lang="en-IE" sz="1400" b="1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1980-01-01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7.00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sz="1400" dirty="0"/>
                        <a:t>Gotham City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6372" y="4839897"/>
            <a:ext cx="2751932" cy="1901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– Having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85000" lnSpcReduction="10000"/>
          </a:bodyPr>
          <a:lstStyle/>
          <a:p>
            <a:r>
              <a:rPr lang="en-IE" sz="1700" dirty="0"/>
              <a:t>The HAVING clause is used to specify conditions for a Group By clause.</a:t>
            </a:r>
            <a:endParaRPr lang="en-IE" sz="1700" dirty="0"/>
          </a:p>
          <a:p>
            <a:r>
              <a:rPr lang="en-IE" sz="1700" dirty="0"/>
              <a:t>Similar to WHERE clause. </a:t>
            </a:r>
            <a:endParaRPr lang="en-IE" sz="1700" dirty="0"/>
          </a:p>
          <a:p>
            <a:endParaRPr lang="en-IE" sz="1700" dirty="0"/>
          </a:p>
          <a:p>
            <a:endParaRPr lang="en-IE" sz="1700" dirty="0"/>
          </a:p>
          <a:p>
            <a:endParaRPr lang="en-IE" sz="17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r>
              <a:rPr lang="en-IE" sz="1800" dirty="0"/>
              <a:t>Show the name of each </a:t>
            </a:r>
            <a:r>
              <a:rPr lang="en-IE" sz="1800" i="1" dirty="0"/>
              <a:t>city</a:t>
            </a:r>
            <a:r>
              <a:rPr lang="en-IE" sz="1800" dirty="0"/>
              <a:t> and the average </a:t>
            </a:r>
            <a:r>
              <a:rPr lang="en-IE" sz="1800" i="1" dirty="0"/>
              <a:t>powers</a:t>
            </a:r>
            <a:r>
              <a:rPr lang="en-IE" sz="1800" dirty="0"/>
              <a:t> of superheroes in the </a:t>
            </a:r>
            <a:r>
              <a:rPr lang="en-IE" sz="1800" i="1" dirty="0"/>
              <a:t>city </a:t>
            </a:r>
            <a:r>
              <a:rPr lang="en-IE" sz="1800" dirty="0"/>
              <a:t>for cities where the average </a:t>
            </a:r>
            <a:r>
              <a:rPr lang="en-IE" sz="1800" i="1" dirty="0"/>
              <a:t>powers &gt; 70.0.</a:t>
            </a:r>
            <a:endParaRPr lang="en-IE" sz="1800" i="1" dirty="0"/>
          </a:p>
          <a:p>
            <a:r>
              <a:rPr lang="en-IE" sz="1800">
                <a:latin typeface="Courier New" panose="02070309020205020404" pitchFamily="49" charset="0"/>
                <a:cs typeface="Courier New" panose="02070309020205020404" pitchFamily="49" charset="0"/>
              </a:rPr>
              <a:t>select city,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(powers)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from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group by city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having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(powers) &gt; 70.0;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6" name="Content Placeholder 5"/>
          <p:cNvGraphicFramePr/>
          <p:nvPr/>
        </p:nvGraphicFramePr>
        <p:xfrm>
          <a:off x="474712" y="1772816"/>
          <a:ext cx="8229600" cy="297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1296144"/>
                <a:gridCol w="1489968"/>
                <a:gridCol w="1440160"/>
                <a:gridCol w="1152128"/>
                <a:gridCol w="1256680"/>
              </a:tblGrid>
              <a:tr h="340003">
                <a:tc gridSpan="6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Superhero_Table</a:t>
                      </a:r>
                      <a:endParaRPr lang="en-IE" sz="14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  <a:endParaRPr lang="en-IE" sz="1400" b="1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1980-01-01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7.00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sz="1400" dirty="0"/>
                        <a:t>Gotham City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  <a:endParaRPr lang="en-IE" sz="1400" dirty="0"/>
                    </a:p>
                  </a:txBody>
                  <a:tcPr/>
                </a:tc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6780" y="4927426"/>
            <a:ext cx="259080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866" y="1268760"/>
            <a:ext cx="8229600" cy="4525963"/>
          </a:xfrm>
        </p:spPr>
        <p:txBody>
          <a:bodyPr/>
          <a:lstStyle/>
          <a:p>
            <a:endParaRPr lang="en-IE" sz="2200" dirty="0"/>
          </a:p>
          <a:p>
            <a:r>
              <a:rPr lang="en-IE" sz="2000" dirty="0"/>
              <a:t>What are the problems with the following table structure?</a:t>
            </a:r>
            <a:endParaRPr lang="en-I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6" name="Content Placeholder 5"/>
          <p:cNvGraphicFramePr/>
          <p:nvPr/>
        </p:nvGraphicFramePr>
        <p:xfrm>
          <a:off x="528382" y="2060848"/>
          <a:ext cx="8229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E" dirty="0" err="1"/>
                        <a:t>Superhero_Table</a:t>
                      </a:r>
                      <a:endParaRPr lang="en-IE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Name*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City*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dob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powers</a:t>
                      </a:r>
                      <a:endParaRPr lang="en-I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Spiderman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New York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Peter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Parker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1980-01-27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71.04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Superman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Metropolis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Clark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Kent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1980-11-22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99.00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Batman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Gotham City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Bruce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Wayne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1960-11-12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97.45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Spiderman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Metropolis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Peter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Parker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1980-01-27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71.04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Batman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Metropolis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Bruce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Wayne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1960-11-12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97.45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/>
                        <a:t>Batgirl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Gotham City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Barbara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Gordon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1995-12-07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98.05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Radioactiveman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Springfield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Alan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Jones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2000-07-04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76.88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want to organise data efficiently and reduce the potential for data anomalies.</a:t>
            </a:r>
            <a:endParaRPr lang="en-IE" dirty="0"/>
          </a:p>
          <a:p>
            <a:endParaRPr lang="en-IE" dirty="0"/>
          </a:p>
          <a:p>
            <a:r>
              <a:rPr lang="en-IE" dirty="0"/>
              <a:t>This is called </a:t>
            </a:r>
            <a:r>
              <a:rPr lang="en-IE" dirty="0">
                <a:hlinkClick r:id="rId1"/>
              </a:rPr>
              <a:t>Normalization</a:t>
            </a:r>
            <a:r>
              <a:rPr lang="en-IE" dirty="0"/>
              <a:t>.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Normalization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“</a:t>
            </a:r>
            <a:r>
              <a:rPr lang="en-IE" dirty="0">
                <a:hlinkClick r:id="rId1"/>
              </a:rPr>
              <a:t>Normalization is the process of organizing the columns (attributes) and tables (relations) of a relational database to minimize data redundancy</a:t>
            </a:r>
            <a:r>
              <a:rPr lang="en-IE" dirty="0"/>
              <a:t>”.</a:t>
            </a:r>
            <a:endParaRPr lang="en-IE" dirty="0"/>
          </a:p>
          <a:p>
            <a:r>
              <a:rPr lang="en-IE" dirty="0"/>
              <a:t>Normalization organises data efficiently</a:t>
            </a:r>
            <a:endParaRPr lang="en-IE" dirty="0"/>
          </a:p>
          <a:p>
            <a:r>
              <a:rPr lang="en-IE" dirty="0"/>
              <a:t>Normalization reduces the potential for data anomalies</a:t>
            </a:r>
            <a:br>
              <a:rPr lang="en-IE" dirty="0"/>
            </a:br>
            <a:r>
              <a:rPr lang="en-IE" dirty="0"/>
              <a:t> 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 Forms – 1NF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Database is in 1</a:t>
            </a:r>
            <a:r>
              <a:rPr lang="en-IE" baseline="30000" dirty="0"/>
              <a:t>st</a:t>
            </a:r>
            <a:r>
              <a:rPr lang="en-IE" dirty="0"/>
              <a:t> Normal Form if it:</a:t>
            </a:r>
            <a:endParaRPr lang="en-IE" dirty="0"/>
          </a:p>
          <a:p>
            <a:pPr lvl="1"/>
            <a:r>
              <a:rPr lang="en-IE" dirty="0"/>
              <a:t>Contains only atomic values (there are no repeating groups)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5216"/>
            <a:ext cx="3009900" cy="1266825"/>
          </a:xfrm>
          <a:prstGeom prst="rect">
            <a:avLst/>
          </a:prstGeom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74" y="4015216"/>
            <a:ext cx="3028950" cy="1628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9672" y="3471799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/>
              <a:t>0 NF</a:t>
            </a:r>
            <a:endParaRPr lang="en-IE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862936" y="3471799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/>
              <a:t>1 NF</a:t>
            </a:r>
            <a:endParaRPr lang="en-I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5407239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PK = </a:t>
            </a:r>
            <a:r>
              <a:rPr lang="en-IE" dirty="0" err="1"/>
              <a:t>ProductID</a:t>
            </a:r>
            <a:endParaRPr lang="en-IE" dirty="0"/>
          </a:p>
        </p:txBody>
      </p:sp>
      <p:sp>
        <p:nvSpPr>
          <p:cNvPr id="11" name="TextBox 10"/>
          <p:cNvSpPr txBox="1"/>
          <p:nvPr/>
        </p:nvSpPr>
        <p:spPr>
          <a:xfrm>
            <a:off x="5692874" y="5791989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PK = </a:t>
            </a:r>
            <a:r>
              <a:rPr lang="en-IE" dirty="0" err="1"/>
              <a:t>ProductID</a:t>
            </a:r>
            <a:r>
              <a:rPr lang="en-IE" dirty="0"/>
              <a:t>, Colour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Insert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200" dirty="0"/>
              <a:t>How would you add a superhero called </a:t>
            </a:r>
            <a:r>
              <a:rPr lang="en-IE" sz="2200" i="1" dirty="0"/>
              <a:t>Joker</a:t>
            </a:r>
            <a:r>
              <a:rPr lang="en-IE" sz="2200" dirty="0"/>
              <a:t>, whose real name is </a:t>
            </a:r>
            <a:r>
              <a:rPr lang="en-IE" sz="2200" i="1" dirty="0"/>
              <a:t>Jack Nicholson </a:t>
            </a:r>
            <a:r>
              <a:rPr lang="en-IE" sz="2200" dirty="0"/>
              <a:t>and who lives in </a:t>
            </a:r>
            <a:r>
              <a:rPr lang="en-IE" sz="2200" i="1" dirty="0"/>
              <a:t>Gotham City</a:t>
            </a:r>
            <a:r>
              <a:rPr lang="en-IE" sz="2200" dirty="0"/>
              <a:t>?</a:t>
            </a:r>
            <a:endParaRPr lang="en-IE" sz="2200" dirty="0"/>
          </a:p>
          <a:p>
            <a:endParaRPr lang="en-IE" sz="2200" dirty="0"/>
          </a:p>
          <a:p>
            <a:endParaRPr lang="en-IE" sz="2200" dirty="0"/>
          </a:p>
          <a:p>
            <a:endParaRPr lang="en-IE" sz="2200" dirty="0"/>
          </a:p>
          <a:p>
            <a:endParaRPr lang="en-IE" sz="2200" dirty="0"/>
          </a:p>
          <a:p>
            <a:endParaRPr lang="en-IE" sz="2200" dirty="0"/>
          </a:p>
          <a:p>
            <a:endParaRPr lang="en-I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Superhero_Table </a:t>
            </a:r>
            <a:endParaRPr lang="en-I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values (‘Joker’, ‘Gotham City’, ‘Jack’, ‘Nicholson’);</a:t>
            </a:r>
            <a:endParaRPr lang="en-I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6" name="Content Placeholder 5"/>
          <p:cNvGraphicFramePr/>
          <p:nvPr/>
        </p:nvGraphicFramePr>
        <p:xfrm>
          <a:off x="457200" y="2492896"/>
          <a:ext cx="8229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IE" dirty="0"/>
                        <a:t>Superhero_Table</a:t>
                      </a:r>
                      <a:endParaRPr lang="en-IE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Spiderman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New York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Peter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Parker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Superman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Metropolis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Clark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Kent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Batman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Gotham City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Bruce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Wayne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 Forms – 2NF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A Database is in 2</a:t>
            </a:r>
            <a:r>
              <a:rPr lang="en-IE" baseline="30000" dirty="0"/>
              <a:t>nd</a:t>
            </a:r>
            <a:r>
              <a:rPr lang="en-IE" dirty="0"/>
              <a:t> Normal Form if:</a:t>
            </a:r>
            <a:endParaRPr lang="en-IE" dirty="0"/>
          </a:p>
          <a:p>
            <a:pPr lvl="1"/>
            <a:r>
              <a:rPr lang="en-IE" dirty="0"/>
              <a:t>It is in 1NF</a:t>
            </a:r>
            <a:endParaRPr lang="en-IE" dirty="0"/>
          </a:p>
          <a:p>
            <a:pPr lvl="1"/>
            <a:r>
              <a:rPr lang="en-IE" dirty="0"/>
              <a:t>Every non-key attribute is fully functionally dependent on the </a:t>
            </a:r>
            <a:r>
              <a:rPr lang="en-IE" i="1" dirty="0"/>
              <a:t>entire</a:t>
            </a:r>
            <a:r>
              <a:rPr lang="en-IE" dirty="0"/>
              <a:t> key</a:t>
            </a:r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9792" y="3717032"/>
            <a:ext cx="3023878" cy="16277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9832" y="5527367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PK = </a:t>
            </a:r>
            <a:r>
              <a:rPr lang="en-IE" dirty="0" err="1"/>
              <a:t>ProductID</a:t>
            </a:r>
            <a:r>
              <a:rPr lang="en-IE" dirty="0"/>
              <a:t>, Colour</a:t>
            </a:r>
            <a:endParaRPr lang="en-I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 Forms – 2NF</a:t>
            </a:r>
            <a:endParaRPr lang="en-I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75" y="4257004"/>
            <a:ext cx="2190750" cy="1600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52" y="4257004"/>
            <a:ext cx="1647825" cy="1257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8275" y="592778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PK = </a:t>
            </a:r>
            <a:r>
              <a:rPr lang="en-IE" dirty="0" err="1"/>
              <a:t>ProductID</a:t>
            </a:r>
            <a:r>
              <a:rPr lang="en-IE" dirty="0"/>
              <a:t>, Colour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6437852" y="5927786"/>
            <a:ext cx="204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PK = </a:t>
            </a:r>
            <a:r>
              <a:rPr lang="en-IE" dirty="0" err="1"/>
              <a:t>ProductID</a:t>
            </a:r>
            <a:endParaRPr lang="en-I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258" y="1568142"/>
            <a:ext cx="3023878" cy="1627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75856" y="3203255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PK = </a:t>
            </a:r>
            <a:r>
              <a:rPr lang="en-IE" dirty="0" err="1"/>
              <a:t>ProductID</a:t>
            </a:r>
            <a:r>
              <a:rPr lang="en-IE" dirty="0"/>
              <a:t>, Colour</a:t>
            </a:r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3924157" y="117395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 NF</a:t>
            </a:r>
            <a:endParaRPr lang="en-IE" dirty="0"/>
          </a:p>
        </p:txBody>
      </p:sp>
      <p:sp>
        <p:nvSpPr>
          <p:cNvPr id="13" name="TextBox 12"/>
          <p:cNvSpPr txBox="1"/>
          <p:nvPr/>
        </p:nvSpPr>
        <p:spPr>
          <a:xfrm>
            <a:off x="3924157" y="3894108"/>
            <a:ext cx="64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 NF</a:t>
            </a:r>
            <a:endParaRPr lang="en-IE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716016" y="4149080"/>
            <a:ext cx="1721836" cy="266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919025" y="4173908"/>
            <a:ext cx="933943" cy="243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 Forms – 3NF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A Database is in 3</a:t>
            </a:r>
            <a:r>
              <a:rPr lang="en-IE" baseline="30000" dirty="0"/>
              <a:t>rd</a:t>
            </a:r>
            <a:r>
              <a:rPr lang="en-IE" dirty="0"/>
              <a:t> Normal Form if:</a:t>
            </a:r>
            <a:endParaRPr lang="en-IE" dirty="0"/>
          </a:p>
          <a:p>
            <a:pPr lvl="1"/>
            <a:r>
              <a:rPr lang="en-IE" dirty="0"/>
              <a:t>It is in 2NF</a:t>
            </a:r>
            <a:endParaRPr lang="en-IE" dirty="0"/>
          </a:p>
          <a:p>
            <a:pPr lvl="1"/>
            <a:r>
              <a:rPr lang="en-IE" dirty="0"/>
              <a:t>There is no transitive functional dependency</a:t>
            </a:r>
            <a:endParaRPr lang="en-IE" dirty="0"/>
          </a:p>
          <a:p>
            <a:pPr lvl="1"/>
            <a:endParaRPr lang="en-IE" dirty="0"/>
          </a:p>
          <a:p>
            <a:pPr lvl="1"/>
            <a:r>
              <a:rPr lang="en-IE" dirty="0"/>
              <a:t>Functional Dependence</a:t>
            </a:r>
            <a:endParaRPr lang="en-IE" dirty="0"/>
          </a:p>
          <a:p>
            <a:pPr lvl="2"/>
            <a:r>
              <a:rPr lang="en-IE" sz="2800" dirty="0"/>
              <a:t>B is dependent on A</a:t>
            </a:r>
            <a:endParaRPr lang="en-IE" sz="2800" dirty="0"/>
          </a:p>
          <a:p>
            <a:pPr lvl="2"/>
            <a:r>
              <a:rPr lang="en-IE" sz="2800" dirty="0"/>
              <a:t>C is dependent on B</a:t>
            </a:r>
            <a:endParaRPr lang="en-IE" sz="2800" dirty="0"/>
          </a:p>
          <a:p>
            <a:pPr lvl="2"/>
            <a:r>
              <a:rPr lang="en-IE" sz="2800" dirty="0"/>
              <a:t>Therefore C is transitively dependent on A</a:t>
            </a:r>
            <a:endParaRPr lang="en-IE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 Forms – 3NF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3952453" y="123237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 NF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3602452" y="2687558"/>
            <a:ext cx="130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PK = Film ID</a:t>
            </a:r>
            <a:endParaRPr lang="en-IE" dirty="0"/>
          </a:p>
        </p:txBody>
      </p:sp>
      <p:sp>
        <p:nvSpPr>
          <p:cNvPr id="11" name="TextBox 10"/>
          <p:cNvSpPr txBox="1"/>
          <p:nvPr/>
        </p:nvSpPr>
        <p:spPr>
          <a:xfrm>
            <a:off x="3962538" y="336116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 NF</a:t>
            </a:r>
            <a:endParaRPr lang="en-IE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2000" y="3730495"/>
            <a:ext cx="339916" cy="778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739863" y="3718924"/>
            <a:ext cx="235306" cy="778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9459" y="1539042"/>
            <a:ext cx="5857875" cy="120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41" y="4515762"/>
            <a:ext cx="2924175" cy="1019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916" y="4517541"/>
            <a:ext cx="2162175" cy="800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33341" y="5554366"/>
            <a:ext cx="130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PK = Film ID</a:t>
            </a:r>
            <a:endParaRPr lang="en-IE" dirty="0"/>
          </a:p>
        </p:txBody>
      </p:sp>
      <p:sp>
        <p:nvSpPr>
          <p:cNvPr id="17" name="TextBox 16"/>
          <p:cNvSpPr txBox="1"/>
          <p:nvPr/>
        </p:nvSpPr>
        <p:spPr>
          <a:xfrm>
            <a:off x="4911916" y="5534937"/>
            <a:ext cx="167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PK = Certificate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866" y="1268760"/>
            <a:ext cx="8229600" cy="4525963"/>
          </a:xfrm>
        </p:spPr>
        <p:txBody>
          <a:bodyPr/>
          <a:lstStyle/>
          <a:p>
            <a:endParaRPr lang="en-I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6" name="Content Placeholder 5"/>
          <p:cNvGraphicFramePr/>
          <p:nvPr/>
        </p:nvGraphicFramePr>
        <p:xfrm>
          <a:off x="179510" y="346503"/>
          <a:ext cx="8847114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519"/>
                <a:gridCol w="1333793"/>
                <a:gridCol w="1615245"/>
                <a:gridCol w="1474519"/>
                <a:gridCol w="1474519"/>
                <a:gridCol w="1474519"/>
              </a:tblGrid>
              <a:tr h="310600">
                <a:tc gridSpan="6">
                  <a:txBody>
                    <a:bodyPr/>
                    <a:lstStyle/>
                    <a:p>
                      <a:pPr algn="ctr"/>
                      <a:r>
                        <a:rPr lang="en-IE" sz="1500" dirty="0" err="1"/>
                        <a:t>Superhero_Table</a:t>
                      </a:r>
                      <a:endParaRPr lang="en-IE" sz="15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10600">
                <a:tc>
                  <a:txBody>
                    <a:bodyPr/>
                    <a:lstStyle/>
                    <a:p>
                      <a:r>
                        <a:rPr lang="en-IE" sz="1500" b="1" dirty="0"/>
                        <a:t>Name*</a:t>
                      </a:r>
                      <a:endParaRPr lang="en-I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1" dirty="0"/>
                        <a:t>City*</a:t>
                      </a:r>
                      <a:endParaRPr lang="en-I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1" dirty="0"/>
                        <a:t>Real_First</a:t>
                      </a:r>
                      <a:r>
                        <a:rPr lang="en-IE" sz="1500" b="1" baseline="0" dirty="0"/>
                        <a:t>_Name</a:t>
                      </a:r>
                      <a:endParaRPr lang="en-I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1" dirty="0" err="1"/>
                        <a:t>Real_Surname</a:t>
                      </a:r>
                      <a:endParaRPr lang="en-I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1" dirty="0"/>
                        <a:t>dob</a:t>
                      </a:r>
                      <a:endParaRPr lang="en-I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1" dirty="0"/>
                        <a:t>powers</a:t>
                      </a:r>
                      <a:endParaRPr lang="en-IE" sz="1500" b="1" dirty="0"/>
                    </a:p>
                  </a:txBody>
                  <a:tcPr/>
                </a:tc>
              </a:tr>
              <a:tr h="310600">
                <a:tc>
                  <a:txBody>
                    <a:bodyPr/>
                    <a:lstStyle/>
                    <a:p>
                      <a:r>
                        <a:rPr lang="en-IE" sz="1500" dirty="0"/>
                        <a:t>Spiderman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New York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Peter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Parker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1980-01-27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71.04</a:t>
                      </a:r>
                      <a:endParaRPr lang="en-IE" sz="1500" dirty="0"/>
                    </a:p>
                  </a:txBody>
                  <a:tcPr/>
                </a:tc>
              </a:tr>
              <a:tr h="310600">
                <a:tc>
                  <a:txBody>
                    <a:bodyPr/>
                    <a:lstStyle/>
                    <a:p>
                      <a:r>
                        <a:rPr lang="en-IE" sz="1500" dirty="0"/>
                        <a:t>Superman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Metropolis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Clark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Kent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1980-11-22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99.00</a:t>
                      </a:r>
                      <a:endParaRPr lang="en-IE" sz="1500" dirty="0"/>
                    </a:p>
                  </a:txBody>
                  <a:tcPr/>
                </a:tc>
              </a:tr>
              <a:tr h="310600">
                <a:tc>
                  <a:txBody>
                    <a:bodyPr/>
                    <a:lstStyle/>
                    <a:p>
                      <a:r>
                        <a:rPr lang="en-IE" sz="1500" dirty="0"/>
                        <a:t>Batman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Gotham City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Bruce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Wayne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1960-11-12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97.45</a:t>
                      </a:r>
                      <a:endParaRPr lang="en-IE" sz="1500" dirty="0"/>
                    </a:p>
                  </a:txBody>
                  <a:tcPr/>
                </a:tc>
              </a:tr>
              <a:tr h="310600">
                <a:tc>
                  <a:txBody>
                    <a:bodyPr/>
                    <a:lstStyle/>
                    <a:p>
                      <a:r>
                        <a:rPr lang="en-IE" sz="1500" dirty="0"/>
                        <a:t>Spiderman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Metropolis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Peter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Parker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1980-01-27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71.04</a:t>
                      </a:r>
                      <a:endParaRPr lang="en-IE" sz="1500" dirty="0"/>
                    </a:p>
                  </a:txBody>
                  <a:tcPr/>
                </a:tc>
              </a:tr>
              <a:tr h="310600">
                <a:tc>
                  <a:txBody>
                    <a:bodyPr/>
                    <a:lstStyle/>
                    <a:p>
                      <a:r>
                        <a:rPr lang="en-IE" sz="1500" dirty="0"/>
                        <a:t>Batman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Metropolis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Bruce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Wayne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1960-11-12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97.45</a:t>
                      </a:r>
                      <a:endParaRPr lang="en-IE" sz="1500" dirty="0"/>
                    </a:p>
                  </a:txBody>
                  <a:tcPr/>
                </a:tc>
              </a:tr>
              <a:tr h="310600">
                <a:tc>
                  <a:txBody>
                    <a:bodyPr/>
                    <a:lstStyle/>
                    <a:p>
                      <a:r>
                        <a:rPr lang="en-IE" sz="1500"/>
                        <a:t>Batgirl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Gotham City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Barbara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Gordon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1995-12-07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98.05</a:t>
                      </a:r>
                      <a:endParaRPr lang="en-IE" sz="1500" dirty="0"/>
                    </a:p>
                  </a:txBody>
                  <a:tcPr/>
                </a:tc>
              </a:tr>
              <a:tr h="310600">
                <a:tc>
                  <a:txBody>
                    <a:bodyPr/>
                    <a:lstStyle/>
                    <a:p>
                      <a:r>
                        <a:rPr lang="en-IE" sz="1500" dirty="0" err="1"/>
                        <a:t>Radioactiveman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Springfield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Alan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Jones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2000-07-04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76.88</a:t>
                      </a:r>
                      <a:endParaRPr lang="en-IE" sz="1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/>
          <p:nvPr/>
        </p:nvGraphicFramePr>
        <p:xfrm>
          <a:off x="131346" y="3849965"/>
          <a:ext cx="5664791" cy="282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958"/>
                <a:gridCol w="1219464"/>
                <a:gridCol w="1351513"/>
                <a:gridCol w="1096759"/>
                <a:gridCol w="864097"/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Superhero_Table</a:t>
                      </a:r>
                      <a:endParaRPr lang="en-IE" sz="14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  <a:endParaRPr lang="en-IE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71.04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Alan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Jones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5"/>
          <p:cNvGraphicFramePr/>
          <p:nvPr/>
        </p:nvGraphicFramePr>
        <p:xfrm>
          <a:off x="6283424" y="3426625"/>
          <a:ext cx="2743200" cy="32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Superhero_City_Table</a:t>
                      </a:r>
                      <a:endParaRPr lang="en-IE" sz="140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City*</a:t>
                      </a:r>
                      <a:endParaRPr lang="en-IE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  <a:endParaRPr lang="en-I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67269" y="-211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4267269" y="336676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 NF</a:t>
            </a:r>
            <a:endParaRPr lang="en-IE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419872" y="3561912"/>
            <a:ext cx="933943" cy="243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97548" y="3583976"/>
            <a:ext cx="1485876" cy="52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55576" y="4044955"/>
            <a:ext cx="5711517" cy="320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1342199">
            <a:off x="3745540" y="3853409"/>
            <a:ext cx="121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References</a:t>
            </a:r>
            <a:endParaRPr lang="en-I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5" grpId="0"/>
      <p:bldP spid="1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Foreign Keys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Foreign Key is a column in one table that references a column in another table.</a:t>
            </a:r>
            <a:endParaRPr lang="en-IE" dirty="0"/>
          </a:p>
          <a:p>
            <a:endParaRPr lang="en-IE" dirty="0"/>
          </a:p>
          <a:p>
            <a:r>
              <a:rPr lang="en-IE" dirty="0"/>
              <a:t>The referenced column is usually the Primary Key column.</a:t>
            </a:r>
            <a:endParaRPr lang="en-IE" dirty="0"/>
          </a:p>
          <a:p>
            <a:endParaRPr lang="en-IE" dirty="0"/>
          </a:p>
          <a:p>
            <a:r>
              <a:rPr lang="en-IE" dirty="0"/>
              <a:t>The Foreign Key ensures Referential Integrity</a:t>
            </a:r>
            <a:endParaRPr lang="en-IE" dirty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Foreign Key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You can see the Foreign Keys in a Table using the </a:t>
            </a:r>
            <a:r>
              <a:rPr lang="en-I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show create table &lt;table&gt;</a:t>
            </a:r>
            <a:r>
              <a:rPr lang="en-IE" sz="2800" dirty="0"/>
              <a:t> command</a:t>
            </a:r>
            <a:endParaRPr lang="en-IE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624" y="2564904"/>
            <a:ext cx="6381750" cy="3219450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>
            <a:off x="4139952" y="4869160"/>
            <a:ext cx="45719" cy="12570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2328436" y="6168073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Refers to column in </a:t>
            </a:r>
            <a:r>
              <a:rPr lang="en-IE" i="1" dirty="0"/>
              <a:t>this </a:t>
            </a:r>
            <a:r>
              <a:rPr lang="en-IE" dirty="0"/>
              <a:t>table</a:t>
            </a:r>
            <a:endParaRPr lang="en-IE" dirty="0"/>
          </a:p>
        </p:txBody>
      </p:sp>
      <p:sp>
        <p:nvSpPr>
          <p:cNvPr id="10" name="Up Arrow 9"/>
          <p:cNvSpPr/>
          <p:nvPr/>
        </p:nvSpPr>
        <p:spPr>
          <a:xfrm rot="16877658">
            <a:off x="2834273" y="3465324"/>
            <a:ext cx="49311" cy="21978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Up Arrow 10"/>
          <p:cNvSpPr/>
          <p:nvPr/>
        </p:nvSpPr>
        <p:spPr>
          <a:xfrm>
            <a:off x="5750417" y="4869159"/>
            <a:ext cx="45719" cy="12570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4680012" y="612616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Refers to other table</a:t>
            </a:r>
            <a:endParaRPr lang="en-IE" dirty="0"/>
          </a:p>
        </p:txBody>
      </p:sp>
      <p:sp>
        <p:nvSpPr>
          <p:cNvPr id="13" name="Up Arrow 12"/>
          <p:cNvSpPr/>
          <p:nvPr/>
        </p:nvSpPr>
        <p:spPr>
          <a:xfrm>
            <a:off x="7091620" y="4869159"/>
            <a:ext cx="45719" cy="12570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6588430" y="598800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Refers to column in other table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0" grpId="0" animBg="1"/>
      <p:bldP spid="10" grpId="1" animBg="1"/>
      <p:bldP spid="11" grpId="0" animBg="1"/>
      <p:bldP spid="11" grpId="1" animBg="1"/>
      <p:bldP spid="12" grpId="0"/>
      <p:bldP spid="12" grpId="1"/>
      <p:bldP spid="13" grpId="0" animBg="1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Foreign Keys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What happens if we try to delete </a:t>
            </a:r>
            <a:r>
              <a:rPr lang="en-IE" sz="2800" i="1" dirty="0"/>
              <a:t>Spiderman </a:t>
            </a:r>
            <a:r>
              <a:rPr lang="en-IE" sz="2800" dirty="0"/>
              <a:t>from the </a:t>
            </a:r>
            <a:r>
              <a:rPr lang="en-IE" sz="2800" dirty="0" err="1"/>
              <a:t>Superhero_Table</a:t>
            </a:r>
            <a:r>
              <a:rPr lang="en-IE" sz="2800" dirty="0"/>
              <a:t>?</a:t>
            </a:r>
            <a:endParaRPr lang="en-IE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6" name="Content Placeholder 5"/>
          <p:cNvGraphicFramePr/>
          <p:nvPr/>
        </p:nvGraphicFramePr>
        <p:xfrm>
          <a:off x="209224" y="3112490"/>
          <a:ext cx="5580110" cy="282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22"/>
                <a:gridCol w="1116022"/>
                <a:gridCol w="1116022"/>
                <a:gridCol w="1116022"/>
                <a:gridCol w="1116022"/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Superhero_Table</a:t>
                      </a:r>
                      <a:endParaRPr lang="en-IE" sz="14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  <a:endParaRPr lang="en-IE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71.04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Alan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Jones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/>
          <p:nvPr/>
        </p:nvGraphicFramePr>
        <p:xfrm>
          <a:off x="6191576" y="2729344"/>
          <a:ext cx="2743200" cy="32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Superhero_City_Table</a:t>
                      </a:r>
                      <a:endParaRPr lang="en-IE" sz="140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City*</a:t>
                      </a:r>
                      <a:endParaRPr lang="en-IE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  <a:endParaRPr lang="en-I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21342199">
            <a:off x="3963725" y="3039319"/>
            <a:ext cx="121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References</a:t>
            </a:r>
            <a:endParaRPr lang="en-IE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76708" y="3223985"/>
            <a:ext cx="5423484" cy="364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Foreign Keys – On Delete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/>
              <a:t>3 Options when the Referenced Foreign Key is Deleted:</a:t>
            </a:r>
            <a:endParaRPr lang="en-IE" dirty="0"/>
          </a:p>
          <a:p>
            <a:pPr lvl="1"/>
            <a:r>
              <a:rPr lang="en-IE" dirty="0"/>
              <a:t>Restrict</a:t>
            </a:r>
            <a:endParaRPr lang="en-IE" dirty="0"/>
          </a:p>
          <a:p>
            <a:pPr lvl="2"/>
            <a:r>
              <a:rPr lang="en-IE" dirty="0"/>
              <a:t>The Referenced FK cannot be deleted.</a:t>
            </a:r>
            <a:endParaRPr lang="en-IE" dirty="0"/>
          </a:p>
          <a:p>
            <a:pPr lvl="2"/>
            <a:r>
              <a:rPr lang="en-IE" dirty="0"/>
              <a:t>This is the default.</a:t>
            </a:r>
            <a:endParaRPr lang="en-IE" dirty="0"/>
          </a:p>
          <a:p>
            <a:pPr lvl="1"/>
            <a:r>
              <a:rPr lang="en-IE" dirty="0"/>
              <a:t>Cascade</a:t>
            </a:r>
            <a:endParaRPr lang="en-IE" dirty="0"/>
          </a:p>
          <a:p>
            <a:pPr lvl="2"/>
            <a:r>
              <a:rPr lang="en-IE" dirty="0"/>
              <a:t>The Row Referencing the FK to be deleted is also deleted.</a:t>
            </a:r>
            <a:endParaRPr lang="en-IE" dirty="0"/>
          </a:p>
          <a:p>
            <a:pPr lvl="1"/>
            <a:r>
              <a:rPr lang="en-IE" dirty="0"/>
              <a:t>Set NULL</a:t>
            </a:r>
            <a:endParaRPr lang="en-IE" dirty="0"/>
          </a:p>
          <a:p>
            <a:pPr lvl="2"/>
            <a:r>
              <a:rPr lang="en-IE" dirty="0"/>
              <a:t>The FK is set to NULL.</a:t>
            </a:r>
            <a:endParaRPr lang="en-IE" dirty="0"/>
          </a:p>
          <a:p>
            <a:pPr lvl="2"/>
            <a:r>
              <a:rPr lang="en-IE" dirty="0"/>
              <a:t>Not allowed for Primary Keys.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Foreign Keys – On Delete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6" name="Content Placeholder 5"/>
          <p:cNvGraphicFramePr/>
          <p:nvPr/>
        </p:nvGraphicFramePr>
        <p:xfrm>
          <a:off x="209224" y="1196752"/>
          <a:ext cx="5580110" cy="282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22"/>
                <a:gridCol w="1116022"/>
                <a:gridCol w="1116022"/>
                <a:gridCol w="1116022"/>
                <a:gridCol w="1116022"/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Superhero_Table</a:t>
                      </a:r>
                      <a:endParaRPr lang="en-IE" sz="14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  <a:endParaRPr lang="en-IE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71.04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Alan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Jones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/>
          <p:nvPr/>
        </p:nvGraphicFramePr>
        <p:xfrm>
          <a:off x="6191576" y="2888970"/>
          <a:ext cx="2743200" cy="32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Superhero_City_Table</a:t>
                      </a:r>
                      <a:endParaRPr lang="en-IE" sz="140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City*</a:t>
                      </a:r>
                      <a:endParaRPr lang="en-IE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  <a:endParaRPr lang="en-IE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 flipV="1">
            <a:off x="827584" y="1678018"/>
            <a:ext cx="5472608" cy="1736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083987">
            <a:off x="4053038" y="2617177"/>
            <a:ext cx="2571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rgbClr val="FF0000"/>
                </a:solidFill>
              </a:rPr>
              <a:t>On Delete Cascade</a:t>
            </a:r>
            <a:endParaRPr lang="en-IE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Insert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200" dirty="0"/>
              <a:t>How would you add a superhero called </a:t>
            </a:r>
            <a:r>
              <a:rPr lang="en-IE" sz="2200" i="1" dirty="0"/>
              <a:t>Joker</a:t>
            </a:r>
            <a:r>
              <a:rPr lang="en-IE" sz="2200" dirty="0"/>
              <a:t>, whose real name is </a:t>
            </a:r>
            <a:r>
              <a:rPr lang="en-IE" sz="2200" i="1" dirty="0"/>
              <a:t>Jack Nicholson </a:t>
            </a:r>
            <a:r>
              <a:rPr lang="en-IE" sz="2200" dirty="0"/>
              <a:t>but you want to leave the </a:t>
            </a:r>
            <a:r>
              <a:rPr lang="en-IE" sz="2200" i="1" dirty="0"/>
              <a:t>City </a:t>
            </a:r>
            <a:r>
              <a:rPr lang="en-IE" sz="2200" dirty="0"/>
              <a:t>blank?</a:t>
            </a:r>
            <a:endParaRPr lang="en-IE" sz="2200" dirty="0"/>
          </a:p>
          <a:p>
            <a:endParaRPr lang="en-IE" sz="2200" dirty="0"/>
          </a:p>
          <a:p>
            <a:endParaRPr lang="en-IE" sz="2200" dirty="0"/>
          </a:p>
          <a:p>
            <a:endParaRPr lang="en-IE" sz="2200" dirty="0"/>
          </a:p>
          <a:p>
            <a:endParaRPr lang="en-IE" sz="2200" dirty="0"/>
          </a:p>
          <a:p>
            <a:endParaRPr lang="en-IE" sz="2200" dirty="0"/>
          </a:p>
          <a:p>
            <a:endParaRPr lang="en-I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Superhero_Table (Name, Real_First_Name, </a:t>
            </a:r>
            <a:r>
              <a:rPr lang="en-I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Real_Surname</a:t>
            </a: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values (‘Joker’, ‘Jack’, ‘Nicholson’);</a:t>
            </a:r>
            <a:endParaRPr lang="en-I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6" name="Content Placeholder 5"/>
          <p:cNvGraphicFramePr/>
          <p:nvPr/>
        </p:nvGraphicFramePr>
        <p:xfrm>
          <a:off x="457200" y="2492896"/>
          <a:ext cx="8229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IE" dirty="0"/>
                        <a:t>Superhero_Table</a:t>
                      </a:r>
                      <a:endParaRPr lang="en-IE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Spiderman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New York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Peter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Parker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Superman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Metropolis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Clark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Kent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Batman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Gotham City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Bruce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Wayne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Foreign Keys – On Delete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6" name="Content Placeholder 5"/>
          <p:cNvGraphicFramePr/>
          <p:nvPr/>
        </p:nvGraphicFramePr>
        <p:xfrm>
          <a:off x="209224" y="1196752"/>
          <a:ext cx="5580110" cy="282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22"/>
                <a:gridCol w="1116022"/>
                <a:gridCol w="1116022"/>
                <a:gridCol w="1116022"/>
                <a:gridCol w="1116022"/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Superhero_Table</a:t>
                      </a:r>
                      <a:endParaRPr lang="en-IE" sz="14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  <a:endParaRPr lang="en-IE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71.04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Alan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Jones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/>
          <p:nvPr/>
        </p:nvGraphicFramePr>
        <p:xfrm>
          <a:off x="6191576" y="2888970"/>
          <a:ext cx="2743200" cy="32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Superhero_City_Table</a:t>
                      </a:r>
                      <a:endParaRPr lang="en-IE" sz="140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City*</a:t>
                      </a:r>
                      <a:endParaRPr lang="en-IE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  <a:endParaRPr lang="en-IE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 flipV="1">
            <a:off x="827584" y="1678018"/>
            <a:ext cx="5472608" cy="1736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083987">
            <a:off x="4086575" y="2617177"/>
            <a:ext cx="2504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rgbClr val="FF0000"/>
                </a:solidFill>
              </a:rPr>
              <a:t>On Delete Restrict</a:t>
            </a:r>
            <a:endParaRPr lang="en-IE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Foreign Keys – On Delete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6" name="Content Placeholder 5"/>
          <p:cNvGraphicFramePr/>
          <p:nvPr/>
        </p:nvGraphicFramePr>
        <p:xfrm>
          <a:off x="209224" y="1196752"/>
          <a:ext cx="5580110" cy="282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22"/>
                <a:gridCol w="1116022"/>
                <a:gridCol w="1116022"/>
                <a:gridCol w="1116022"/>
                <a:gridCol w="1116022"/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Superhero_Table</a:t>
                      </a:r>
                      <a:endParaRPr lang="en-IE" sz="14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  <a:endParaRPr lang="en-IE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71.04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Alan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Jones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/>
          <p:nvPr/>
        </p:nvGraphicFramePr>
        <p:xfrm>
          <a:off x="6191576" y="2888970"/>
          <a:ext cx="2743200" cy="32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Superhero_City_Table</a:t>
                      </a:r>
                      <a:endParaRPr lang="en-IE" sz="140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City*</a:t>
                      </a:r>
                      <a:endParaRPr lang="en-IE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  <a:endParaRPr lang="en-IE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 flipV="1">
            <a:off x="827584" y="1678018"/>
            <a:ext cx="5472608" cy="1736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083987">
            <a:off x="2835096" y="2259258"/>
            <a:ext cx="49997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2400" b="1" dirty="0">
                <a:solidFill>
                  <a:srgbClr val="FF0000"/>
                </a:solidFill>
              </a:rPr>
              <a:t>On Delete Set NULL</a:t>
            </a:r>
            <a:endParaRPr lang="en-IE" sz="2400" b="1" dirty="0">
              <a:solidFill>
                <a:srgbClr val="FF0000"/>
              </a:solidFill>
            </a:endParaRPr>
          </a:p>
          <a:p>
            <a:r>
              <a:rPr lang="en-IE" b="1" dirty="0">
                <a:solidFill>
                  <a:srgbClr val="FF0000"/>
                </a:solidFill>
              </a:rPr>
              <a:t>(not allowed in this case as name is part of the PK)</a:t>
            </a:r>
            <a:endParaRPr lang="en-IE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Delete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Deleting data from a table is done using the DELETE command.</a:t>
            </a:r>
            <a:endParaRPr lang="en-IE" dirty="0"/>
          </a:p>
          <a:p>
            <a:endParaRPr lang="en-IE" dirty="0"/>
          </a:p>
          <a:p>
            <a:r>
              <a:rPr lang="en-IE" dirty="0"/>
              <a:t>Delete From </a:t>
            </a:r>
            <a:r>
              <a:rPr lang="en-IE" i="1" dirty="0"/>
              <a:t>&lt;table&gt;</a:t>
            </a:r>
            <a:r>
              <a:rPr lang="en-IE" dirty="0"/>
              <a:t>;</a:t>
            </a:r>
            <a:endParaRPr lang="en-IE" dirty="0"/>
          </a:p>
          <a:p>
            <a:endParaRPr lang="en-IE" dirty="0"/>
          </a:p>
          <a:p>
            <a:r>
              <a:rPr lang="en-IE" dirty="0"/>
              <a:t>Delete From &lt;table&gt;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     Where </a:t>
            </a:r>
            <a:r>
              <a:rPr lang="en-IE" i="1" dirty="0"/>
              <a:t>&lt;condition&gt;</a:t>
            </a:r>
            <a:r>
              <a:rPr lang="en-IE" dirty="0"/>
              <a:t>;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Delete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Given the following table, how would you delete the superheroes with </a:t>
            </a:r>
            <a:r>
              <a:rPr lang="en-IE" sz="2000" i="1" dirty="0"/>
              <a:t>man</a:t>
            </a:r>
            <a:r>
              <a:rPr lang="en-IE" sz="2000" dirty="0"/>
              <a:t> at the end of their name?</a:t>
            </a:r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where name like '%man';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6" name="Content Placeholder 5"/>
          <p:cNvGraphicFramePr/>
          <p:nvPr/>
        </p:nvGraphicFramePr>
        <p:xfrm>
          <a:off x="457200" y="2331542"/>
          <a:ext cx="8229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IE" dirty="0"/>
                        <a:t>Superhero_Table</a:t>
                      </a:r>
                      <a:endParaRPr lang="en-IE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Spiderman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New York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Peter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Parker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Superman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Metropolis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Clark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Kent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Batman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Gotham City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Bruce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Wayne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Joker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Gotham City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Jack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Nicholson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Batgirl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New York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Barbara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Gordon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Delete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2000" dirty="0"/>
              <a:t>Given the following table, how would you delete the superheroes with </a:t>
            </a:r>
            <a:r>
              <a:rPr lang="en-IE" sz="2000" i="1" dirty="0"/>
              <a:t>man</a:t>
            </a:r>
            <a:r>
              <a:rPr lang="en-IE" sz="2000" dirty="0"/>
              <a:t> at the end of their name, and who live in </a:t>
            </a:r>
            <a:r>
              <a:rPr lang="en-IE" sz="2000" i="1" dirty="0"/>
              <a:t>Gotham City</a:t>
            </a:r>
            <a:r>
              <a:rPr lang="en-IE" sz="2000" dirty="0"/>
              <a:t>?</a:t>
            </a:r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where name like '%man‘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and city like ‘Gotham%’;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6" name="Content Placeholder 5"/>
          <p:cNvGraphicFramePr/>
          <p:nvPr/>
        </p:nvGraphicFramePr>
        <p:xfrm>
          <a:off x="457200" y="2331542"/>
          <a:ext cx="8229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IE" dirty="0"/>
                        <a:t>Superhero_Table</a:t>
                      </a:r>
                      <a:endParaRPr lang="en-IE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Spiderman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New York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Peter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Parker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Superman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Metropolis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Clark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Kent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Batman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Gotham City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Bruce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Wayne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Joker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Gotham City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Jack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Nicholson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Batgirl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New York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Barbara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Gordon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Update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Updating data in a table is done using the UPDATE command.</a:t>
            </a:r>
            <a:endParaRPr lang="en-IE" dirty="0"/>
          </a:p>
          <a:p>
            <a:endParaRPr lang="en-IE" dirty="0"/>
          </a:p>
          <a:p>
            <a:r>
              <a:rPr lang="en-IE" dirty="0"/>
              <a:t>Update </a:t>
            </a:r>
            <a:r>
              <a:rPr lang="en-IE" i="1" dirty="0"/>
              <a:t>&lt;table&gt;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    Set </a:t>
            </a:r>
            <a:r>
              <a:rPr lang="en-IE" i="1" dirty="0"/>
              <a:t>&lt;</a:t>
            </a:r>
            <a:r>
              <a:rPr lang="en-IE" i="1" dirty="0" err="1"/>
              <a:t>column_name</a:t>
            </a:r>
            <a:r>
              <a:rPr lang="en-IE" i="1" dirty="0"/>
              <a:t>&gt;</a:t>
            </a:r>
            <a:r>
              <a:rPr lang="en-IE" dirty="0"/>
              <a:t> = </a:t>
            </a:r>
            <a:r>
              <a:rPr lang="en-IE" i="1" dirty="0"/>
              <a:t>&lt;value&gt;;</a:t>
            </a:r>
            <a:endParaRPr lang="en-IE" dirty="0"/>
          </a:p>
          <a:p>
            <a:endParaRPr lang="en-IE" dirty="0"/>
          </a:p>
          <a:p>
            <a:r>
              <a:rPr lang="en-IE" dirty="0"/>
              <a:t>Update </a:t>
            </a:r>
            <a:r>
              <a:rPr lang="en-IE" i="1" dirty="0"/>
              <a:t>&lt;table&gt;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    Set </a:t>
            </a:r>
            <a:r>
              <a:rPr lang="en-IE" i="1" dirty="0"/>
              <a:t>&lt;</a:t>
            </a:r>
            <a:r>
              <a:rPr lang="en-IE" i="1" dirty="0" err="1"/>
              <a:t>column_name</a:t>
            </a:r>
            <a:r>
              <a:rPr lang="en-IE" i="1" dirty="0"/>
              <a:t>&gt;</a:t>
            </a:r>
            <a:r>
              <a:rPr lang="en-IE" dirty="0"/>
              <a:t> = </a:t>
            </a:r>
            <a:r>
              <a:rPr lang="en-IE" i="1" dirty="0"/>
              <a:t>&lt;value&gt;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    Where </a:t>
            </a:r>
            <a:r>
              <a:rPr lang="en-IE" i="1" dirty="0"/>
              <a:t>&lt;condition&gt;</a:t>
            </a:r>
            <a:r>
              <a:rPr lang="en-IE" dirty="0"/>
              <a:t>;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Update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r>
              <a:rPr lang="en-IE" sz="1900" dirty="0"/>
              <a:t>Update the </a:t>
            </a:r>
            <a:r>
              <a:rPr lang="en-IE" sz="1900" i="1" dirty="0"/>
              <a:t>powers</a:t>
            </a:r>
            <a:r>
              <a:rPr lang="en-IE" sz="1900" dirty="0"/>
              <a:t> of all superheroes to </a:t>
            </a:r>
            <a:r>
              <a:rPr lang="en-IE" sz="1900" i="1" dirty="0"/>
              <a:t>55.01</a:t>
            </a:r>
            <a:r>
              <a:rPr lang="en-IE" sz="1900" dirty="0"/>
              <a:t>.</a:t>
            </a:r>
            <a:endParaRPr lang="en-IE" sz="1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6" name="Content Placeholder 5"/>
          <p:cNvGraphicFramePr/>
          <p:nvPr/>
        </p:nvGraphicFramePr>
        <p:xfrm>
          <a:off x="457200" y="1196752"/>
          <a:ext cx="82296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1296144"/>
                <a:gridCol w="1368152"/>
                <a:gridCol w="1368152"/>
                <a:gridCol w="1231032"/>
                <a:gridCol w="1371600"/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E" dirty="0"/>
                        <a:t>Superhero_Table</a:t>
                      </a:r>
                      <a:endParaRPr lang="en-IE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DOB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Powers</a:t>
                      </a:r>
                      <a:endParaRPr lang="en-I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New York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Peter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Parker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1980-01-01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  <a:endParaRPr lang="en-I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Superman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Kent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1980-11-22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99.00</a:t>
                      </a:r>
                      <a:endParaRPr lang="en-I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Gotham City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97.45</a:t>
                      </a:r>
                      <a:endParaRPr lang="en-I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1980-01-27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7.00</a:t>
                      </a:r>
                      <a:endParaRPr lang="en-I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  <a:endParaRPr lang="en-I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Batgirl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sz="1600" dirty="0"/>
                        <a:t>Gotham City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Barbara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Gordon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1995-12-07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98.05</a:t>
                      </a:r>
                      <a:endParaRPr lang="en-I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 err="1"/>
                        <a:t>Radioactiveman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Springfield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2000-07-04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  <a:endParaRPr lang="en-IE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17838</Words>
  <Application>WPS 演示</Application>
  <PresentationFormat>On-screen Show (4:3)</PresentationFormat>
  <Paragraphs>3223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Arial</vt:lpstr>
      <vt:lpstr>宋体</vt:lpstr>
      <vt:lpstr>Wingdings</vt:lpstr>
      <vt:lpstr>Courier New</vt:lpstr>
      <vt:lpstr>Calibri</vt:lpstr>
      <vt:lpstr>微软雅黑</vt:lpstr>
      <vt:lpstr>Arial Unicode MS</vt:lpstr>
      <vt:lpstr>Office Theme</vt:lpstr>
      <vt:lpstr>Data Centric RAD</vt:lpstr>
      <vt:lpstr>Review of MySQL - Insert</vt:lpstr>
      <vt:lpstr>Review of MySQL - Insert</vt:lpstr>
      <vt:lpstr>Review of MySQL - Insert</vt:lpstr>
      <vt:lpstr>Review of MySQL - Delete</vt:lpstr>
      <vt:lpstr>Review of MySQL - Delete</vt:lpstr>
      <vt:lpstr>Review of MySQL - Delete</vt:lpstr>
      <vt:lpstr>Review of MySQL - Update</vt:lpstr>
      <vt:lpstr>Review of MySQL - Update</vt:lpstr>
      <vt:lpstr>Review of MySQL - Update</vt:lpstr>
      <vt:lpstr>Review of MySQL - Update</vt:lpstr>
      <vt:lpstr>Review of MySQL - Update</vt:lpstr>
      <vt:lpstr>Review of MySQL - Update</vt:lpstr>
      <vt:lpstr>Review of MySQL - Update</vt:lpstr>
      <vt:lpstr>Review of MySQL – Aggregate Functions</vt:lpstr>
      <vt:lpstr>Review of MySQL - MIN</vt:lpstr>
      <vt:lpstr>Review of MySQL - MAX</vt:lpstr>
      <vt:lpstr>Review of MySQL - SUM</vt:lpstr>
      <vt:lpstr>Review of MySQL - AVG</vt:lpstr>
      <vt:lpstr>Review of MySQL - COUNT</vt:lpstr>
      <vt:lpstr>Review of MySQL - COUNT</vt:lpstr>
      <vt:lpstr>Review of MySQL – Group By</vt:lpstr>
      <vt:lpstr>Review of MySQL – Group By</vt:lpstr>
      <vt:lpstr>Review of MySQL – Group By</vt:lpstr>
      <vt:lpstr>Review of MySQL – Having</vt:lpstr>
      <vt:lpstr>Review of MySQL</vt:lpstr>
      <vt:lpstr>Review of MySQL</vt:lpstr>
      <vt:lpstr>Normalization</vt:lpstr>
      <vt:lpstr>Normal Forms – 1NF</vt:lpstr>
      <vt:lpstr>Normal Forms – 2NF</vt:lpstr>
      <vt:lpstr>Normal Forms – 2NF</vt:lpstr>
      <vt:lpstr>Normal Forms – 3NF</vt:lpstr>
      <vt:lpstr>Normal Forms – 3NF</vt:lpstr>
      <vt:lpstr>PowerPoint 演示文稿</vt:lpstr>
      <vt:lpstr>Foreign Keys</vt:lpstr>
      <vt:lpstr>Foreign Key</vt:lpstr>
      <vt:lpstr>Foreign Keys</vt:lpstr>
      <vt:lpstr>Foreign Keys – On Delete</vt:lpstr>
      <vt:lpstr>Foreign Keys – On Delete</vt:lpstr>
      <vt:lpstr>Foreign Keys – On Delete</vt:lpstr>
      <vt:lpstr>Foreign Keys – On Delete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天乐</cp:lastModifiedBy>
  <cp:revision>185</cp:revision>
  <dcterms:created xsi:type="dcterms:W3CDTF">2015-12-18T17:06:00Z</dcterms:created>
  <dcterms:modified xsi:type="dcterms:W3CDTF">2017-10-18T18:22:30Z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