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342" r:id="rId5"/>
    <p:sldId id="343" r:id="rId6"/>
    <p:sldId id="345" r:id="rId7"/>
    <p:sldId id="346" r:id="rId8"/>
    <p:sldId id="344" r:id="rId9"/>
    <p:sldId id="340" r:id="rId10"/>
    <p:sldId id="347" r:id="rId11"/>
    <p:sldId id="350" r:id="rId12"/>
    <p:sldId id="348" r:id="rId13"/>
    <p:sldId id="349" r:id="rId14"/>
    <p:sldId id="352" r:id="rId15"/>
    <p:sldId id="353" r:id="rId16"/>
    <p:sldId id="351" r:id="rId17"/>
    <p:sldId id="35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  <a:endParaRPr lang="en-IE" dirty="0"/>
          </a:p>
          <a:p>
            <a:r>
              <a:rPr lang="en-IE" dirty="0"/>
              <a:t>Bachelor of Science in Computing in Software</a:t>
            </a:r>
            <a:endParaRPr lang="en-IE" dirty="0"/>
          </a:p>
          <a:p>
            <a:r>
              <a:rPr lang="en-IE" dirty="0"/>
              <a:t>Development</a:t>
            </a:r>
            <a:endParaRPr lang="en-IE" dirty="0"/>
          </a:p>
          <a:p>
            <a:r>
              <a:rPr lang="en-IE" sz="2200" dirty="0"/>
              <a:t>Department of Computer Science &amp; Applied Physics</a:t>
            </a:r>
            <a:endParaRPr lang="en-IE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36" y="23581"/>
            <a:ext cx="8229600" cy="1143000"/>
          </a:xfrm>
        </p:spPr>
        <p:txBody>
          <a:bodyPr>
            <a:normAutofit/>
          </a:bodyPr>
          <a:lstStyle/>
          <a:p>
            <a:r>
              <a:rPr lang="en-IE" sz="2800" dirty="0"/>
              <a:t>Data From Multiple Tables</a:t>
            </a:r>
            <a:endParaRPr lang="en-IE" sz="2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6951" y="4232394"/>
          <a:ext cx="3948985" cy="258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01"/>
                <a:gridCol w="1224136"/>
                <a:gridCol w="792088"/>
                <a:gridCol w="1440160"/>
              </a:tblGrid>
              <a:tr h="369865">
                <a:tc gridSpan="4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b="1" dirty="0"/>
                        <a:t>Id*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i="0" dirty="0" err="1"/>
                        <a:t>city_name</a:t>
                      </a:r>
                      <a:endParaRPr lang="en-IE" sz="1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country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population</a:t>
                      </a:r>
                      <a:endParaRPr lang="en-IE" sz="1400" b="1" dirty="0"/>
                    </a:p>
                  </a:txBody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Galway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Ireland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75,000</a:t>
                      </a:r>
                      <a:endParaRPr lang="en-IE" sz="1400" dirty="0"/>
                    </a:p>
                  </a:txBody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15,000,000</a:t>
                      </a:r>
                      <a:endParaRPr lang="en-IE" sz="1400" dirty="0"/>
                    </a:p>
                  </a:txBody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22,500,000</a:t>
                      </a:r>
                      <a:endParaRPr lang="en-IE" sz="1400" dirty="0"/>
                    </a:p>
                  </a:txBody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8,500,000</a:t>
                      </a:r>
                      <a:endParaRPr lang="en-IE" sz="1400" dirty="0"/>
                    </a:p>
                  </a:txBody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20,000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6951" y="821050"/>
          <a:ext cx="5580110" cy="319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/>
                <a:gridCol w="1116022"/>
                <a:gridCol w="1116022"/>
                <a:gridCol w="1116022"/>
                <a:gridCol w="1116022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Joker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John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1966-10-12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22.20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/>
          <p:nvPr/>
        </p:nvGraphicFramePr>
        <p:xfrm>
          <a:off x="6407694" y="821050"/>
          <a:ext cx="2656951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254"/>
                <a:gridCol w="112969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Id*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755576" y="1344901"/>
            <a:ext cx="5832648" cy="35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5536" y="1380061"/>
            <a:ext cx="7560840" cy="343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6016" y="443711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Display the name of ALL cities as </a:t>
            </a:r>
            <a:r>
              <a:rPr lang="en-IE" i="1" dirty="0"/>
              <a:t>City</a:t>
            </a:r>
            <a:r>
              <a:rPr lang="en-IE" dirty="0"/>
              <a:t>, and the DOBs of its superheroes as </a:t>
            </a:r>
            <a:r>
              <a:rPr lang="en-IE" i="1" dirty="0"/>
              <a:t>Birthdays</a:t>
            </a:r>
            <a:r>
              <a:rPr lang="en-IE" dirty="0"/>
              <a:t>.</a:t>
            </a:r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From Multiple Tables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c.city_name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'City',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s.dob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'Birthday’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c.id = sc.id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sc.name = s.name;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80112" y="3068960"/>
          <a:ext cx="28480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45"/>
                <a:gridCol w="1424045"/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City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population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Galway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NULL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Gotham City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1995-12-07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200" dirty="0"/>
                        <a:t>Gotham City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1960-11-12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Metropolis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1960-11-12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200" dirty="0"/>
                        <a:t>Metropolis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1980-01-27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200" dirty="0"/>
                        <a:t>Metropolis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1980-11-22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New</a:t>
                      </a:r>
                      <a:r>
                        <a:rPr lang="en-IE" sz="1200" baseline="0" dirty="0"/>
                        <a:t> York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1980-01-27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Springfield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/>
                        <a:t>2000-07-04</a:t>
                      </a:r>
                      <a:endParaRPr lang="en-IE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Clause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sz="2800" dirty="0"/>
          </a:p>
          <a:p>
            <a:r>
              <a:rPr lang="en-IE" sz="2800" dirty="0"/>
              <a:t>IN clause can be used to replace many OR conditions.</a:t>
            </a:r>
            <a:endParaRPr lang="en-I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874" y="1400170"/>
            <a:ext cx="7224251" cy="2025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74" y="4551193"/>
            <a:ext cx="7224251" cy="1669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SubQueries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  MySQL subquery is a query that is nested inside another query such as SELECT, INSERT, UPDATE or DELETE.</a:t>
            </a:r>
            <a:endParaRPr lang="en-IE" dirty="0"/>
          </a:p>
          <a:p>
            <a:endParaRPr lang="en-IE" dirty="0"/>
          </a:p>
          <a:p>
            <a:r>
              <a:rPr lang="en-IE" dirty="0"/>
              <a:t>A MySQL subquery can be nested inside another subquery.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SubQueries</a:t>
            </a:r>
            <a:r>
              <a:rPr lang="en-IE" dirty="0"/>
              <a:t> are also called Inner Queries</a:t>
            </a:r>
            <a:br>
              <a:rPr lang="en-IE" dirty="0"/>
            </a:b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IE" sz="2000" dirty="0"/>
              <a:t>Display the name, real first name, real surname and dob (as </a:t>
            </a:r>
            <a:r>
              <a:rPr lang="en-IE" sz="2000" i="1" dirty="0"/>
              <a:t>Oldest Superhero</a:t>
            </a:r>
            <a:r>
              <a:rPr lang="en-IE" sz="2000" dirty="0"/>
              <a:t>) of the </a:t>
            </a:r>
            <a:r>
              <a:rPr lang="en-IE" sz="2000" i="1" dirty="0"/>
              <a:t>oldest </a:t>
            </a:r>
            <a:r>
              <a:rPr lang="en-IE" sz="2000" dirty="0"/>
              <a:t>superhero.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57200" y="1268761"/>
          <a:ext cx="8229600" cy="260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93823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  <a:endParaRPr lang="en-IE" sz="1400" dirty="0"/>
                    </a:p>
                  </a:txBody>
                  <a:tcPr/>
                </a:tc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28352">
                <a:tc>
                  <a:txBody>
                    <a:bodyPr/>
                    <a:lstStyle/>
                    <a:p>
                      <a:r>
                        <a:rPr lang="en-IE" sz="1400" dirty="0"/>
                        <a:t>Joker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John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1966-10-12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22.20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672112"/>
            <a:ext cx="5819775" cy="1636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98"/>
            <a:ext cx="8229600" cy="514086"/>
          </a:xfrm>
        </p:spPr>
        <p:txBody>
          <a:bodyPr>
            <a:noAutofit/>
          </a:bodyPr>
          <a:lstStyle/>
          <a:p>
            <a:r>
              <a:rPr lang="en-GB" sz="3500" dirty="0" err="1"/>
              <a:t>SubQueries</a:t>
            </a:r>
            <a:endParaRPr lang="en-GB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Gerard Harrison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985" y="687565"/>
          <a:ext cx="475252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692"/>
                <a:gridCol w="1607473"/>
                <a:gridCol w="167736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Student_Table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Student_ID</a:t>
                      </a:r>
                      <a:r>
                        <a:rPr lang="en-GB" b="1" dirty="0"/>
                        <a:t> *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Student_Name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Course_ID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 Smith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Alan O'Brien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Sarah Murphy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101</a:t>
                      </a:r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Sean Mulligan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841356" y="2956766"/>
          <a:ext cx="4224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124"/>
                <a:gridCol w="1671530"/>
                <a:gridCol w="1184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Course_Table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Course_ID</a:t>
                      </a:r>
                      <a:r>
                        <a:rPr lang="en-GB" b="1" dirty="0"/>
                        <a:t> *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Course_Name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Duration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BSc. SW Dev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 History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BEng Mech </a:t>
                      </a:r>
                      <a:r>
                        <a:rPr lang="en-GB" dirty="0" err="1"/>
                        <a:t>Eng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283968" y="1325256"/>
            <a:ext cx="836824" cy="2121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82700" y="625906"/>
            <a:ext cx="335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 the names of students doing courses longer than 3 years.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3174564"/>
            <a:ext cx="4490556" cy="16300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s.student_name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student_table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course_table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s.course_id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c.course_id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c.duration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3;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27748" y="1381828"/>
          <a:ext cx="17954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9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Student_Name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John Smith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Alan O'Brien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Sean Mulligan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5364" y="4811068"/>
            <a:ext cx="449055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s.student_name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student_table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s.course_id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(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c.course_id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course_table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where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c.duration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3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nimBg="1"/>
      <p:bldP spid="16" grpId="1" bldLvl="0" animBg="1"/>
      <p:bldP spid="1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3600" dirty="0"/>
              <a:t>Review of MySQL – Data From Multiple Tables</a:t>
            </a:r>
            <a:endParaRPr lang="en-IE" sz="36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4316" y="1113356"/>
          <a:ext cx="6172200" cy="201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36037">
                <a:tc gridSpan="3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Employee 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eID</a:t>
                      </a:r>
                      <a:r>
                        <a:rPr lang="en-IE" sz="1400" b="1" dirty="0"/>
                        <a:t>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eName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Next Of Kin ID</a:t>
                      </a:r>
                      <a:endParaRPr lang="en-IE" sz="1400" b="1" dirty="0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Fred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100</a:t>
                      </a:r>
                      <a:endParaRPr lang="en-IE" sz="1400" dirty="0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Tom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101</a:t>
                      </a:r>
                      <a:endParaRPr lang="en-IE" sz="1400" dirty="0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Darragh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</a:t>
                      </a:r>
                      <a:endParaRPr lang="en-IE" sz="1400" dirty="0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Sean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10" name="Content Placeholder 8"/>
          <p:cNvGraphicFramePr/>
          <p:nvPr/>
        </p:nvGraphicFramePr>
        <p:xfrm>
          <a:off x="6084168" y="4365104"/>
          <a:ext cx="2890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332"/>
                <a:gridCol w="14453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Next Of</a:t>
                      </a:r>
                      <a:r>
                        <a:rPr lang="en-IE" sz="1400" baseline="0" dirty="0"/>
                        <a:t> Kin 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NOK ID*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NOK</a:t>
                      </a:r>
                      <a:r>
                        <a:rPr lang="en-IE" sz="1400" b="1" baseline="0" dirty="0"/>
                        <a:t> </a:t>
                      </a:r>
                      <a:r>
                        <a:rPr lang="en-IE" sz="1400" b="1" dirty="0"/>
                        <a:t>Name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Cathy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Mary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Vikki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5436096" y="1557170"/>
            <a:ext cx="824620" cy="3239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6516" y="1063695"/>
            <a:ext cx="276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Display the Employee’s name and his Next of Kin’s Name – How?</a:t>
            </a:r>
            <a:endParaRPr lang="en-IE" dirty="0"/>
          </a:p>
        </p:txBody>
      </p:sp>
      <p:sp>
        <p:nvSpPr>
          <p:cNvPr id="19" name="TextBox 18"/>
          <p:cNvSpPr txBox="1"/>
          <p:nvPr/>
        </p:nvSpPr>
        <p:spPr>
          <a:xfrm>
            <a:off x="6265983" y="1961090"/>
            <a:ext cx="2773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Foreign Key(s) to link tables together to find the information.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104316" y="3369609"/>
            <a:ext cx="511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employee_table.ename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next_of_kin_table.nok_name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49" y="4086681"/>
            <a:ext cx="511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57" y="4521049"/>
            <a:ext cx="511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16" y="4989676"/>
            <a:ext cx="511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employee_table.nextofkin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next_of_kin_table.nok_id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1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Data From Multiple Tables – Inner Join</a:t>
            </a:r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2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1186">
                <a:tc>
                  <a:txBody>
                    <a:bodyPr/>
                    <a:lstStyle/>
                    <a:p>
                      <a:r>
                        <a:rPr lang="en-IE" sz="1400" dirty="0" err="1"/>
                        <a:t>ename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nok_name</a:t>
                      </a:r>
                      <a:endParaRPr lang="en-IE" sz="1400" dirty="0"/>
                    </a:p>
                  </a:txBody>
                  <a:tcPr/>
                </a:tc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/>
                        <a:t>Fred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Cathy</a:t>
                      </a:r>
                      <a:endParaRPr lang="en-IE" sz="1400" dirty="0"/>
                    </a:p>
                  </a:txBody>
                  <a:tcPr/>
                </a:tc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/>
                        <a:t>Tom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Mary</a:t>
                      </a:r>
                      <a:endParaRPr lang="en-IE" sz="1400" dirty="0"/>
                    </a:p>
                  </a:txBody>
                  <a:tcPr/>
                </a:tc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 err="1"/>
                        <a:t>Darragh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Vikki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457200" y="3416802"/>
            <a:ext cx="814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An INNER JOIN (simple join, join) returns all rows from multiple tables </a:t>
            </a:r>
            <a:endParaRPr lang="en-IE" dirty="0"/>
          </a:p>
          <a:p>
            <a:r>
              <a:rPr lang="en-IE" dirty="0"/>
              <a:t>     where the join condition is met.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Most common Join</a:t>
            </a:r>
            <a:endParaRPr lang="en-IE" dirty="0"/>
          </a:p>
        </p:txBody>
      </p:sp>
      <p:pic>
        <p:nvPicPr>
          <p:cNvPr id="9" name="Picture 8" descr="Capture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768772" y="4016966"/>
            <a:ext cx="2789364" cy="27479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157192"/>
            <a:ext cx="2602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What’s the problem with the data returned from the Inner Join?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Data From Multiple Tables</a:t>
            </a:r>
            <a:endParaRPr lang="en-IE" sz="36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4316" y="1113356"/>
          <a:ext cx="6172200" cy="201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36037">
                <a:tc gridSpan="3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Employee 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eID</a:t>
                      </a:r>
                      <a:r>
                        <a:rPr lang="en-IE" sz="1400" b="1" dirty="0"/>
                        <a:t>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eName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Next Of Kin ID</a:t>
                      </a:r>
                      <a:endParaRPr lang="en-IE" sz="1400" b="1" dirty="0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Fred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100</a:t>
                      </a:r>
                      <a:endParaRPr lang="en-IE" sz="1400" dirty="0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Tom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101</a:t>
                      </a:r>
                      <a:endParaRPr lang="en-IE" sz="1400" dirty="0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Darragh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</a:t>
                      </a:r>
                      <a:endParaRPr lang="en-IE" sz="1400" dirty="0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Sean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10" name="Content Placeholder 8"/>
          <p:cNvGraphicFramePr/>
          <p:nvPr/>
        </p:nvGraphicFramePr>
        <p:xfrm>
          <a:off x="6084168" y="4365104"/>
          <a:ext cx="2890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332"/>
                <a:gridCol w="14453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Next Of</a:t>
                      </a:r>
                      <a:r>
                        <a:rPr lang="en-IE" sz="1400" baseline="0" dirty="0"/>
                        <a:t> Kin 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NOK ID*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NOK</a:t>
                      </a:r>
                      <a:r>
                        <a:rPr lang="en-IE" sz="1400" b="1" baseline="0" dirty="0"/>
                        <a:t> </a:t>
                      </a:r>
                      <a:r>
                        <a:rPr lang="en-IE" sz="1400" b="1" dirty="0"/>
                        <a:t>Name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Cathy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Mary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102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Vikki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5436096" y="1557170"/>
            <a:ext cx="824620" cy="3239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6516" y="1063695"/>
            <a:ext cx="276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Show each Employee’s name, and if he/she has a Next of Kin, show the Next of Kin’s Name too – How?</a:t>
            </a:r>
            <a:endParaRPr lang="en-IE" dirty="0"/>
          </a:p>
        </p:txBody>
      </p:sp>
      <p:sp>
        <p:nvSpPr>
          <p:cNvPr id="19" name="TextBox 18"/>
          <p:cNvSpPr txBox="1"/>
          <p:nvPr/>
        </p:nvSpPr>
        <p:spPr>
          <a:xfrm>
            <a:off x="6271250" y="2220694"/>
            <a:ext cx="2773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Foreign Key(s) to link tables together to find the information.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104316" y="3369609"/>
            <a:ext cx="511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employee_table.ename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next_of_kin_table.nok_name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49" y="4086681"/>
            <a:ext cx="511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57" y="4521049"/>
            <a:ext cx="511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16" y="4989676"/>
            <a:ext cx="511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employee_table.nextofkin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next_of_kin_table.nok_id</a:t>
            </a:r>
            <a:r>
              <a:rPr lang="en-I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1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Data From Multiple Tables – Left Join</a:t>
            </a:r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65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1186">
                <a:tc>
                  <a:txBody>
                    <a:bodyPr/>
                    <a:lstStyle/>
                    <a:p>
                      <a:r>
                        <a:rPr lang="en-IE" sz="1400" dirty="0" err="1"/>
                        <a:t>ename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nok_name</a:t>
                      </a:r>
                      <a:endParaRPr lang="en-IE" sz="1400" dirty="0"/>
                    </a:p>
                  </a:txBody>
                  <a:tcPr/>
                </a:tc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/>
                        <a:t>Fred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Cathy</a:t>
                      </a:r>
                      <a:endParaRPr lang="en-IE" sz="1400" dirty="0"/>
                    </a:p>
                  </a:txBody>
                  <a:tcPr/>
                </a:tc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/>
                        <a:t>Tom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Mary</a:t>
                      </a:r>
                      <a:endParaRPr lang="en-IE" sz="1400" dirty="0"/>
                    </a:p>
                  </a:txBody>
                  <a:tcPr/>
                </a:tc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 err="1"/>
                        <a:t>Darragh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Vikki</a:t>
                      </a:r>
                      <a:endParaRPr lang="en-IE" sz="1400" dirty="0"/>
                    </a:p>
                  </a:txBody>
                  <a:tcPr/>
                </a:tc>
              </a:tr>
              <a:tr h="331186">
                <a:tc>
                  <a:txBody>
                    <a:bodyPr/>
                    <a:lstStyle/>
                    <a:p>
                      <a:r>
                        <a:rPr lang="en-IE" sz="1400" dirty="0"/>
                        <a:t>Sean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457200" y="3416802"/>
            <a:ext cx="8147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LEFT JOIN (left outer join) returns all rows from the </a:t>
            </a:r>
            <a:endParaRPr lang="en-IE" dirty="0"/>
          </a:p>
          <a:p>
            <a:r>
              <a:rPr lang="en-IE" dirty="0"/>
              <a:t>     first (left) table, </a:t>
            </a:r>
            <a:endParaRPr lang="en-IE" dirty="0"/>
          </a:p>
          <a:p>
            <a:r>
              <a:rPr lang="en-IE" dirty="0"/>
              <a:t>     with matching rows from the second (right) table.</a:t>
            </a: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If no rows match in the second table, NULL is returned</a:t>
            </a:r>
            <a:endParaRPr lang="en-IE" dirty="0"/>
          </a:p>
        </p:txBody>
      </p:sp>
      <p:pic>
        <p:nvPicPr>
          <p:cNvPr id="11" name="Picture 10" descr="Capture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22504" y="3553110"/>
            <a:ext cx="2664296" cy="2790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Data From Multiple Tables - Shorthand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Rather than typing the full table name each time, it can be abbreviated.</a:t>
            </a:r>
            <a:endParaRPr lang="en-IE" dirty="0"/>
          </a:p>
          <a:p>
            <a:r>
              <a:rPr lang="en-IE" dirty="0"/>
              <a:t>The abbreviated version is on the right.</a:t>
            </a: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6737" y="3775140"/>
            <a:ext cx="4680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employee_table.ename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next_of_kin_table.nok_name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employee_table.nextofkin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next_of_kin_table.nok_id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57345" y="382751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e.ename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k.nok_name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employee_table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next_of_kin_table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e.NextOfKin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k.NOK_ID</a:t>
            </a:r>
            <a:r>
              <a:rPr lang="en-IE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36" y="23581"/>
            <a:ext cx="8229600" cy="1143000"/>
          </a:xfrm>
        </p:spPr>
        <p:txBody>
          <a:bodyPr>
            <a:normAutofit/>
          </a:bodyPr>
          <a:lstStyle/>
          <a:p>
            <a:r>
              <a:rPr lang="en-IE" sz="2800" dirty="0"/>
              <a:t>Data From Multiple Tables</a:t>
            </a:r>
            <a:endParaRPr lang="en-IE" sz="2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6951" y="4232394"/>
          <a:ext cx="3948985" cy="258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01"/>
                <a:gridCol w="1224136"/>
                <a:gridCol w="792088"/>
                <a:gridCol w="1440160"/>
              </a:tblGrid>
              <a:tr h="369865">
                <a:tc gridSpan="4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b="1" dirty="0"/>
                        <a:t>Id*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i="0" dirty="0" err="1"/>
                        <a:t>city_name</a:t>
                      </a:r>
                      <a:endParaRPr lang="en-IE" sz="1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country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population</a:t>
                      </a:r>
                      <a:endParaRPr lang="en-IE" sz="1400" b="1" dirty="0"/>
                    </a:p>
                  </a:txBody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Galway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Ireland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75,000</a:t>
                      </a:r>
                      <a:endParaRPr lang="en-IE" sz="1400" dirty="0"/>
                    </a:p>
                  </a:txBody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15,000,000</a:t>
                      </a:r>
                      <a:endParaRPr lang="en-IE" sz="1400" dirty="0"/>
                    </a:p>
                  </a:txBody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22,500,000</a:t>
                      </a:r>
                      <a:endParaRPr lang="en-IE" sz="1400" dirty="0"/>
                    </a:p>
                  </a:txBody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8,500,000</a:t>
                      </a:r>
                      <a:endParaRPr lang="en-IE" sz="1400" dirty="0"/>
                    </a:p>
                  </a:txBody>
                  <a:tcPr/>
                </a:tc>
              </a:tr>
              <a:tr h="369865"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USA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20,000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Content Placeholder 5"/>
          <p:cNvGraphicFramePr/>
          <p:nvPr/>
        </p:nvGraphicFramePr>
        <p:xfrm>
          <a:off x="46951" y="821050"/>
          <a:ext cx="5580110" cy="319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/>
                <a:gridCol w="1116022"/>
                <a:gridCol w="1116022"/>
                <a:gridCol w="1116022"/>
                <a:gridCol w="1116022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Joker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John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1966-10-12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22.20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/>
          <p:nvPr/>
        </p:nvGraphicFramePr>
        <p:xfrm>
          <a:off x="6407694" y="821050"/>
          <a:ext cx="2656951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254"/>
                <a:gridCol w="112969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Id*</a:t>
                      </a:r>
                      <a:endParaRPr lang="en-IE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</a:t>
                      </a:r>
                      <a:endParaRPr lang="en-I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  <a:endParaRPr lang="en-IE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755576" y="1344901"/>
            <a:ext cx="5832648" cy="35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5536" y="1380061"/>
            <a:ext cx="7560840" cy="343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6016" y="4437112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Display the name of each superhero, the name of the city he/she lives in, and the population of that city.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From Multiple Tables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s.name,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c.city_name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c.population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s.name = sc.name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sc.id = c.id;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4665" y="3159691"/>
          <a:ext cx="42721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45"/>
                <a:gridCol w="1424045"/>
                <a:gridCol w="1424045"/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name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err="1"/>
                        <a:t>city_name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population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Batgirl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Gotham City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15000000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200" dirty="0"/>
                        <a:t>Gotham City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15000000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Metropolis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Spiderman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200" dirty="0"/>
                        <a:t>Metropolis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Superman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200" dirty="0"/>
                        <a:t>Metropolis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Spiderman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New</a:t>
                      </a:r>
                      <a:r>
                        <a:rPr lang="en-IE" sz="1200" baseline="0" dirty="0"/>
                        <a:t> York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8500000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 err="1"/>
                        <a:t>Radioactiveman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Springfield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20000</a:t>
                      </a:r>
                      <a:endParaRPr lang="en-IE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From Multiple Tables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s.name,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c.city_name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c.population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superhero_city_table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s.name = sc.name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en-I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city_table</a:t>
            </a: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sc.id = c.id;</a:t>
            </a:r>
            <a:endParaRPr lang="en-IE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4665" y="3004843"/>
          <a:ext cx="42721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45"/>
                <a:gridCol w="1424045"/>
                <a:gridCol w="1424045"/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name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err="1"/>
                        <a:t>city_name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population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Batgirl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Gotham City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15000000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200" dirty="0"/>
                        <a:t>Gotham City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15000000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Batman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Metropolis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Spiderman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200" dirty="0"/>
                        <a:t>Metropolis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Superman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200" dirty="0"/>
                        <a:t>Metropolis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22250000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Spiderman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New</a:t>
                      </a:r>
                      <a:r>
                        <a:rPr lang="en-IE" sz="1200" baseline="0" dirty="0"/>
                        <a:t> York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8500000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 err="1"/>
                        <a:t>Radioactiveman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Springfield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20000</a:t>
                      </a:r>
                      <a:endParaRPr lang="en-I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200" dirty="0"/>
                        <a:t>Joker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NULL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NULL</a:t>
                      </a:r>
                      <a:endParaRPr lang="en-IE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6321</Words>
  <Application>WPS 演示</Application>
  <PresentationFormat>On-screen Show (4:3)</PresentationFormat>
  <Paragraphs>1003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Courier New</vt:lpstr>
      <vt:lpstr>Consolas</vt:lpstr>
      <vt:lpstr>Calibri</vt:lpstr>
      <vt:lpstr>微软雅黑</vt:lpstr>
      <vt:lpstr>Arial Unicode MS</vt:lpstr>
      <vt:lpstr>Office Theme</vt:lpstr>
      <vt:lpstr>Data Centric RAD</vt:lpstr>
      <vt:lpstr>Review of MySQL – Data From Multiple Tables</vt:lpstr>
      <vt:lpstr>Data From Multiple Tables – Inner Join</vt:lpstr>
      <vt:lpstr>Data From Multiple Tables</vt:lpstr>
      <vt:lpstr>Data From Multiple Tables – Left Join</vt:lpstr>
      <vt:lpstr>Data From Multiple Tables - Shorthand</vt:lpstr>
      <vt:lpstr>Data From Multiple Tables</vt:lpstr>
      <vt:lpstr>Data From Multiple Tables</vt:lpstr>
      <vt:lpstr>Data From Multiple Tables</vt:lpstr>
      <vt:lpstr>Data From Multiple Tables</vt:lpstr>
      <vt:lpstr>Data From Multiple Tables</vt:lpstr>
      <vt:lpstr>IN Clause</vt:lpstr>
      <vt:lpstr>SubQueries</vt:lpstr>
      <vt:lpstr>SubQueries</vt:lpstr>
      <vt:lpstr>SubQueries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天乐</cp:lastModifiedBy>
  <cp:revision>230</cp:revision>
  <dcterms:created xsi:type="dcterms:W3CDTF">2015-12-18T17:06:00Z</dcterms:created>
  <dcterms:modified xsi:type="dcterms:W3CDTF">2017-10-20T11:47:24Z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