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05/10/2017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05/10/2017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05/10/2017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05/10/2017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jar.com/docs/api/com/mysql/jdbc/jdbc2/optional/MysqlDataSour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index-136695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JDBC Driver Manager</a:t>
            </a:r>
          </a:p>
          <a:p>
            <a:pPr lvl="1"/>
            <a:r>
              <a:rPr lang="en-IE" dirty="0"/>
              <a:t>Manages the set of JDBC drivers that are available for an application to use.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These drivers are loaded when the </a:t>
            </a:r>
            <a:r>
              <a:rPr lang="en-IE" dirty="0" err="1"/>
              <a:t>DriverManager</a:t>
            </a:r>
            <a:r>
              <a:rPr lang="en-IE" dirty="0"/>
              <a:t> is initialized.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When the </a:t>
            </a:r>
            <a:r>
              <a:rPr lang="en-IE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IE" i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IE" dirty="0"/>
              <a:t> method is called, the </a:t>
            </a:r>
            <a:r>
              <a:rPr lang="en-IE" dirty="0" err="1"/>
              <a:t>DriverManager</a:t>
            </a:r>
            <a:r>
              <a:rPr lang="en-IE" dirty="0"/>
              <a:t> attempts to locate a suitable driver based on the parameters passed.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052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7021597" y="4293096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32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JDBC Driver</a:t>
            </a:r>
          </a:p>
          <a:p>
            <a:pPr lvl="1"/>
            <a:r>
              <a:rPr lang="en-IE" dirty="0"/>
              <a:t>Enables a Java application to interact with a database.</a:t>
            </a:r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dirty="0"/>
              <a:t>A different driver is required for each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Database vendors provide JDBC compliant drivers for their particular database.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The JDBC Driver for MySQL is </a:t>
            </a:r>
            <a:r>
              <a:rPr lang="en-IE" dirty="0">
                <a:hlinkClick r:id="rId2"/>
              </a:rPr>
              <a:t>Connector/J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424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JDBC Driver Types</a:t>
            </a:r>
          </a:p>
          <a:p>
            <a:pPr lvl="1"/>
            <a:r>
              <a:rPr lang="en-IE" dirty="0"/>
              <a:t>Type 1: JDBC-ODBC Bridge Driver</a:t>
            </a:r>
          </a:p>
          <a:p>
            <a:pPr lvl="2"/>
            <a:r>
              <a:rPr lang="en-IE" dirty="0"/>
              <a:t>What is ODBC?</a:t>
            </a:r>
          </a:p>
          <a:p>
            <a:pPr lvl="3"/>
            <a:r>
              <a:rPr lang="en-IE" dirty="0"/>
              <a:t>Open </a:t>
            </a:r>
            <a:r>
              <a:rPr lang="en-IE" dirty="0" err="1"/>
              <a:t>DataBase</a:t>
            </a:r>
            <a:r>
              <a:rPr lang="en-IE" dirty="0"/>
              <a:t> Connectivity (ODBC) is an API used for accessing </a:t>
            </a:r>
            <a:r>
              <a:rPr lang="en-IE" dirty="0" err="1"/>
              <a:t>DataBase</a:t>
            </a:r>
            <a:r>
              <a:rPr lang="en-IE" dirty="0"/>
              <a:t> Management Systems.</a:t>
            </a:r>
          </a:p>
          <a:p>
            <a:pPr lvl="3"/>
            <a:r>
              <a:rPr lang="en-IE" dirty="0"/>
              <a:t>It was developed in the early 1990s to create a standard means of communication between applications and databases.</a:t>
            </a:r>
          </a:p>
          <a:p>
            <a:pPr lvl="3"/>
            <a:r>
              <a:rPr lang="en-IE" dirty="0"/>
              <a:t>ODBC is platform, language and database independent.</a:t>
            </a:r>
          </a:p>
          <a:p>
            <a:pPr lvl="3"/>
            <a:r>
              <a:rPr lang="en-IE" dirty="0"/>
              <a:t>The functions in the ODBC API are implemented by developers of DBMS-specific drivers. </a:t>
            </a:r>
          </a:p>
          <a:p>
            <a:pPr lvl="3"/>
            <a:r>
              <a:rPr lang="en-IE" dirty="0"/>
              <a:t>Applications call the functions in these drivers to access data in a DBMS-independent manner. </a:t>
            </a:r>
          </a:p>
          <a:p>
            <a:pPr lvl="3"/>
            <a:r>
              <a:rPr lang="en-IE" dirty="0"/>
              <a:t>A Driver Manager manages communication between applications and drivers.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6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2938182" y="1419620"/>
            <a:ext cx="5594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Employs an ODBC Driver to Connect to the DBMS.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 driver converts JDBC method calls into ODBC function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 longer used for new applications.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8182" y="3573016"/>
            <a:ext cx="5594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Any database for which an ODBC driver is installed can be accessed.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Performance poor due to calls having to pass through multiple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ODBC Driver needs to be installed on client.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29622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Native API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  <p:pic>
        <p:nvPicPr>
          <p:cNvPr id="6146" name="Picture 2" descr="https://upload.wikimedia.org/wikipedia/commons/thumb/c/cb/Native_API_driver.png/300px-Native_API_driv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417638"/>
            <a:ext cx="2857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50704" y="1417638"/>
            <a:ext cx="5594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dirty="0"/>
              <a:t>Type 2: JDBC – Native API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JDBC API calls are converted into native C/C++ API calls, which are unique to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drivers are provided by the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Used when Type 3 or Type 4 drivers not available for the used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0704" y="4365104"/>
            <a:ext cx="5594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Much faster than Type 1 Driver due to the fact that there is no translation of methods to ODBC.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lvl="1"/>
            <a:r>
              <a:rPr lang="en-IE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Driver is platform 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/>
              <a:t>Driver </a:t>
            </a:r>
            <a:r>
              <a:rPr lang="en-IE" dirty="0"/>
              <a:t>needs to be installed on client.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77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Network Protocol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3: JDBC – Network Protocol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JDBC clients use standard network sockets to communicate with a middleware application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socket information is then translated by the middleware application server into the call format required by the DBMS, and forwarded to the database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multiple types of database at the same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Since the communication between client and the middleware server is database independent, there is no need for the database vendor library on the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 single Network Protocol Driver can provide access to multiple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Requires database-specific coding to be done in the middle tier.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1918"/>
            <a:ext cx="28384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JDBC Architecture – JDBC – Pure Java Driver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150704" y="1417638"/>
            <a:ext cx="5885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dirty="0"/>
              <a:t>Type 4: JDBC – Pure Java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Converts JDBC calls directly into a vendor-specific database protocol.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written in Java and thus are 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These Drivers are provided by database vendors.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MySQL’s Connector/J is a Type 4 driver.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Used when accessing only one type of database.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7566" y="3627457"/>
            <a:ext cx="5594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E" sz="1600" u="sng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Platform independent.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No translation of requests to an intermediate format, unlike JDBC-ODBC drivers.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Client connects directly to DBMS, so no middleware is needed, unlike JDBC-Network Protocol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600" dirty="0"/>
          </a:p>
          <a:p>
            <a:pPr lvl="1"/>
            <a:r>
              <a:rPr lang="en-IE" sz="1600" u="sng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1600" dirty="0"/>
              <a:t>Drivers are database dependent.</a:t>
            </a:r>
          </a:p>
          <a:p>
            <a:br>
              <a:rPr lang="en-IE" sz="1600" dirty="0"/>
            </a:b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EA62F-2254-443F-8FD5-EEECD87B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867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91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574628" y="278092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hlinkClick r:id="rId2"/>
              </a:rPr>
              <a:t>JDBC</a:t>
            </a:r>
            <a:r>
              <a:rPr lang="en-IE" sz="2800" dirty="0"/>
              <a:t> – Java </a:t>
            </a:r>
            <a:r>
              <a:rPr lang="en-IE" sz="2800" dirty="0" err="1"/>
              <a:t>DataBase</a:t>
            </a:r>
            <a:r>
              <a:rPr lang="en-IE" sz="2800" dirty="0"/>
              <a:t> Connectivity</a:t>
            </a:r>
          </a:p>
          <a:p>
            <a:endParaRPr lang="en-IE" sz="2800" dirty="0"/>
          </a:p>
          <a:p>
            <a:r>
              <a:rPr lang="en-IE" sz="2800" dirty="0"/>
              <a:t>JDBC is a Java API (Application Program Interface) for database-independent connectivity between Java and a range of databases.</a:t>
            </a:r>
          </a:p>
          <a:p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7" name="Flowchart: Magnetic Disk 6"/>
          <p:cNvSpPr/>
          <p:nvPr/>
        </p:nvSpPr>
        <p:spPr>
          <a:xfrm>
            <a:off x="6321615" y="4525851"/>
            <a:ext cx="1080120" cy="12961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875" y="4716723"/>
            <a:ext cx="13573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48745" y="4237819"/>
            <a:ext cx="936104" cy="2087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JDBC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4850757"/>
            <a:ext cx="13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Java Application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1175" y="5029907"/>
            <a:ext cx="15875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84849" y="5029907"/>
            <a:ext cx="1436766" cy="11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40211" y="486841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Local </a:t>
            </a:r>
          </a:p>
          <a:p>
            <a:r>
              <a:rPr lang="en-IE" dirty="0"/>
              <a:t>Or</a:t>
            </a:r>
          </a:p>
          <a:p>
            <a:r>
              <a:rPr lang="en-IE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908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Establish a connection with the data source you want to use, typically a DBMS with a corresponding JDBC driver.</a:t>
            </a:r>
          </a:p>
          <a:p>
            <a:endParaRPr lang="en-IE" dirty="0"/>
          </a:p>
          <a:p>
            <a:r>
              <a:rPr lang="en-IE" dirty="0"/>
              <a:t>There are two ways of connecting to the data source (database):</a:t>
            </a:r>
          </a:p>
          <a:p>
            <a:pPr lvl="1"/>
            <a:r>
              <a:rPr lang="en-IE" dirty="0" err="1"/>
              <a:t>DriverManager</a:t>
            </a:r>
            <a:endParaRPr lang="en-IE" dirty="0"/>
          </a:p>
          <a:p>
            <a:pPr lvl="1"/>
            <a:r>
              <a:rPr lang="en-IE" dirty="0" err="1"/>
              <a:t>DataSource</a:t>
            </a:r>
            <a:endParaRPr lang="en-IE" dirty="0"/>
          </a:p>
          <a:p>
            <a:pPr lvl="2"/>
            <a:r>
              <a:rPr lang="en-IE" dirty="0"/>
              <a:t>This is the preferred way because it allows details about the underlying data source to be transparent to your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12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DataSource</a:t>
            </a:r>
            <a:r>
              <a:rPr lang="en-IE" dirty="0"/>
              <a:t> objects to get a connection.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Create an instance of the </a:t>
            </a:r>
            <a:r>
              <a:rPr lang="en-IE" dirty="0" err="1"/>
              <a:t>DataSource</a:t>
            </a:r>
            <a:r>
              <a:rPr lang="en-IE" dirty="0"/>
              <a:t> class.</a:t>
            </a:r>
          </a:p>
          <a:p>
            <a:pPr lvl="1"/>
            <a:endParaRPr lang="en-IE" dirty="0"/>
          </a:p>
          <a:p>
            <a:pPr marL="457200" lvl="1" indent="0">
              <a:buNone/>
            </a:pPr>
            <a:r>
              <a:rPr lang="en-IE" dirty="0"/>
              <a:t>(For MySQL, the </a:t>
            </a:r>
            <a:r>
              <a:rPr lang="en-IE" dirty="0" err="1"/>
              <a:t>DataSource</a:t>
            </a:r>
            <a:r>
              <a:rPr lang="en-IE" dirty="0"/>
              <a:t> Interface is implemented as </a:t>
            </a:r>
            <a:r>
              <a:rPr lang="en-IE" dirty="0">
                <a:hlinkClick r:id="rId2"/>
              </a:rPr>
              <a:t>com.mysql.jdbc.jdbc2.optional.MysqlDataSource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mysqlDS</a:t>
            </a:r>
            <a:r>
              <a:rPr lang="en-I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E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MysqlDataSource</a:t>
            </a:r>
            <a:r>
              <a:rPr lang="en-I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181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Set its properties</a:t>
            </a:r>
          </a:p>
          <a:p>
            <a:pPr lvl="2"/>
            <a:r>
              <a:rPr lang="en-IE" dirty="0"/>
              <a:t>Need a connection string in the form of a JDBC URL</a:t>
            </a:r>
          </a:p>
          <a:p>
            <a:pPr lvl="2"/>
            <a:endParaRPr lang="en-IE" dirty="0"/>
          </a:p>
          <a:p>
            <a:pPr lvl="2"/>
            <a:r>
              <a:rPr lang="en-IE" dirty="0" err="1">
                <a:solidFill>
                  <a:srgbClr val="FF0000"/>
                </a:solidFill>
              </a:rPr>
              <a:t>jdbc</a:t>
            </a:r>
            <a:r>
              <a:rPr lang="en-IE" dirty="0"/>
              <a:t>: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&lt;driver protocol&gt;</a:t>
            </a:r>
            <a:r>
              <a:rPr lang="en-IE" dirty="0"/>
              <a:t>:</a:t>
            </a:r>
            <a:r>
              <a:rPr lang="en-IE" dirty="0">
                <a:solidFill>
                  <a:schemeClr val="accent1"/>
                </a:solidFill>
              </a:rPr>
              <a:t>&lt;driver connection details&gt;</a:t>
            </a:r>
          </a:p>
          <a:p>
            <a:pPr lvl="2"/>
            <a:endParaRPr lang="en-IE" dirty="0">
              <a:solidFill>
                <a:schemeClr val="accent1"/>
              </a:solidFill>
            </a:endParaRPr>
          </a:p>
          <a:p>
            <a:pPr lvl="2"/>
            <a:r>
              <a:rPr lang="en-IE" dirty="0"/>
              <a:t>For example, when connecting to a database called </a:t>
            </a:r>
            <a:r>
              <a:rPr lang="en-IE" i="1" dirty="0"/>
              <a:t>employees</a:t>
            </a:r>
            <a:r>
              <a:rPr lang="en-IE" dirty="0"/>
              <a:t> on the local machine:</a:t>
            </a:r>
          </a:p>
          <a:p>
            <a:pPr lvl="2"/>
            <a:endParaRPr lang="en-IE" dirty="0">
              <a:solidFill>
                <a:schemeClr val="accent1"/>
              </a:solidFill>
            </a:endParaRPr>
          </a:p>
          <a:p>
            <a:pPr lvl="2"/>
            <a:r>
              <a:rPr lang="en-IE" dirty="0" err="1">
                <a:solidFill>
                  <a:srgbClr val="FF0000"/>
                </a:solidFill>
              </a:rPr>
              <a:t>jdbc</a:t>
            </a:r>
            <a:r>
              <a:rPr lang="en-IE" dirty="0" err="1"/>
              <a:t>:</a:t>
            </a:r>
            <a:r>
              <a:rPr lang="en-IE" dirty="0" err="1">
                <a:solidFill>
                  <a:schemeClr val="accent3">
                    <a:lumMod val="75000"/>
                  </a:schemeClr>
                </a:solidFill>
              </a:rPr>
              <a:t>mysql</a:t>
            </a:r>
            <a:r>
              <a:rPr lang="en-IE" dirty="0"/>
              <a:t>:</a:t>
            </a:r>
            <a:r>
              <a:rPr lang="en-IE" dirty="0">
                <a:solidFill>
                  <a:schemeClr val="accent1"/>
                </a:solidFill>
              </a:rPr>
              <a:t>//localhost:3306/employees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21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MysqlDataSource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mysqlDS.setURL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://localhost:3306/employees");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mysqlDS.setUser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mysqlDS.setPassword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("");</a:t>
            </a:r>
          </a:p>
          <a:p>
            <a:endParaRPr lang="en-IE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69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1. Establish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Connection object is located in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java.sql.Connection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package and is initialised using the </a:t>
            </a:r>
            <a:r>
              <a:rPr lang="en-IE" dirty="0" err="1"/>
              <a:t>DataSource</a:t>
            </a:r>
            <a:r>
              <a:rPr lang="en-IE" dirty="0"/>
              <a:t> object as follows: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0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211960" y="350100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0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Create a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Statement object is </a:t>
            </a:r>
            <a:r>
              <a:rPr lang="en-GB" dirty="0"/>
              <a:t>used for executing a static SQL statement and returning the results it produces</a:t>
            </a:r>
            <a:endParaRPr lang="en-IE" dirty="0"/>
          </a:p>
          <a:p>
            <a:endParaRPr lang="en-IE" dirty="0"/>
          </a:p>
          <a:p>
            <a:r>
              <a:rPr lang="en-IE" dirty="0"/>
              <a:t>It is located in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java.sql.Statement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/>
              <a:t>package and is initialised using the Connection object as follows: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54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2. Create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Write the SQL query as a String, for example:</a:t>
            </a:r>
          </a:p>
          <a:p>
            <a:endParaRPr lang="en-IE" dirty="0"/>
          </a:p>
          <a:p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“select * from departments”;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864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28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6012160" y="4221088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85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query is executed by calling the </a:t>
            </a:r>
            <a:r>
              <a:rPr lang="en-IE" dirty="0" err="1"/>
              <a:t>executeQuery</a:t>
            </a:r>
            <a:r>
              <a:rPr lang="en-IE" dirty="0"/>
              <a:t>() method as follows:</a:t>
            </a:r>
          </a:p>
          <a:p>
            <a:endParaRPr lang="en-IE" dirty="0"/>
          </a:p>
          <a:p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IE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endParaRPr lang="en-IE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A </a:t>
            </a:r>
            <a:r>
              <a:rPr lang="en-IE" dirty="0" err="1"/>
              <a:t>ResultSet</a:t>
            </a:r>
            <a:r>
              <a:rPr lang="en-IE" dirty="0"/>
              <a:t> object is a table of data representing a database result set, which is usually generated by executing a statement that queries the database.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82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JDBC provides access to </a:t>
            </a:r>
            <a:r>
              <a:rPr lang="en-IE" dirty="0">
                <a:hlinkClick r:id="rId2"/>
              </a:rPr>
              <a:t>many</a:t>
            </a:r>
            <a:r>
              <a:rPr lang="en-IE" dirty="0"/>
              <a:t> databases such as MySQL, Sybase, Oracle…</a:t>
            </a:r>
          </a:p>
          <a:p>
            <a:endParaRPr lang="en-IE" dirty="0"/>
          </a:p>
          <a:p>
            <a:r>
              <a:rPr lang="en-IE" dirty="0"/>
              <a:t>…via a standard API.</a:t>
            </a:r>
          </a:p>
          <a:p>
            <a:endParaRPr lang="en-IE" dirty="0"/>
          </a:p>
          <a:p>
            <a:r>
              <a:rPr lang="en-IE" dirty="0"/>
              <a:t>Develop code to the API, not the individual database.</a:t>
            </a:r>
          </a:p>
          <a:p>
            <a:endParaRPr lang="en-IE" dirty="0"/>
          </a:p>
          <a:p>
            <a:r>
              <a:rPr lang="en-IE" dirty="0"/>
              <a:t>Build custom MySQL statements</a:t>
            </a:r>
          </a:p>
          <a:p>
            <a:pPr lvl="1"/>
            <a:r>
              <a:rPr lang="en-IE" dirty="0"/>
              <a:t>Select, insert, update, delete</a:t>
            </a:r>
          </a:p>
          <a:p>
            <a:pPr lvl="1"/>
            <a:r>
              <a:rPr lang="en-IE" dirty="0"/>
              <a:t>Joins (Inner &amp; Left)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94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Execute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default </a:t>
            </a:r>
            <a:r>
              <a:rPr lang="en-GB" dirty="0" err="1"/>
              <a:t>ResultSet</a:t>
            </a:r>
            <a:r>
              <a:rPr lang="en-GB" dirty="0"/>
              <a:t> object is not updatable and has a cursor that moves forward only.</a:t>
            </a:r>
          </a:p>
          <a:p>
            <a:endParaRPr lang="en-GB" dirty="0"/>
          </a:p>
          <a:p>
            <a:r>
              <a:rPr lang="en-GB" dirty="0"/>
              <a:t>Thus, you can iterate through it only once and only from the first row to the last row.</a:t>
            </a:r>
          </a:p>
          <a:p>
            <a:endParaRPr lang="en-GB" dirty="0"/>
          </a:p>
          <a:p>
            <a:r>
              <a:rPr lang="en-GB" dirty="0"/>
              <a:t>It is possible to create </a:t>
            </a:r>
            <a:r>
              <a:rPr lang="en-GB" dirty="0" err="1"/>
              <a:t>ResultSet</a:t>
            </a:r>
            <a:r>
              <a:rPr lang="en-GB" dirty="0"/>
              <a:t> objects that are scrollable and/or updatable: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con.createStatement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ResultSet.TYPE_SCROLL_INSENSITIVE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                               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ResultSet.CONCUR_UPDATABLE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081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Inserts, Updates, Deletes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well as simply querying a database, an application will also need to Insert new data, update existing data and delete old data.</a:t>
            </a:r>
          </a:p>
          <a:p>
            <a:endParaRPr lang="en-GB" dirty="0"/>
          </a:p>
          <a:p>
            <a:r>
              <a:rPr lang="en-GB" dirty="0"/>
              <a:t>In these instances, we call the </a:t>
            </a:r>
            <a:r>
              <a:rPr lang="en-GB" b="1" dirty="0" err="1"/>
              <a:t>executeUpdate</a:t>
            </a:r>
            <a:r>
              <a:rPr lang="en-GB" dirty="0"/>
              <a:t> method instead of the </a:t>
            </a:r>
            <a:r>
              <a:rPr lang="en-GB" dirty="0" err="1"/>
              <a:t>executeQuery</a:t>
            </a:r>
            <a:r>
              <a:rPr lang="en-GB" dirty="0"/>
              <a:t> method.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7702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"Joker";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"Jack";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"Nicholson";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dob = "1949-03-21";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powers = 89.4;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 into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values("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name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sName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dob + "', " +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"'" + powers + "')";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68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"Joker";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"Delete from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"where name like '" + name + "'";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495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"Joker";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"Update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superhero_table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"set powers = powers + 1 " +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"where name like '" + name + "'";</a:t>
            </a: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GB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myStmt.executeUpdate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337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35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3995936" y="5013176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5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You access the data in a </a:t>
            </a:r>
            <a:r>
              <a:rPr lang="en-IE" dirty="0" err="1"/>
              <a:t>ResultSet</a:t>
            </a:r>
            <a:r>
              <a:rPr lang="en-IE" dirty="0"/>
              <a:t> object through a cursor.</a:t>
            </a:r>
          </a:p>
          <a:p>
            <a:endParaRPr lang="en-IE" dirty="0"/>
          </a:p>
          <a:p>
            <a:r>
              <a:rPr lang="en-IE" dirty="0"/>
              <a:t>This cursor is a pointer that points to one row of data in the </a:t>
            </a:r>
            <a:r>
              <a:rPr lang="en-IE" dirty="0" err="1"/>
              <a:t>ResultSet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/>
              <a:t>Initially, the cursor is positioned before the first row. </a:t>
            </a:r>
          </a:p>
          <a:p>
            <a:endParaRPr lang="en-IE" dirty="0"/>
          </a:p>
          <a:p>
            <a:r>
              <a:rPr lang="en-IE" dirty="0"/>
              <a:t>The method </a:t>
            </a:r>
            <a:r>
              <a:rPr lang="en-IE" dirty="0" err="1"/>
              <a:t>ResultSet.next</a:t>
            </a:r>
            <a:r>
              <a:rPr lang="en-IE" dirty="0"/>
              <a:t>() moves the cursor to the next row.</a:t>
            </a:r>
          </a:p>
          <a:p>
            <a:endParaRPr lang="en-IE" dirty="0"/>
          </a:p>
          <a:p>
            <a:r>
              <a:rPr lang="en-IE" dirty="0"/>
              <a:t>This method returns false if the cursor is positioned after the last row.</a:t>
            </a:r>
          </a:p>
          <a:p>
            <a:endParaRPr lang="en-IE" dirty="0"/>
          </a:p>
          <a:p>
            <a:r>
              <a:rPr lang="en-IE" dirty="0"/>
              <a:t>The next() method can be used in a </a:t>
            </a:r>
            <a:r>
              <a:rPr lang="en-IE" i="1" dirty="0"/>
              <a:t>while</a:t>
            </a:r>
            <a:r>
              <a:rPr lang="en-IE" dirty="0"/>
              <a:t> loop to iterate through a </a:t>
            </a:r>
            <a:r>
              <a:rPr lang="en-IE" dirty="0" err="1"/>
              <a:t>ResultSet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708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dirty="0" err="1"/>
              <a:t>ResultSet</a:t>
            </a:r>
            <a:r>
              <a:rPr lang="en-IE" dirty="0"/>
              <a:t> interface declares getter methods (for example, </a:t>
            </a:r>
            <a:r>
              <a:rPr lang="en-IE" dirty="0" err="1"/>
              <a:t>getBoolean</a:t>
            </a:r>
            <a:r>
              <a:rPr lang="en-IE" dirty="0"/>
              <a:t> and </a:t>
            </a:r>
            <a:r>
              <a:rPr lang="en-IE" dirty="0" err="1"/>
              <a:t>getLong</a:t>
            </a:r>
            <a:r>
              <a:rPr lang="en-IE" dirty="0"/>
              <a:t>) for retrieving column values from the current row. </a:t>
            </a:r>
          </a:p>
          <a:p>
            <a:endParaRPr lang="en-IE" dirty="0"/>
          </a:p>
          <a:p>
            <a:r>
              <a:rPr lang="en-IE" dirty="0"/>
              <a:t>You can retrieve values using either the index number of the column or the alias or name of the column.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982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Process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("S_NO");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("Number = " +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E" sz="22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("Town = " + </a:t>
            </a:r>
            <a:r>
              <a:rPr lang="en-IE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E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78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Using JDBC to connect to and interact with a database involves the following steps:</a:t>
            </a:r>
          </a:p>
          <a:p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Establish a Connection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Create a Statement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Execute the Query (or the Update)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Process the Result</a:t>
            </a:r>
          </a:p>
          <a:p>
            <a:pPr marL="914400" lvl="1" indent="-514350">
              <a:buFont typeface="+mj-lt"/>
              <a:buAutoNum type="arabicPeriod"/>
            </a:pPr>
            <a:endParaRPr lang="en-IE" dirty="0"/>
          </a:p>
          <a:p>
            <a:pPr marL="914400" lvl="1" indent="-514350">
              <a:buFont typeface="+mj-lt"/>
              <a:buAutoNum type="arabicPeriod"/>
            </a:pPr>
            <a:r>
              <a:rPr lang="en-IE" dirty="0"/>
              <a:t>Close the Connection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39</a:t>
            </a:fld>
            <a:endParaRPr lang="en-IE"/>
          </a:p>
        </p:txBody>
      </p:sp>
      <p:sp>
        <p:nvSpPr>
          <p:cNvPr id="6" name="Arrow: Left 5"/>
          <p:cNvSpPr/>
          <p:nvPr/>
        </p:nvSpPr>
        <p:spPr>
          <a:xfrm>
            <a:off x="4355976" y="5733256"/>
            <a:ext cx="72008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9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19672" y="2492896"/>
            <a:ext cx="5904656" cy="23762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7" name="Left Arrow 6"/>
          <p:cNvSpPr/>
          <p:nvPr/>
        </p:nvSpPr>
        <p:spPr>
          <a:xfrm>
            <a:off x="5292080" y="2497758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60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 Close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After use, the Connection as well as any Statements or </a:t>
            </a:r>
            <a:r>
              <a:rPr lang="en-IE" dirty="0" err="1"/>
              <a:t>ResultSets</a:t>
            </a:r>
            <a:r>
              <a:rPr lang="en-IE" dirty="0"/>
              <a:t> should be closed.</a:t>
            </a:r>
          </a:p>
          <a:p>
            <a:endParaRPr lang="en-IE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rs.close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81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When JDBC encounters an error during an interaction with a data source, it throws an instance of </a:t>
            </a:r>
            <a:r>
              <a:rPr lang="en-IE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dirty="0"/>
              <a:t> as opposed to </a:t>
            </a:r>
            <a:r>
              <a:rPr lang="en-IE" i="1" dirty="0"/>
              <a:t>Exception</a:t>
            </a:r>
            <a:r>
              <a:rPr lang="en-IE" dirty="0"/>
              <a:t>.</a:t>
            </a:r>
          </a:p>
          <a:p>
            <a:endParaRPr lang="en-IE" i="1" dirty="0"/>
          </a:p>
          <a:p>
            <a:r>
              <a:rPr lang="en-IE" dirty="0"/>
              <a:t>The exact message can be found by using the </a:t>
            </a:r>
            <a:r>
              <a:rPr lang="en-IE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I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IE" dirty="0"/>
              <a:t>method.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 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) { 	</a:t>
            </a:r>
            <a:r>
              <a:rPr lang="en-IE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IE" sz="2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IE" sz="2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2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se.getMessage</a:t>
            </a:r>
            <a:r>
              <a:rPr lang="en-IE" sz="2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E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7422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SQLExceptions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Exceptions are in the 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com.mysql.jdbc.exceptions.jdbc4 package</a:t>
            </a:r>
            <a:r>
              <a:rPr lang="en-GB" dirty="0"/>
              <a:t>.</a:t>
            </a:r>
          </a:p>
          <a:p>
            <a:r>
              <a:rPr lang="en-GB" dirty="0"/>
              <a:t>The following are examples of common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SQLExceptions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CommunicationsException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/>
              <a:t>The Database is offline/or the communication link down.</a:t>
            </a:r>
          </a:p>
          <a:p>
            <a:pPr lvl="1"/>
            <a:r>
              <a:rPr lang="en-GB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MySQLIntegrityConstraintViolationException</a:t>
            </a:r>
            <a:endParaRPr lang="en-GB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/>
              <a:t>Trying to insert an already existing Primary Key</a:t>
            </a:r>
          </a:p>
          <a:p>
            <a:pPr lvl="2"/>
            <a:r>
              <a:rPr lang="en-GB" dirty="0"/>
              <a:t>Trying to delete a row containing a column which is referenced in another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65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26" y="86120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myqlDS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MysqlDataSource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mysqlDS.setURL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jdbc:mysql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://localhost:3306/employees");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mysqlDS.setUser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mysqlDS.setPassword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("root");</a:t>
            </a:r>
          </a:p>
          <a:p>
            <a:pPr lvl="1"/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mysqlDS.getConnection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query = "select * from departments";</a:t>
            </a:r>
          </a:p>
          <a:p>
            <a:pPr marL="400050" lvl="1" indent="0">
              <a:buNone/>
            </a:pP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ResultSet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myStmt.executeQuery</a:t>
            </a:r>
            <a:r>
              <a:rPr lang="en-IE" sz="1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(query);</a:t>
            </a:r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en-IE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rs.next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) {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rs.getInt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("S_NO");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rs.getString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("Number = " +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sNumber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("Town = " +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sTown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catch(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 ) {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IE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IE" sz="1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n-IE" sz="1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E" sz="14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se.getMessage</a:t>
            </a:r>
            <a:r>
              <a:rPr lang="en-IE" sz="1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E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6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JDBC API</a:t>
            </a:r>
          </a:p>
          <a:p>
            <a:pPr lvl="1"/>
            <a:r>
              <a:rPr lang="en-IE" dirty="0"/>
              <a:t>Defined in the </a:t>
            </a:r>
            <a:r>
              <a:rPr lang="en-IE" dirty="0" err="1"/>
              <a:t>java.sql</a:t>
            </a:r>
            <a:r>
              <a:rPr lang="en-IE" dirty="0"/>
              <a:t> and </a:t>
            </a:r>
            <a:r>
              <a:rPr lang="en-IE" dirty="0" err="1"/>
              <a:t>javax.sql</a:t>
            </a:r>
            <a:r>
              <a:rPr lang="en-IE" dirty="0"/>
              <a:t> packages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Key Classes &amp; Interfaces</a:t>
            </a:r>
          </a:p>
          <a:p>
            <a:pPr lvl="2"/>
            <a:r>
              <a:rPr lang="en-IE" dirty="0"/>
              <a:t>Driver Manager</a:t>
            </a:r>
          </a:p>
          <a:p>
            <a:pPr lvl="3"/>
            <a:r>
              <a:rPr lang="en-IE" dirty="0"/>
              <a:t>This class manages a list of database drivers. </a:t>
            </a:r>
          </a:p>
          <a:p>
            <a:pPr lvl="3"/>
            <a:r>
              <a:rPr lang="en-IE" dirty="0"/>
              <a:t>It matches connection requests from the java application with the proper database driver.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3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IE" dirty="0"/>
              <a:t>Driver</a:t>
            </a:r>
          </a:p>
          <a:p>
            <a:pPr lvl="3"/>
            <a:r>
              <a:rPr lang="en-IE" dirty="0"/>
              <a:t>This interface handles the communications with the database server.</a:t>
            </a:r>
          </a:p>
          <a:p>
            <a:pPr lvl="3"/>
            <a:r>
              <a:rPr lang="en-IE" dirty="0"/>
              <a:t>You will interact directly with Driver objects very rarely. Instead, you use </a:t>
            </a:r>
            <a:r>
              <a:rPr lang="en-IE" dirty="0" err="1"/>
              <a:t>DriverManager</a:t>
            </a:r>
            <a:r>
              <a:rPr lang="en-IE" dirty="0"/>
              <a:t> objects, which manage Driver objects.</a:t>
            </a:r>
          </a:p>
          <a:p>
            <a:pPr lvl="2"/>
            <a:endParaRPr lang="en-IE" dirty="0"/>
          </a:p>
          <a:p>
            <a:pPr lvl="2"/>
            <a:r>
              <a:rPr lang="en-IE" dirty="0"/>
              <a:t>Connection</a:t>
            </a:r>
          </a:p>
          <a:p>
            <a:pPr lvl="3"/>
            <a:r>
              <a:rPr lang="en-IE" dirty="0"/>
              <a:t>This interface contains methods for contacting a database.</a:t>
            </a:r>
          </a:p>
          <a:p>
            <a:pPr lvl="3"/>
            <a:r>
              <a:rPr lang="en-IE" dirty="0"/>
              <a:t>The connection object represents a connection (session) with a specific database.</a:t>
            </a:r>
          </a:p>
          <a:p>
            <a:pPr lvl="3"/>
            <a:r>
              <a:rPr lang="en-IE" dirty="0"/>
              <a:t>All communication with the database is through connection object only.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0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/>
              <a:t>Statement</a:t>
            </a:r>
          </a:p>
          <a:p>
            <a:pPr lvl="3"/>
            <a:r>
              <a:rPr lang="en-IE" dirty="0"/>
              <a:t>Used to submit single SQL statements to the database i.e. ones that won’t be executed multiple times. E.g. Creating or dropping a table.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PreparedStatement</a:t>
            </a:r>
            <a:endParaRPr lang="en-IE" dirty="0"/>
          </a:p>
          <a:p>
            <a:pPr lvl="3"/>
            <a:r>
              <a:rPr lang="en-IE" dirty="0"/>
              <a:t>Used when a statement will be submitted to the database multiple times.</a:t>
            </a:r>
          </a:p>
          <a:p>
            <a:pPr lvl="3"/>
            <a:r>
              <a:rPr lang="en-IE" dirty="0"/>
              <a:t>Can accept parameters.</a:t>
            </a:r>
          </a:p>
          <a:p>
            <a:pPr lvl="2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18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IE" dirty="0" err="1"/>
              <a:t>ResultSet</a:t>
            </a:r>
            <a:endParaRPr lang="en-IE" dirty="0"/>
          </a:p>
          <a:p>
            <a:pPr lvl="3"/>
            <a:r>
              <a:rPr lang="en-IE" dirty="0"/>
              <a:t>The </a:t>
            </a:r>
            <a:r>
              <a:rPr lang="en-IE" dirty="0" err="1"/>
              <a:t>ResultSet</a:t>
            </a:r>
            <a:r>
              <a:rPr lang="en-IE" dirty="0"/>
              <a:t> holds data retrieved from a database after you execute an SQL query using Statement or </a:t>
            </a:r>
            <a:r>
              <a:rPr lang="en-IE" dirty="0" err="1"/>
              <a:t>PreparedStatement</a:t>
            </a:r>
            <a:r>
              <a:rPr lang="en-IE" dirty="0"/>
              <a:t> objects.</a:t>
            </a:r>
          </a:p>
          <a:p>
            <a:pPr lvl="3"/>
            <a:endParaRPr lang="en-IE" dirty="0"/>
          </a:p>
          <a:p>
            <a:pPr lvl="2"/>
            <a:r>
              <a:rPr lang="en-IE" dirty="0" err="1"/>
              <a:t>SQLException</a:t>
            </a:r>
            <a:endParaRPr lang="en-IE" dirty="0"/>
          </a:p>
          <a:p>
            <a:pPr lvl="3"/>
            <a:r>
              <a:rPr lang="en-IE" dirty="0"/>
              <a:t>Handles any errors that occur in a database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70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JDBC Architecture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1026" name="Picture 2" descr="JDBC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896544" cy="42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Arrow 6"/>
          <p:cNvSpPr/>
          <p:nvPr/>
        </p:nvSpPr>
        <p:spPr>
          <a:xfrm>
            <a:off x="5292080" y="3323419"/>
            <a:ext cx="1440160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56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2174</Words>
  <Application>Microsoft Office PowerPoint</Application>
  <PresentationFormat>On-screen Show (4:3)</PresentationFormat>
  <Paragraphs>478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Office Theme</vt:lpstr>
      <vt:lpstr>Data Centric RAD</vt:lpstr>
      <vt:lpstr>JDBC</vt:lpstr>
      <vt:lpstr>JDBC</vt:lpstr>
      <vt:lpstr>JDBC Architecture </vt:lpstr>
      <vt:lpstr>JDBC Architecture</vt:lpstr>
      <vt:lpstr>JDBC Architecture</vt:lpstr>
      <vt:lpstr>JDBC Architecture</vt:lpstr>
      <vt:lpstr>JDBC Architecture</vt:lpstr>
      <vt:lpstr>JDBC Architecture </vt:lpstr>
      <vt:lpstr>JDBC Architecture</vt:lpstr>
      <vt:lpstr>JDBC Architecture </vt:lpstr>
      <vt:lpstr>JDBC Architecture</vt:lpstr>
      <vt:lpstr>JDBC Architecture – JDBC Driver Types</vt:lpstr>
      <vt:lpstr>JDBC Architecture – JDBC – ODBC Bridge Driver</vt:lpstr>
      <vt:lpstr>JDBC Architecture – JDBC – Native API Driver </vt:lpstr>
      <vt:lpstr>JDBC Architecture – JDBC – Network Protocol Driver </vt:lpstr>
      <vt:lpstr>JDBC Architecture – JDBC – Pure Java Driver </vt:lpstr>
      <vt:lpstr>JDBC</vt:lpstr>
      <vt:lpstr>JDBC</vt:lpstr>
      <vt:lpstr>1. Establish a Connection</vt:lpstr>
      <vt:lpstr>1. Establish a Connection</vt:lpstr>
      <vt:lpstr>1. Establish a Connection</vt:lpstr>
      <vt:lpstr>1. Establish a Connection</vt:lpstr>
      <vt:lpstr>1. Establish a Connection</vt:lpstr>
      <vt:lpstr>JDBC</vt:lpstr>
      <vt:lpstr>2. Create a Statement </vt:lpstr>
      <vt:lpstr>2. Create the Statement</vt:lpstr>
      <vt:lpstr>JDBC</vt:lpstr>
      <vt:lpstr>3. Execute the Query</vt:lpstr>
      <vt:lpstr>3. Execute the Query</vt:lpstr>
      <vt:lpstr>Inserts, Updates, Deletes</vt:lpstr>
      <vt:lpstr>Insert</vt:lpstr>
      <vt:lpstr>Delete</vt:lpstr>
      <vt:lpstr>Update</vt:lpstr>
      <vt:lpstr>JDBC</vt:lpstr>
      <vt:lpstr>4. Process the Result</vt:lpstr>
      <vt:lpstr>4. Process the Result</vt:lpstr>
      <vt:lpstr>3. Process the Result</vt:lpstr>
      <vt:lpstr>JDBC</vt:lpstr>
      <vt:lpstr>5. Close the Connection</vt:lpstr>
      <vt:lpstr>Exceptions</vt:lpstr>
      <vt:lpstr>SQLExceptions</vt:lpstr>
      <vt:lpstr>All Together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258</cp:revision>
  <dcterms:created xsi:type="dcterms:W3CDTF">2015-12-18T17:06:24Z</dcterms:created>
  <dcterms:modified xsi:type="dcterms:W3CDTF">2017-10-05T09:31:39Z</dcterms:modified>
</cp:coreProperties>
</file>