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347" r:id="rId5"/>
    <p:sldId id="348" r:id="rId6"/>
    <p:sldId id="349" r:id="rId7"/>
    <p:sldId id="351" r:id="rId8"/>
    <p:sldId id="354" r:id="rId9"/>
    <p:sldId id="352" r:id="rId10"/>
    <p:sldId id="355" r:id="rId11"/>
    <p:sldId id="356" r:id="rId12"/>
    <p:sldId id="353" r:id="rId13"/>
    <p:sldId id="357" r:id="rId14"/>
    <p:sldId id="397" r:id="rId15"/>
    <p:sldId id="358" r:id="rId16"/>
    <p:sldId id="359" r:id="rId17"/>
    <p:sldId id="360" r:id="rId18"/>
    <p:sldId id="398" r:id="rId19"/>
    <p:sldId id="362" r:id="rId20"/>
    <p:sldId id="363" r:id="rId21"/>
    <p:sldId id="373" r:id="rId22"/>
    <p:sldId id="374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5" r:id="rId32"/>
    <p:sldId id="377" r:id="rId33"/>
    <p:sldId id="378" r:id="rId34"/>
    <p:sldId id="379" r:id="rId35"/>
    <p:sldId id="380" r:id="rId36"/>
    <p:sldId id="382" r:id="rId37"/>
    <p:sldId id="3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On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findOn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sav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updat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reference/method/db.collection.update/#multi-parameter" TargetMode="External"/><Relationship Id="rId1" Type="http://schemas.openxmlformats.org/officeDocument/2006/relationships/hyperlink" Target="https://docs.mongodb.com/manual/reference/method/db.collection.updat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reference/operator/update/inc/" TargetMode="External"/><Relationship Id="rId1" Type="http://schemas.openxmlformats.org/officeDocument/2006/relationships/hyperlink" Target="https://docs.mongodb.com/manual/reference/method/db.collection.updat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reference/operator/update/set/" TargetMode="External"/><Relationship Id="rId1" Type="http://schemas.openxmlformats.org/officeDocument/2006/relationships/hyperlink" Target="https://docs.mongodb.com/manual/reference/method/db.collection.updat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reference/operator/update/unset/" TargetMode="External"/><Relationship Id="rId1" Type="http://schemas.openxmlformats.org/officeDocument/2006/relationships/hyperlink" Target="https://docs.mongodb.com/manual/reference/method/db.collection.update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update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mongodb.com/manual/reference/method/db.collection.updat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  <a:endParaRPr lang="en-IE" dirty="0"/>
          </a:p>
          <a:p>
            <a:r>
              <a:rPr lang="en-IE" dirty="0"/>
              <a:t>Bachelor of Science in Computing in Software</a:t>
            </a:r>
            <a:endParaRPr lang="en-IE" dirty="0"/>
          </a:p>
          <a:p>
            <a:r>
              <a:rPr lang="en-IE" dirty="0"/>
              <a:t>Development</a:t>
            </a:r>
            <a:endParaRPr lang="en-IE" dirty="0"/>
          </a:p>
          <a:p>
            <a:r>
              <a:rPr lang="en-IE" sz="2200" dirty="0"/>
              <a:t>Department of Computer Science &amp; Applied Physics</a:t>
            </a:r>
            <a:endParaRPr lang="en-IE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Database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A physical container for collections. </a:t>
            </a:r>
            <a:endParaRPr lang="en-GB" dirty="0"/>
          </a:p>
          <a:p>
            <a:endParaRPr lang="en-GB" dirty="0"/>
          </a:p>
          <a:p>
            <a:r>
              <a:rPr lang="en-GB" dirty="0"/>
              <a:t>Each database gets its own set of files on the file system. 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single MongoDB server typically has multiple databases.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Does not support Joins.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Referential Integrity.</a:t>
            </a:r>
            <a:endParaRPr lang="en-GB" dirty="0"/>
          </a:p>
          <a:p>
            <a:endParaRPr lang="en-GB" dirty="0"/>
          </a:p>
          <a:p>
            <a:r>
              <a:rPr lang="en-GB" dirty="0"/>
              <a:t>Does not support transactions across multiple collections.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Current size limit for a MongoDB document is 16MB.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data must be consistent, and the schema is stable – SQL.</a:t>
            </a:r>
            <a:endParaRPr lang="en-GB" dirty="0"/>
          </a:p>
          <a:p>
            <a:endParaRPr lang="en-GB" dirty="0"/>
          </a:p>
          <a:p>
            <a:r>
              <a:rPr lang="en-GB" dirty="0"/>
              <a:t>When the schema is constantly changing - MongoDB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/>
              <a:t>– Show Databases.</a:t>
            </a:r>
            <a:endParaRPr lang="en-GB" sz="2600" dirty="0"/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myDB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/>
              <a:t>- Switch to database named </a:t>
            </a:r>
            <a:endParaRPr lang="en-GB" sz="2600" dirty="0"/>
          </a:p>
          <a:p>
            <a:pPr marL="457200" lvl="1" indent="0">
              <a:buNone/>
            </a:pPr>
            <a:r>
              <a:rPr lang="en-GB" sz="2600" dirty="0"/>
              <a:t>			“</a:t>
            </a:r>
            <a:r>
              <a:rPr lang="en-GB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myDB</a:t>
            </a:r>
            <a:r>
              <a:rPr lang="en-GB" sz="2600" dirty="0"/>
              <a:t>”. If it doesn’t exist, create it.</a:t>
            </a:r>
            <a:endParaRPr lang="en-GB" sz="2600" dirty="0"/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/>
              <a:t>– Show Current Database.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collections </a:t>
            </a:r>
            <a:r>
              <a:rPr lang="en-GB" sz="2600" dirty="0"/>
              <a:t>– Show Collections.</a:t>
            </a:r>
            <a:endParaRPr lang="en-GB" sz="2600" dirty="0"/>
          </a:p>
          <a:p>
            <a:endParaRPr lang="en-GB" dirty="0"/>
          </a:p>
          <a:p>
            <a:endParaRPr lang="en-GB" sz="3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db.User.save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sz="3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{_id:1, </a:t>
            </a:r>
            <a:endParaRPr lang="en-GB" sz="3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first_name:"John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en-GB" sz="3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surname:"Smith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en-GB" sz="3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email:"john@gmail.com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8010" y="3571319"/>
            <a:ext cx="38267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Refers to current database </a:t>
            </a:r>
            <a:r>
              <a:rPr lang="en-GB" dirty="0" err="1"/>
              <a:t>e.g</a:t>
            </a:r>
            <a:r>
              <a:rPr lang="en-GB" dirty="0"/>
              <a:t> “</a:t>
            </a:r>
            <a:r>
              <a:rPr lang="en-GB" dirty="0" err="1"/>
              <a:t>myDB</a:t>
            </a:r>
            <a:r>
              <a:rPr lang="en-GB" dirty="0"/>
              <a:t>”</a:t>
            </a:r>
            <a:endParaRPr lang="en-GB" dirty="0"/>
          </a:p>
        </p:txBody>
      </p:sp>
      <p:sp>
        <p:nvSpPr>
          <p:cNvPr id="7" name="Arrow: Down 6"/>
          <p:cNvSpPr/>
          <p:nvPr/>
        </p:nvSpPr>
        <p:spPr>
          <a:xfrm>
            <a:off x="971600" y="3875401"/>
            <a:ext cx="144016" cy="41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33263" y="3213113"/>
            <a:ext cx="2736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Refers to the Collection</a:t>
            </a:r>
            <a:endParaRPr lang="en-GB" dirty="0"/>
          </a:p>
        </p:txBody>
      </p:sp>
      <p:sp>
        <p:nvSpPr>
          <p:cNvPr id="9" name="Arrow: Down 8"/>
          <p:cNvSpPr/>
          <p:nvPr/>
        </p:nvSpPr>
        <p:spPr>
          <a:xfrm>
            <a:off x="1773832" y="3582446"/>
            <a:ext cx="82552" cy="72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51920" y="3978257"/>
            <a:ext cx="288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Function to save a document</a:t>
            </a:r>
            <a:endParaRPr lang="en-GB" dirty="0"/>
          </a:p>
        </p:txBody>
      </p:sp>
      <p:sp>
        <p:nvSpPr>
          <p:cNvPr id="11" name="Arrow: Down 10"/>
          <p:cNvSpPr/>
          <p:nvPr/>
        </p:nvSpPr>
        <p:spPr>
          <a:xfrm>
            <a:off x="2921968" y="3956180"/>
            <a:ext cx="119812" cy="37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find()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Finds data in a Collection</a:t>
            </a:r>
            <a:endParaRPr lang="en-GB" dirty="0"/>
          </a:p>
          <a:p>
            <a:r>
              <a:rPr lang="en-GB" dirty="0"/>
              <a:t>Syntax: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db.Collection.find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Example:</a:t>
            </a:r>
            <a:endParaRPr lang="en-GB" dirty="0"/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"John", "surname" : "Smith", "email" : "john@gmail.com" }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</a:t>
            </a:r>
            <a:r>
              <a:rPr lang="en-GB" dirty="0">
                <a:hlinkClick r:id="rId1"/>
              </a:rPr>
              <a:t>find()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display results of find() in a formatted way use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pretty()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().pretty()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"_id" : 1,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"John",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"surname" : "Smith",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"email" : "john@gmail.com"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find()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{query}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If 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GB" dirty="0"/>
              <a:t> is specified 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GB" dirty="0"/>
              <a:t> returns all documents matching the query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MongoDB - </a:t>
            </a:r>
            <a:r>
              <a:rPr lang="en-GB" sz="3200" dirty="0">
                <a:hlinkClick r:id="rId1"/>
              </a:rPr>
              <a:t>find()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r>
              <a:rPr lang="en-GB" sz="2000" dirty="0"/>
              <a:t>Given the following collection:</a:t>
            </a:r>
            <a:endParaRPr lang="en-GB" sz="2000" dirty="0"/>
          </a:p>
          <a:p>
            <a:pPr marL="0" indent="0">
              <a:buNone/>
            </a:pP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"John", "surname" : "Smith", "age" : 22,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email":"john@gmail.com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"Sean", "surname" : "Williams", "age" : 30, 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"email" : "williamss@gmail.com"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"Albert", "surname" : "O'Hara", "age" : 27,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"email“ : "al@hotmail.com", "twitter" : "@al1234"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"Mary", "surname" : "Collins", "age" : 22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5,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"Susan", "surname" :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Hanly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"age" : 18,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"email" : "susie@hotmail.com", "twitter" : "@Susie2u"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3568" y="52633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documents where the age is 22: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66298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({age:22})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2633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documents where the age is 22 and the _id is 1:</a:t>
            </a:r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483119" y="6309232"/>
            <a:ext cx="56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({age:22,_id:1}) 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({$and: [{age:22}, {_id:1}]})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5603" y="602815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documents where the age is 22 or the age is 30: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37219" y="5658635"/>
            <a:ext cx="56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({$or: [{age:22}, {age:30}]})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MongoDB - </a:t>
            </a:r>
            <a:r>
              <a:rPr lang="en-GB" sz="3200" dirty="0">
                <a:hlinkClick r:id="rId1"/>
              </a:rPr>
              <a:t>find()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r>
              <a:rPr lang="en-GB" sz="2000" dirty="0"/>
              <a:t>Given the following collection:</a:t>
            </a:r>
            <a:endParaRPr lang="en-GB" sz="2000" dirty="0"/>
          </a:p>
          <a:p>
            <a:pPr marL="0" indent="0">
              <a:buNone/>
            </a:pP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"_id“ : 1,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: "John", "surname“ : "Smith", "age“ : 22,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email":"john@gmail.com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"Sean", "surname" : "Williams", "age" : 30, 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"email“ : "williamss@gmail.com"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"Albert", "surname" : "O'Hara", "age" : 27,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"email“ : "al@hotmail.com", "twitter" : "@al1234"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"Mary", "surname" : "Collins", "age" : 22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5,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"Susan", "surname" :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Hanly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"age" : 18,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"email" : "susie@hotmail.com", "twitter" : "@Susie2u"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3568" y="5244263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documents that have a “twitter” attribute:</a:t>
            </a:r>
            <a:endParaRPr lang="en-GB" dirty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6890" y="568552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({twitter: {$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exists:true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890" y="5244263"/>
            <a:ext cx="766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documents that have a “twitter” attribute and age greater than 20:</a:t>
            </a:r>
            <a:endParaRPr lang="en-GB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3240" y="6125584"/>
            <a:ext cx="8170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({$and: [{twitter: {$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exists:true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}}, {age: {$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20}}]})</a:t>
            </a:r>
            <a:endParaRPr lang="en-GB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MondoDB</a:t>
            </a:r>
            <a:r>
              <a:rPr lang="en-GB" dirty="0"/>
              <a:t> – </a:t>
            </a:r>
            <a:r>
              <a:rPr lang="en-GB" dirty="0">
                <a:hlinkClick r:id="rId1"/>
              </a:rPr>
              <a:t>findOne()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one document that satisfies the specified query criteria. 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multiple documents satisfy the query, this method returns the first document according to the order of documents on the disk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databases provide storage and retrieval of data in forms other than tabular relations.</a:t>
            </a:r>
            <a:endParaRPr lang="en-GB" dirty="0"/>
          </a:p>
          <a:p>
            <a:r>
              <a:rPr lang="en-IE" dirty="0"/>
              <a:t>Why NoSQL?</a:t>
            </a:r>
            <a:endParaRPr lang="en-IE" dirty="0"/>
          </a:p>
          <a:p>
            <a:pPr lvl="1"/>
            <a:r>
              <a:rPr lang="en-IE" dirty="0"/>
              <a:t>Relational DBs were designed to run on a single server – scalability issues.</a:t>
            </a:r>
            <a:endParaRPr lang="en-IE" dirty="0"/>
          </a:p>
          <a:p>
            <a:pPr lvl="1"/>
            <a:r>
              <a:rPr lang="en-IE" dirty="0"/>
              <a:t>Relational DBs are not adaptable to current demands of big data – semi and unstructured data.</a:t>
            </a:r>
            <a:endParaRPr lang="en-IE" dirty="0"/>
          </a:p>
          <a:p>
            <a:pPr lvl="1"/>
            <a:r>
              <a:rPr lang="en-IE" dirty="0"/>
              <a:t>Relational DBs have an Impedance Mismatch.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MongoDB - </a:t>
            </a:r>
            <a:r>
              <a:rPr lang="en-GB" sz="3200" dirty="0">
                <a:hlinkClick r:id="rId1"/>
              </a:rPr>
              <a:t>findOne()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r>
              <a:rPr lang="en-GB" sz="2000" dirty="0"/>
              <a:t>Given the following collection:</a:t>
            </a:r>
            <a:endParaRPr lang="en-GB" sz="2000" dirty="0"/>
          </a:p>
          <a:p>
            <a:pPr marL="0" indent="0">
              <a:buNone/>
            </a:pPr>
            <a:r>
              <a:rPr lang="en-GB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"_id“ : 1,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: "John", "surname“ : "Smith", "age“ : 22,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email":"john@gmail.com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"Sean", "surname" : "Williams", "age" : 30, 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"email“ : "williamss@gmail.com"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"Albert", "surname" : "O'Hara", "age" : 27,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"email“ : "al@hotmail.com", "twitter" : "@al1234"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"Mary", "surname" : "Collins", "age" : 22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5,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"Susan", "surname" :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Hanly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"age" : 18, 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"email" : "susie@hotmail.com", "twitter" : "@Susie2u" }</a:t>
            </a: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683568" y="524426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only one document that has a “twitter” attribute:</a:t>
            </a:r>
            <a:endParaRPr lang="en-GB" dirty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6890" y="5685529"/>
            <a:ext cx="55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db.User.findOne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({twitter: {$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exists:true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As previously described, the document ID (_id) attribute of a MongoDB is the only mandatory part of a document.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600" dirty="0"/>
              <a:t>It can be any value, except an array.</a:t>
            </a:r>
            <a:endParaRPr lang="en-GB" sz="2600" dirty="0"/>
          </a:p>
          <a:p>
            <a:endParaRPr lang="en-GB" sz="2600" dirty="0"/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 1, name: "John"})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name:"John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1, "name" : "John" }</a:t>
            </a:r>
            <a:endParaRPr lang="en-GB" sz="2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({name: "Billy"})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name:"Billy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 </a:t>
            </a:r>
            <a:endParaRPr lang="en-GB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GB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("591acc5612b8754878ffac81"), </a:t>
            </a:r>
            <a:endParaRPr lang="en-GB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"Billy" }</a:t>
            </a:r>
            <a:endParaRPr lang="en-GB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id:"Fred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name: "Fred"})</a:t>
            </a:r>
            <a:endParaRPr lang="en-GB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name:"Fred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"Fred", "name" : "Fred" }</a:t>
            </a:r>
            <a:endParaRPr lang="en-GB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({_id:{PPSN:"12345678A",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sex:"M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name: "Sean"})</a:t>
            </a:r>
            <a:endParaRPr lang="en-GB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name:"Sean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{ "PPSN" : "12345678A", "sex" :"M" }, </a:t>
            </a:r>
            <a:endParaRPr lang="en-GB" sz="23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"name" : "Sean" }</a:t>
            </a:r>
            <a:endParaRPr lang="en-GB" sz="23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({_id:[1,2,3], name: "Seamus"})</a:t>
            </a:r>
            <a:endParaRPr lang="en-GB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name:"Seamus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/>
              <a:t>Nothing found as the document won’t have been saved, 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because the _id attribute can’t be an array.</a:t>
            </a:r>
            <a:endParaRPr lang="en-GB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Document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db.Test.save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({_id:{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:[1,2,3]}, name: "Joe"})</a:t>
            </a:r>
            <a:endParaRPr lang="en-GB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db.Test.find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name:"Joe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"_id" : { "</a:t>
            </a:r>
            <a:r>
              <a:rPr lang="en-GB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</a:t>
            </a:r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[ 1, 2, 3 ] }, </a:t>
            </a:r>
            <a:endParaRPr lang="en-GB" sz="2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"name" : "Joe" }</a:t>
            </a:r>
            <a:endParaRPr lang="en-GB" sz="2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GB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save()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db.Shop.save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({_id:100,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product:"Milk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price:1.27})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db.Shop.save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({_id:100,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product:"Bread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price:.95})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db.Shop.find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100, "product" : "Bread", "price" : 0.95 }</a:t>
            </a:r>
            <a:endParaRPr lang="en-GB" sz="21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The second document was saved over the first one, because the _id specified in the second document already existed in the collection.</a:t>
            </a:r>
            <a:endParaRPr lang="en-GB" sz="2400" dirty="0"/>
          </a:p>
          <a:p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Save updates an existing document or inserts a new document.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40"/>
          </a:xfrm>
        </p:spPr>
        <p:txBody>
          <a:bodyPr>
            <a:normAutofit fontScale="90000"/>
          </a:bodyPr>
          <a:lstStyle/>
          <a:p>
            <a:r>
              <a:rPr lang="en-GB" dirty="0"/>
              <a:t>MongoDB – Save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078"/>
            <a:ext cx="8229600" cy="5212085"/>
          </a:xfrm>
        </p:spPr>
        <p:txBody>
          <a:bodyPr>
            <a:normAutofit/>
          </a:bodyPr>
          <a:lstStyle/>
          <a:p>
            <a:r>
              <a:rPr lang="en-GB" sz="2100" dirty="0"/>
              <a:t>save() and insert() are good at creating documents, but not at updating them. Consider two users trying to update the same document: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8623" y="2234095"/>
            <a:ext cx="3600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1</a:t>
            </a:r>
            <a:endParaRPr lang="en-GB" dirty="0"/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db.Shop.findOne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2234095"/>
            <a:ext cx="370541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2</a:t>
            </a:r>
            <a:endParaRPr lang="en-GB" dirty="0"/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db.Shop.findOne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3473699"/>
            <a:ext cx="37054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doc.price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doc.price+.20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(</a:t>
            </a:r>
            <a:r>
              <a:rPr lang="en-GB" dirty="0" err="1"/>
              <a:t>doc.price</a:t>
            </a:r>
            <a:r>
              <a:rPr lang="en-GB" dirty="0"/>
              <a:t> = 1.15)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59815"/>
            <a:ext cx="37054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db.Shop.save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(doc)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(</a:t>
            </a:r>
            <a:r>
              <a:rPr lang="en-GB" dirty="0" err="1"/>
              <a:t>doc.price</a:t>
            </a:r>
            <a:r>
              <a:rPr lang="en-GB" dirty="0"/>
              <a:t> = 1.15)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9851" y="4806146"/>
            <a:ext cx="36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doc.price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doc.price-.10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(</a:t>
            </a:r>
            <a:r>
              <a:rPr lang="en-GB" dirty="0" err="1"/>
              <a:t>doc.price</a:t>
            </a:r>
            <a:r>
              <a:rPr lang="en-GB" dirty="0"/>
              <a:t> = .85)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0826" y="5479832"/>
            <a:ext cx="35894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db.Shop.save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(doc)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(</a:t>
            </a:r>
            <a:r>
              <a:rPr lang="en-GB" dirty="0" err="1"/>
              <a:t>doc.price</a:t>
            </a:r>
            <a:r>
              <a:rPr lang="en-GB" dirty="0"/>
              <a:t> = .85)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5432617"/>
            <a:ext cx="37054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User 2’s update was Lost</a:t>
            </a:r>
            <a:endParaRPr lang="en-GB" dirty="0"/>
          </a:p>
        </p:txBody>
      </p:sp>
      <p:sp>
        <p:nvSpPr>
          <p:cNvPr id="13" name="Arrow: Down 12"/>
          <p:cNvSpPr/>
          <p:nvPr/>
        </p:nvSpPr>
        <p:spPr>
          <a:xfrm>
            <a:off x="4351515" y="2269483"/>
            <a:ext cx="72008" cy="4367410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423523" y="2834259"/>
            <a:ext cx="29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update()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update() is atomic within a document. Any update commands issued concurrently will be executed consecutively.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db.Collection.update</a:t>
            </a:r>
            <a:r>
              <a:rPr lang="en-GB" sz="2400" dirty="0"/>
              <a:t>(query, update, options) 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718402" y="4149080"/>
            <a:ext cx="21602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Collection to Update</a:t>
            </a:r>
            <a:endParaRPr lang="en-GB" dirty="0"/>
          </a:p>
        </p:txBody>
      </p:sp>
      <p:sp>
        <p:nvSpPr>
          <p:cNvPr id="7" name="Arrow: Up 6"/>
          <p:cNvSpPr/>
          <p:nvPr/>
        </p:nvSpPr>
        <p:spPr>
          <a:xfrm>
            <a:off x="1726514" y="3645024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06634" y="4149080"/>
            <a:ext cx="216024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selection criteria for the update – which document(s) to update</a:t>
            </a:r>
            <a:endParaRPr lang="en-GB" dirty="0"/>
          </a:p>
        </p:txBody>
      </p:sp>
      <p:sp>
        <p:nvSpPr>
          <p:cNvPr id="9" name="Arrow: Up 8"/>
          <p:cNvSpPr/>
          <p:nvPr/>
        </p:nvSpPr>
        <p:spPr>
          <a:xfrm>
            <a:off x="3814746" y="3645024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742738" y="4144191"/>
            <a:ext cx="216024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modifications to apply</a:t>
            </a:r>
            <a:endParaRPr lang="en-GB" dirty="0"/>
          </a:p>
        </p:txBody>
      </p:sp>
      <p:sp>
        <p:nvSpPr>
          <p:cNvPr id="11" name="Arrow: Up 10"/>
          <p:cNvSpPr/>
          <p:nvPr/>
        </p:nvSpPr>
        <p:spPr>
          <a:xfrm>
            <a:off x="4716016" y="3645024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60032" y="4149080"/>
            <a:ext cx="3203186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E.g. Update first document matching the query, or all.</a:t>
            </a:r>
            <a:endParaRPr lang="en-GB" dirty="0"/>
          </a:p>
          <a:p>
            <a:r>
              <a:rPr lang="en-GB" dirty="0"/>
              <a:t>Create a new document in case query does not match any existing documents.</a:t>
            </a:r>
            <a:endParaRPr lang="en-GB" dirty="0"/>
          </a:p>
        </p:txBody>
      </p:sp>
      <p:sp>
        <p:nvSpPr>
          <p:cNvPr id="13" name="Arrow: Up 12"/>
          <p:cNvSpPr/>
          <p:nvPr/>
        </p:nvSpPr>
        <p:spPr>
          <a:xfrm>
            <a:off x="5868144" y="3645024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Database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1709737"/>
            <a:ext cx="53721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update()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Examples:</a:t>
            </a:r>
            <a:endParaRPr lang="en-GB" sz="2000" dirty="0"/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{brand:"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Brennans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100, "brand" : "</a:t>
            </a:r>
            <a:r>
              <a:rPr lang="en-GB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Brennans</a:t>
            </a:r>
            <a:r>
              <a:rPr lang="en-GB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  <a:endParaRPr lang="en-GB" sz="21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/>
          </a:p>
          <a:p>
            <a:r>
              <a:rPr lang="en-GB" sz="2000" dirty="0"/>
              <a:t>The entire document (except the _id attribute) is replaced with the </a:t>
            </a:r>
            <a:r>
              <a:rPr lang="en-GB" sz="2000" i="1" dirty="0"/>
              <a:t>update </a:t>
            </a:r>
            <a:r>
              <a:rPr lang="en-GB" sz="2000" dirty="0"/>
              <a:t>parameter of the update method.</a:t>
            </a:r>
            <a:endParaRPr lang="en-GB" sz="2000" dirty="0"/>
          </a:p>
          <a:p>
            <a:r>
              <a:rPr lang="en-GB" sz="2000" dirty="0"/>
              <a:t>In the case where you want to update more than one document, make sure the </a:t>
            </a:r>
            <a:r>
              <a:rPr lang="en-GB" sz="2000" dirty="0">
                <a:hlinkClick r:id="rId2"/>
              </a:rPr>
              <a:t>multi</a:t>
            </a:r>
            <a:r>
              <a:rPr lang="en-GB" sz="2000" dirty="0"/>
              <a:t> parameter is set.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update()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hlinkClick r:id="rId2"/>
              </a:rPr>
              <a:t>$</a:t>
            </a:r>
            <a:r>
              <a:rPr lang="en-GB" sz="2000" dirty="0" err="1">
                <a:hlinkClick r:id="rId2"/>
              </a:rPr>
              <a:t>inc</a:t>
            </a:r>
            <a:r>
              <a:rPr lang="en-GB" sz="2000" dirty="0"/>
              <a:t> increments a field by a specified value, if the field does not exist it is created and set to the specified value:</a:t>
            </a:r>
            <a:endParaRPr lang="en-GB" sz="2000" dirty="0"/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:{wholesalePrice:.10}})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0.95, "</a:t>
            </a:r>
            <a:r>
              <a:rPr lang="en-GB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wholesalePrice</a:t>
            </a:r>
            <a:r>
              <a:rPr lang="en-GB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0.1 }</a:t>
            </a:r>
            <a:endParaRPr lang="en-GB" sz="2400" dirty="0">
              <a:solidFill>
                <a:srgbClr val="00B050"/>
              </a:solidFill>
            </a:endParaRP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:{wholesalePrice:.10}})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0.95, "</a:t>
            </a:r>
            <a:r>
              <a:rPr lang="en-GB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wholesalePrice</a:t>
            </a: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0.2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update()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hlinkClick r:id="rId2"/>
              </a:rPr>
              <a:t>$set</a:t>
            </a:r>
            <a:r>
              <a:rPr lang="en-GB" sz="2000" dirty="0"/>
              <a:t> </a:t>
            </a:r>
            <a:r>
              <a:rPr lang="en-GB" sz="2100" dirty="0"/>
              <a:t>replaces the value of a field with the specified value, if </a:t>
            </a:r>
            <a:r>
              <a:rPr lang="en-GB" sz="2000" dirty="0"/>
              <a:t>the field does not exist it is created and set to the specified value:</a:t>
            </a:r>
            <a:endParaRPr lang="en-GB" sz="2000" dirty="0"/>
          </a:p>
          <a:p>
            <a:pPr marL="0" indent="0">
              <a:buNone/>
            </a:pP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{$set:{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product:"Sliced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Pan"}})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"Sliced Pan", "price" : 0.95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{$set:{wholesalePrice:.20}})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"Sliced Pan", "price" : 0.95, "</a:t>
            </a:r>
            <a:r>
              <a:rPr lang="en-GB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wholesalePrice</a:t>
            </a: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0.2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1"/>
              </a:rPr>
              <a:t>update()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hlinkClick r:id="rId2"/>
              </a:rPr>
              <a:t>$unset</a:t>
            </a:r>
            <a:r>
              <a:rPr lang="en-GB" sz="2000" dirty="0"/>
              <a:t> </a:t>
            </a:r>
            <a:r>
              <a:rPr lang="en-GB" sz="2100" dirty="0"/>
              <a:t>deletes a particular field from a document, if </a:t>
            </a:r>
            <a:r>
              <a:rPr lang="en-GB" sz="2000" dirty="0"/>
              <a:t>the field does not exist the document is unchanged: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{$unset:{abc:0}})</a:t>
            </a: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"Bread", "price" : 0.95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db.Shop.update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({_id:100}, {$unset:{price:0}})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Result: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100, "product" : "Bread"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220072" y="2686932"/>
            <a:ext cx="38164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3">
                    <a:lumMod val="50000"/>
                  </a:schemeClr>
                </a:solidFill>
              </a:rPr>
              <a:t>The value part the $unset expression is arbitrary</a:t>
            </a:r>
            <a:endParaRPr lang="en-GB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44208" y="3333263"/>
            <a:ext cx="288032" cy="599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GB" sz="3200" dirty="0"/>
              <a:t>MongoDB – </a:t>
            </a:r>
            <a:r>
              <a:rPr lang="en-GB" sz="3200" dirty="0">
                <a:hlinkClick r:id="rId1"/>
              </a:rPr>
              <a:t>update()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32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"name" : "Bill", "age" : 32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happens when the following command is run?</a:t>
            </a:r>
            <a:endParaRPr lang="en-GB" sz="2000" dirty="0"/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db.User.update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({age:{$gt:30}}, {$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:{age:1}})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</a:t>
            </a:r>
            <a:r>
              <a:rPr lang="en-GB" sz="20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"name" : "Bill", "age" : 32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GB" sz="3200" dirty="0"/>
              <a:t>MongoDB – </a:t>
            </a:r>
            <a:r>
              <a:rPr lang="en-GB" sz="3200" dirty="0">
                <a:hlinkClick r:id="rId1"/>
              </a:rPr>
              <a:t>update()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32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"name" : "Bill", "age" : 32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If we wanted all documents matching the query to be updated – not just the first one.</a:t>
            </a:r>
            <a:endParaRPr lang="en-GB" sz="2000" dirty="0"/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db.User.update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({age:{$gt:30}}, {$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:{age:1}}, {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multi:true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</a:t>
            </a:r>
            <a:r>
              <a:rPr lang="en-GB" sz="20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"name" : "Bill", "age" : </a:t>
            </a:r>
            <a:r>
              <a:rPr lang="en-GB" sz="20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  <a:endParaRPr lang="en-GB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MongoDB is a NoSQL datastore for JSON-style documents (BSON).</a:t>
            </a:r>
            <a:endParaRPr lang="en-GB" dirty="0"/>
          </a:p>
          <a:p>
            <a:r>
              <a:rPr lang="en-GB" dirty="0"/>
              <a:t>Name derives from “hu</a:t>
            </a:r>
            <a:r>
              <a:rPr lang="en-GB" b="1" dirty="0"/>
              <a:t>mongo</a:t>
            </a:r>
            <a:r>
              <a:rPr lang="en-GB" dirty="0"/>
              <a:t>us”.</a:t>
            </a:r>
            <a:endParaRPr lang="en-GB" dirty="0"/>
          </a:p>
          <a:p>
            <a:r>
              <a:rPr lang="en-GB" dirty="0"/>
              <a:t>Written in C++.</a:t>
            </a:r>
            <a:endParaRPr lang="en-GB" dirty="0"/>
          </a:p>
          <a:p>
            <a:r>
              <a:rPr lang="en-GB" dirty="0"/>
              <a:t>Document oriented.</a:t>
            </a:r>
            <a:endParaRPr lang="en-GB" dirty="0"/>
          </a:p>
          <a:p>
            <a:r>
              <a:rPr lang="en-GB" dirty="0"/>
              <a:t>Fully indexable.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Document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    A record in a MongoDB collection and the        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basic unit of data in MongoDB. Documents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are analogous to JSON objects but exist in the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database in a more type-rich format known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as BSON.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Document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{ "_id"    :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("5919fecf0822ef8ecec132f8"),     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"name"   : "John",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"house"  : 31,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"street" : "Main St.",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"town"   : "Athenry" }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0070C0"/>
                </a:solidFill>
              </a:rPr>
              <a:t>Collection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A grouping of MongoDB documents. </a:t>
            </a:r>
            <a:endParaRPr lang="en-GB" dirty="0"/>
          </a:p>
          <a:p>
            <a:r>
              <a:rPr lang="en-GB" dirty="0"/>
              <a:t>A collection analogous to an RDBMS table.</a:t>
            </a:r>
            <a:endParaRPr lang="en-GB" dirty="0"/>
          </a:p>
          <a:p>
            <a:r>
              <a:rPr lang="en-GB" dirty="0"/>
              <a:t>A collection exists within a single database.</a:t>
            </a:r>
            <a:endParaRPr lang="en-GB" dirty="0"/>
          </a:p>
          <a:p>
            <a:r>
              <a:rPr lang="en-GB" dirty="0"/>
              <a:t>Collections do not enforce a schema. Documents within a collection can have different fields.</a:t>
            </a:r>
            <a:endParaRPr lang="en-GB" dirty="0"/>
          </a:p>
          <a:p>
            <a:r>
              <a:rPr lang="en-GB" dirty="0"/>
              <a:t>Typically, all documents in a collection have a similar or related purpose.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Collection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{ "_id"    :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("5919fecf0822ef8ecec132f8"),     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"name"   : "John",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"house"  : 31,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"street" : "Main St.",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"town"   : "Athenry",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"county" : "Galway" }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{ "_id"      :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("591a000f0822ef8ecec132f9"), 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"name"     : "Alan",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"townland" : "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Litirmor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"town"     : "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Ballymurphy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"county"   : "Cork" }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Rules for MongoDB Documents: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document must have an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_id </a:t>
            </a:r>
            <a:r>
              <a:rPr lang="en-GB" dirty="0"/>
              <a:t>field. If you do not provide one, it will be automatically generated.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cannot be an array.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11408</Words>
  <Application>WPS 演示</Application>
  <PresentationFormat>On-screen Show (4:3)</PresentationFormat>
  <Paragraphs>583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Theme</vt:lpstr>
      <vt:lpstr>Data Centric RAD</vt:lpstr>
      <vt:lpstr>NoSQL</vt:lpstr>
      <vt:lpstr>NoSQL Database Types</vt:lpstr>
      <vt:lpstr>MongoDB</vt:lpstr>
      <vt:lpstr>MongoDB Structures</vt:lpstr>
      <vt:lpstr>MongoDB Structures</vt:lpstr>
      <vt:lpstr>MongoDB Structures</vt:lpstr>
      <vt:lpstr>MongoDB Structures</vt:lpstr>
      <vt:lpstr>MongoDB Documents</vt:lpstr>
      <vt:lpstr>MongoDB Structures</vt:lpstr>
      <vt:lpstr>MongoDB Limitations</vt:lpstr>
      <vt:lpstr>SQL vs MongoDB</vt:lpstr>
      <vt:lpstr>MongoDB Commands</vt:lpstr>
      <vt:lpstr>MongoDB – find()</vt:lpstr>
      <vt:lpstr>MongoDB - find()</vt:lpstr>
      <vt:lpstr>MongoDB – find()</vt:lpstr>
      <vt:lpstr>MongoDB - find()</vt:lpstr>
      <vt:lpstr>MongoDB - find()</vt:lpstr>
      <vt:lpstr>MondoDB – findOne()</vt:lpstr>
      <vt:lpstr>MongoDB - findOne()</vt:lpstr>
      <vt:lpstr>MongoDB – Document ID</vt:lpstr>
      <vt:lpstr>MongoDB – Document ID</vt:lpstr>
      <vt:lpstr>MongoDB – Document ID</vt:lpstr>
      <vt:lpstr>MongoDB – Document ID</vt:lpstr>
      <vt:lpstr>MongoDB – Document ID</vt:lpstr>
      <vt:lpstr>MongoDB – Document ID</vt:lpstr>
      <vt:lpstr>MongoDB – save()</vt:lpstr>
      <vt:lpstr>MongoDB – Save Problems</vt:lpstr>
      <vt:lpstr>MongoDB – update()</vt:lpstr>
      <vt:lpstr>MongoDB – update()</vt:lpstr>
      <vt:lpstr>MongoDB – update()</vt:lpstr>
      <vt:lpstr>MongoDB – update()</vt:lpstr>
      <vt:lpstr>MongoDB – update()</vt:lpstr>
      <vt:lpstr>MongoDB – update()</vt:lpstr>
      <vt:lpstr>MongoDB – update()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@#%￥#%STl</cp:lastModifiedBy>
  <cp:revision>394</cp:revision>
  <dcterms:created xsi:type="dcterms:W3CDTF">2015-12-18T17:06:00Z</dcterms:created>
  <dcterms:modified xsi:type="dcterms:W3CDTF">2017-11-10T12:59:01Z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