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73" r:id="rId5"/>
    <p:sldId id="304" r:id="rId6"/>
    <p:sldId id="274" r:id="rId7"/>
    <p:sldId id="275" r:id="rId8"/>
    <p:sldId id="276" r:id="rId9"/>
    <p:sldId id="277" r:id="rId10"/>
    <p:sldId id="278" r:id="rId11"/>
    <p:sldId id="281" r:id="rId12"/>
    <p:sldId id="290" r:id="rId13"/>
    <p:sldId id="282" r:id="rId14"/>
    <p:sldId id="283" r:id="rId15"/>
    <p:sldId id="284" r:id="rId16"/>
    <p:sldId id="280" r:id="rId17"/>
    <p:sldId id="300" r:id="rId18"/>
    <p:sldId id="303" r:id="rId19"/>
    <p:sldId id="302" r:id="rId20"/>
    <p:sldId id="285" r:id="rId21"/>
    <p:sldId id="286" r:id="rId22"/>
    <p:sldId id="289" r:id="rId23"/>
    <p:sldId id="279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javaserverfaces.java.net/nonav/docs/2.2/vdldocs/facelets/index.html" TargetMode="External"/><Relationship Id="rId2" Type="http://schemas.openxmlformats.org/officeDocument/2006/relationships/hyperlink" Target="http://www.jsftoolbox.com/documentation/help/12-TagReference/core/f_selectItem.html" TargetMode="External"/><Relationship Id="rId1" Type="http://schemas.openxmlformats.org/officeDocument/2006/relationships/hyperlink" Target="https://docs.oracle.com/javaee/7/javaserver-faces-2-2/vdldocs-facelets/toc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sftoolbox.com/documentation/help/12-TagReference/html/h_commandButton.html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hyperlink" Target="http://www.w3schools.com/tags/tag_a.asp" TargetMode="External"/><Relationship Id="rId1" Type="http://schemas.openxmlformats.org/officeDocument/2006/relationships/hyperlink" Target="http://www.jsftoolbox.com/documentation/help/12-TagReference/html/h_outputLink.html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hyperlink" Target="http://www.w3schools.com/html/html_forms.asp" TargetMode="External"/><Relationship Id="rId1" Type="http://schemas.openxmlformats.org/officeDocument/2006/relationships/hyperlink" Target="http://www.jsftoolbox.com/documentation/help/12-TagReference/html/h_selectOneRadio.html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hyperlink" Target="http://www.w3schools.com/tags/tag_select.asp" TargetMode="External"/><Relationship Id="rId1" Type="http://schemas.openxmlformats.org/officeDocument/2006/relationships/hyperlink" Target="http://www.jsftoolbox.com/documentation/help/12-TagReference/html/h_selectOneMenu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cs.oracle.com/javaee/6/tutorial/doc/gjddd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ww.jsftoolbox.com/documentation/help/12-TagReference/html/h_inputText.html" TargetMode="External"/><Relationship Id="rId5" Type="http://schemas.openxmlformats.org/officeDocument/2006/relationships/hyperlink" Target="http://www.jsftoolbox.com/documentation/help/12-TagReference/html/h_form.html" TargetMode="External"/><Relationship Id="rId4" Type="http://schemas.openxmlformats.org/officeDocument/2006/relationships/hyperlink" Target="http://www.jsftoolbox.com/documentation/help/12-TagReference/html/h_dataTable.html" TargetMode="External"/><Relationship Id="rId3" Type="http://schemas.openxmlformats.org/officeDocument/2006/relationships/hyperlink" Target="http://www.jsftoolbox.com/documentation/help/12-TagReference/html/h_commandButton.html" TargetMode="External"/><Relationship Id="rId2" Type="http://schemas.openxmlformats.org/officeDocument/2006/relationships/hyperlink" Target="https://docs.oracle.com/javaee/7/javaserver-faces-2-2/vdldocs-facelets/toc.htm" TargetMode="External"/><Relationship Id="rId1" Type="http://schemas.openxmlformats.org/officeDocument/2006/relationships/hyperlink" Target="https://javaserverfaces.java.net/nonav/docs/2.2/vdldocs/facelet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  <a:endParaRPr lang="en-IE" dirty="0"/>
          </a:p>
          <a:p>
            <a:r>
              <a:rPr lang="en-IE" dirty="0"/>
              <a:t>Bachelor of Science in Computing in Software</a:t>
            </a:r>
            <a:endParaRPr lang="en-IE" dirty="0"/>
          </a:p>
          <a:p>
            <a:r>
              <a:rPr lang="en-IE" dirty="0"/>
              <a:t>Development</a:t>
            </a:r>
            <a:endParaRPr lang="en-IE" dirty="0"/>
          </a:p>
          <a:p>
            <a:r>
              <a:rPr lang="en-IE" sz="2200" dirty="0"/>
              <a:t>Department of Computer Science &amp; Applied Physics</a:t>
            </a:r>
            <a:endParaRPr lang="en-IE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</a:t>
            </a:r>
            <a:r>
              <a:rPr lang="en-GB" dirty="0">
                <a:hlinkClick r:id="rId1"/>
              </a:rPr>
              <a:t>f</a:t>
            </a:r>
            <a:r>
              <a:rPr lang="en-GB" dirty="0"/>
              <a:t> library contains general purpose tags for selection, conversion, validation, Ajax etc.</a:t>
            </a:r>
            <a:endParaRPr lang="en-GB" dirty="0"/>
          </a:p>
          <a:p>
            <a:endParaRPr lang="en-GB" dirty="0"/>
          </a:p>
          <a:p>
            <a:r>
              <a:rPr lang="en-GB" dirty="0"/>
              <a:t>A Common f tag is </a:t>
            </a:r>
            <a:r>
              <a:rPr lang="en-GB" dirty="0">
                <a:hlinkClick r:id="rId2"/>
              </a:rPr>
              <a:t>f:selectItem</a:t>
            </a:r>
            <a:r>
              <a:rPr lang="en-GB" dirty="0"/>
              <a:t> which adds a select item component to a UI component, for example a Radio Button or a Drop down list.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most frequently used attributes of </a:t>
            </a:r>
            <a:r>
              <a:rPr lang="en-GB" dirty="0" err="1"/>
              <a:t>selectItem</a:t>
            </a:r>
            <a:r>
              <a:rPr lang="en-GB" dirty="0"/>
              <a:t> are</a:t>
            </a:r>
            <a:endParaRPr lang="en-GB" dirty="0"/>
          </a:p>
          <a:p>
            <a:pPr lvl="1"/>
            <a:r>
              <a:rPr lang="en-GB" dirty="0" err="1"/>
              <a:t>itemValue</a:t>
            </a:r>
            <a:r>
              <a:rPr lang="en-GB" dirty="0"/>
              <a:t> – the reference to the item in the code</a:t>
            </a:r>
            <a:endParaRPr lang="en-GB" dirty="0"/>
          </a:p>
          <a:p>
            <a:pPr lvl="1"/>
            <a:r>
              <a:rPr lang="en-GB" dirty="0" err="1"/>
              <a:t>itemLabel</a:t>
            </a:r>
            <a:r>
              <a:rPr lang="en-GB" dirty="0"/>
              <a:t> – the text displayed to the user:</a:t>
            </a:r>
            <a:endParaRPr lang="en-GB" dirty="0"/>
          </a:p>
          <a:p>
            <a:pPr marL="457200" lvl="1" indent="0">
              <a:buNone/>
            </a:pP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 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 /&gt;</a:t>
            </a:r>
            <a:endParaRPr lang="en-GB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hlinkClick r:id="rId3"/>
            </a:endParaRPr>
          </a:p>
          <a:p>
            <a:r>
              <a:rPr lang="en-GB" dirty="0"/>
              <a:t>To use the f library’s UI tags include a link to the xml namespace:</a:t>
            </a:r>
            <a:endParaRPr lang="en-GB" dirty="0"/>
          </a:p>
          <a:p>
            <a:pPr lvl="1"/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xmlns:f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"http://xmlns.jcp.org/</a:t>
            </a:r>
            <a:r>
              <a:rPr lang="en-GB" sz="26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26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/core"</a:t>
            </a:r>
            <a:endParaRPr lang="en-GB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000" dirty="0"/>
              <a:t>JSF supports HTML5 by not introducing new UI components that duplicate HTML5 ones but by allowing you to use HTML5 </a:t>
            </a:r>
            <a:r>
              <a:rPr lang="en-GB" sz="3000" dirty="0" err="1"/>
              <a:t>markup</a:t>
            </a:r>
            <a:r>
              <a:rPr lang="en-GB" sz="3000" dirty="0"/>
              <a:t> directly. </a:t>
            </a:r>
            <a:endParaRPr lang="en-GB" sz="3000" dirty="0"/>
          </a:p>
          <a:p>
            <a:endParaRPr lang="en-GB" sz="3000" dirty="0"/>
          </a:p>
          <a:p>
            <a:r>
              <a:rPr lang="en-GB" sz="3000" dirty="0"/>
              <a:t>For example, the HTML5 attribute </a:t>
            </a: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placeholder </a:t>
            </a:r>
            <a:r>
              <a:rPr lang="en-GB" sz="3000" dirty="0"/>
              <a:t>is associated with an </a:t>
            </a: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GB" sz="3000" dirty="0"/>
              <a:t>element.</a:t>
            </a:r>
            <a:endParaRPr lang="en-GB" sz="3000" dirty="0"/>
          </a:p>
          <a:p>
            <a:endParaRPr lang="en-GB" sz="3000" dirty="0"/>
          </a:p>
          <a:p>
            <a:r>
              <a:rPr lang="en-GB" sz="3000" dirty="0"/>
              <a:t>This attribute is not duplicated in JSF, but the </a:t>
            </a:r>
            <a:r>
              <a:rPr lang="en-GB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en-GB" sz="3000" dirty="0"/>
              <a:t> attribute can still be used.</a:t>
            </a:r>
            <a:endParaRPr lang="en-GB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Pass-Through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Pass-through attributes are not interpreted by JSF but are passed through to the browser where they are interpreted or rendered.</a:t>
            </a:r>
            <a:endParaRPr lang="en-GB" dirty="0"/>
          </a:p>
          <a:p>
            <a:endParaRPr lang="en-GB" dirty="0"/>
          </a:p>
          <a:p>
            <a:r>
              <a:rPr lang="en-GB" dirty="0"/>
              <a:t>Pass-through attributes are defined using the following xml namespace:</a:t>
            </a:r>
            <a:endParaRPr lang="en-GB" dirty="0"/>
          </a:p>
          <a:p>
            <a:pPr lvl="1"/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xmlns:p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3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http://xmlns.jcp.org/jsf/passthrough</a:t>
            </a:r>
            <a:endParaRPr lang="en-GB" sz="23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a JSF tag with a pass-through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the UI and pass-through namespaces:</a:t>
            </a:r>
            <a:endParaRPr lang="en-GB" dirty="0"/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="http://www.w3.org/1999/xhtml"</a:t>
            </a: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="http://xmlns.jcp.org/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/html"</a:t>
            </a: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xmlns:p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="http://xmlns.jcp.org/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passthrough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p:placeholder=“Enter your name”/&gt;</a:t>
            </a: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3523" y="5085184"/>
            <a:ext cx="3634701" cy="5653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 - </a:t>
            </a:r>
            <a:r>
              <a:rPr lang="en-GB" dirty="0" err="1"/>
              <a:t>commandButton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"/>
              </a:rPr>
              <a:t>h:commandButton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renders an HTML element as follows: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type=“submit”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GB" dirty="0"/>
              <a:t> attribute of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 </a:t>
            </a:r>
            <a:r>
              <a:rPr lang="en-GB" dirty="0"/>
              <a:t>can specify a page to navigate to (without the .</a:t>
            </a:r>
            <a:r>
              <a:rPr lang="en-GB" dirty="0" err="1"/>
              <a:t>xhtml</a:t>
            </a:r>
            <a:r>
              <a:rPr lang="en-GB" dirty="0"/>
              <a:t> extension):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 action=“page2”&gt;   </a:t>
            </a:r>
            <a:endParaRPr lang="en-GB" sz="22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sz="2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2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dirty="0"/>
          </a:p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 </a:t>
            </a:r>
            <a:r>
              <a:rPr lang="en-GB" sz="2400" dirty="0"/>
              <a:t>must be in a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 - </a:t>
            </a:r>
            <a:r>
              <a:rPr lang="en-GB" dirty="0" err="1"/>
              <a:t>outputLink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hlinkClick r:id="rId1"/>
              </a:rPr>
              <a:t>h:outputLink</a:t>
            </a:r>
            <a:r>
              <a:rPr lang="en-GB" dirty="0"/>
              <a:t> tag renders an HTML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a</a:t>
            </a:r>
            <a:r>
              <a:rPr lang="en-GB" dirty="0"/>
              <a:t> element.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GB" dirty="0"/>
              <a:t> attribute specifies the webpage to navigate to:</a:t>
            </a:r>
            <a:endParaRPr lang="en-GB" dirty="0"/>
          </a:p>
          <a:p>
            <a:pPr lvl="1"/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 &lt;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h:outputLink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student_form.xhtml</a:t>
            </a:r>
            <a:r>
              <a:rPr lang="en-GB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"&gt;Here&lt;/</a:t>
            </a:r>
            <a:r>
              <a:rPr lang="en-GB" sz="20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h:outputLink</a:t>
            </a:r>
            <a:r>
              <a:rPr lang="en-GB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5093295"/>
            <a:ext cx="3876102" cy="1215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 - </a:t>
            </a:r>
            <a:r>
              <a:rPr lang="en-GB" dirty="0" err="1"/>
              <a:t>selectOneRadio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hlinkClick r:id="rId1"/>
              </a:rPr>
              <a:t>h: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"/>
              </a:rPr>
              <a:t>selectOneRadio</a:t>
            </a:r>
            <a:r>
              <a:rPr lang="en-GB" sz="2400" dirty="0">
                <a:hlinkClick r:id="rId1"/>
              </a:rPr>
              <a:t> </a:t>
            </a:r>
            <a:r>
              <a:rPr lang="en-GB" sz="2400" dirty="0"/>
              <a:t>tag renders an HTML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2400" dirty="0"/>
              <a:t> element of type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radio</a:t>
            </a:r>
            <a:r>
              <a:rPr lang="en-GB" sz="2400" dirty="0"/>
              <a:t>.</a:t>
            </a:r>
            <a:endParaRPr lang="en-GB" sz="2400" dirty="0"/>
          </a:p>
          <a:p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xmlns:f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="http://xmlns.jcp.org/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/core"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400" dirty="0"/>
          </a:p>
          <a:p>
            <a:r>
              <a:rPr lang="en-GB" sz="2400" dirty="0"/>
              <a:t>For example given the following Radio Button one of three possible values to select:</a:t>
            </a:r>
            <a:endParaRPr lang="en-GB" sz="2400" dirty="0"/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h:selectOneRadio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myColour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="R"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 /&gt;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="G"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="Green" /&gt;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="B"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="Blue" /&gt;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h:selectOneRadio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/>
              <a:t>The value of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myColour</a:t>
            </a:r>
            <a:r>
              <a:rPr lang="en-GB" sz="2400" dirty="0"/>
              <a:t> will be either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sz="2400" dirty="0"/>
              <a:t> or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sz="2400" dirty="0"/>
              <a:t>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73" y="5941516"/>
            <a:ext cx="2881527" cy="4398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 - </a:t>
            </a:r>
            <a:r>
              <a:rPr lang="en-GB" dirty="0" err="1"/>
              <a:t>selectOneMenu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</a:t>
            </a:r>
            <a:r>
              <a:rPr lang="en-GB" dirty="0">
                <a:hlinkClick r:id="rId1"/>
              </a:rPr>
              <a:t>h:selectOneMenu</a:t>
            </a:r>
            <a:r>
              <a:rPr lang="en-GB" dirty="0"/>
              <a:t> tag renders an HTML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select</a:t>
            </a:r>
            <a:r>
              <a:rPr lang="en-GB" dirty="0"/>
              <a:t> element.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example given the following Radio Button one of three possible values to select:</a:t>
            </a:r>
            <a:endParaRPr lang="en-GB" dirty="0"/>
          </a:p>
          <a:p>
            <a:pPr marL="0" indent="0">
              <a:buNone/>
            </a:pP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h:selectOneMenu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myColour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  <a:endParaRPr lang="en-GB" sz="27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"R" </a:t>
            </a:r>
            <a:r>
              <a:rPr lang="en-GB" sz="27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="Red"/&gt;</a:t>
            </a:r>
            <a:endParaRPr lang="en-GB" sz="27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"G" </a:t>
            </a:r>
            <a:r>
              <a:rPr lang="en-GB" sz="27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="Green"/&gt;</a:t>
            </a:r>
            <a:endParaRPr lang="en-GB" sz="27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f:selectItem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itemValue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GB" sz="27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itemLabel</a:t>
            </a:r>
            <a:r>
              <a:rPr lang="en-GB" sz="27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="Blue"/&gt;</a:t>
            </a:r>
            <a:endParaRPr lang="en-GB" sz="27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2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h:selectOneMenu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The value of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myColour</a:t>
            </a:r>
            <a:r>
              <a:rPr lang="en-GB" dirty="0"/>
              <a:t> will be either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dirty="0"/>
              <a:t> or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dirty="0"/>
              <a:t>.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24" y="5325858"/>
            <a:ext cx="1031776" cy="11589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Bindings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JSF uses </a:t>
            </a:r>
            <a:r>
              <a:rPr lang="en-GB" dirty="0">
                <a:hlinkClick r:id="rId1"/>
              </a:rPr>
              <a:t>Expression Language</a:t>
            </a:r>
            <a:r>
              <a:rPr lang="en-GB" dirty="0"/>
              <a:t> to manage variable bindings:</a:t>
            </a:r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#{variable} </a:t>
            </a:r>
            <a:r>
              <a:rPr lang="en-GB" dirty="0"/>
              <a:t>gets or sets the value of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/>
              <a:t>For example: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“#{name}” p:placeholder=“Enter your name”/&gt;</a:t>
            </a:r>
            <a:endParaRPr lang="en-GB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/>
              <a:t>Binds the value of what ever is input in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inputText</a:t>
            </a:r>
            <a:r>
              <a:rPr lang="en-GB" dirty="0"/>
              <a:t> to the variable 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GB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Bindings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GB" dirty="0"/>
              <a:t>can then be displayed in another webpage by simply using the EL syntax: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#{name}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JSF – Java Server Faces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JSF (</a:t>
            </a:r>
            <a:r>
              <a:rPr lang="en-GB" dirty="0" err="1"/>
              <a:t>JavaServer</a:t>
            </a:r>
            <a:r>
              <a:rPr lang="en-GB" dirty="0"/>
              <a:t> Faces) is a server-side user interface (UI) component framework for Java technology-based web applications.</a:t>
            </a:r>
            <a:endParaRPr lang="en-GB" dirty="0"/>
          </a:p>
          <a:p>
            <a:endParaRPr lang="en-GB" dirty="0"/>
          </a:p>
          <a:p>
            <a:r>
              <a:rPr lang="en-GB" dirty="0"/>
              <a:t>JSF is based on the MVC (Model View Controller) web framework that simplifies the construction of web applications in Java.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196752"/>
            <a:ext cx="4503271" cy="2230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96659" y="118798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JSF components will generate HTML forms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31639" y="3855614"/>
          <a:ext cx="5700988" cy="22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648"/>
                <a:gridCol w="306034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JSF UI Component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h:form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 Form Container</a:t>
                      </a:r>
                      <a:endParaRPr lang="en-GB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h:inputText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Field</a:t>
                      </a:r>
                      <a:endParaRPr lang="en-GB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h:inputTextarea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Multi-line Text Field</a:t>
                      </a:r>
                      <a:endParaRPr lang="en-GB" dirty="0"/>
                    </a:p>
                  </a:txBody>
                  <a:tcPr/>
                </a:tc>
              </a:tr>
              <a:tr h="414602">
                <a:tc>
                  <a:txBody>
                    <a:bodyPr/>
                    <a:lstStyle/>
                    <a:p>
                      <a:r>
                        <a:rPr lang="en-GB" dirty="0"/>
                        <a:t>h:selectBooleanCheckBox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Check Box</a:t>
                      </a:r>
                      <a:endParaRPr lang="en-GB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h:selectOneRadio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Radio Buttons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Hello World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JSF, web pages have the extension .</a:t>
            </a:r>
            <a:r>
              <a:rPr lang="en-GB" dirty="0" err="1"/>
              <a:t>xhtml</a:t>
            </a:r>
            <a:endParaRPr lang="en-GB" dirty="0"/>
          </a:p>
          <a:p>
            <a:r>
              <a:rPr lang="en-GB" dirty="0"/>
              <a:t>To run, right-click on web page and select </a:t>
            </a:r>
            <a:r>
              <a:rPr lang="en-GB" i="1" dirty="0"/>
              <a:t>Run As/Run on Server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1" y="1196752"/>
            <a:ext cx="3241693" cy="24482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4272" y="3068960"/>
            <a:ext cx="405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Web Pages are in </a:t>
            </a:r>
            <a:r>
              <a:rPr lang="en-GB" dirty="0" err="1"/>
              <a:t>WebContent</a:t>
            </a:r>
            <a:r>
              <a:rPr lang="en-GB" dirty="0"/>
              <a:t> Folder</a:t>
            </a:r>
            <a:endParaRPr lang="en-GB" dirty="0"/>
          </a:p>
        </p:txBody>
      </p:sp>
      <p:sp>
        <p:nvSpPr>
          <p:cNvPr id="9" name="Arrow: Left 8"/>
          <p:cNvSpPr/>
          <p:nvPr/>
        </p:nvSpPr>
        <p:spPr>
          <a:xfrm>
            <a:off x="2699792" y="3145614"/>
            <a:ext cx="6244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hello-</a:t>
            </a:r>
            <a:r>
              <a:rPr lang="en-GB" dirty="0" err="1"/>
              <a:t>world.xhtml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"http://www.w3.org/1999/xhtml"</a:t>
            </a:r>
            <a:endParaRPr lang="en-GB" sz="15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"http://xmlns.jcp.org/</a:t>
            </a:r>
            <a:r>
              <a:rPr lang="en-GB" sz="15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/html"</a:t>
            </a:r>
            <a:endParaRPr lang="en-GB" sz="15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xmlns:p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"http://xmlns.jcp.org/</a:t>
            </a:r>
            <a:r>
              <a:rPr lang="en-GB" sz="15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5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passthrough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GB" sz="15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h:head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&lt;title&gt;JSF Hello World Web App&lt;/title&gt;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h:head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h:body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Name: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"#{name}" p:placeholder="Enter your name"/&gt;</a:t>
            </a:r>
            <a:endParaRPr lang="en-GB" sz="15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 action="hello-world-</a:t>
            </a:r>
            <a:r>
              <a:rPr lang="en-GB" sz="15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GB" sz="15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GB" sz="15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h:body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GB" sz="1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9836" y="3645024"/>
            <a:ext cx="4676775" cy="94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66" y="5274766"/>
            <a:ext cx="4676775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hello-world-</a:t>
            </a:r>
            <a:r>
              <a:rPr lang="en-GB" dirty="0" err="1"/>
              <a:t>resp.xhtml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"http://www.w3.org/1999/xhtml"</a:t>
            </a:r>
            <a:endParaRPr lang="en-GB" sz="19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"http://xmlns.jcp.org/</a:t>
            </a:r>
            <a:r>
              <a:rPr lang="en-GB" sz="19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sz="19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/html"&gt;</a:t>
            </a:r>
            <a:endParaRPr lang="en-GB" sz="19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h:head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&lt;title&gt;JSF Hello World Web App - Response Page&lt;/title&gt;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h:head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h:body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Hello World from #{name}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h:body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9262" y="5240338"/>
            <a:ext cx="5652112" cy="1068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- 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GB" dirty="0"/>
              <a:t>Applet</a:t>
            </a:r>
            <a:endParaRPr lang="en-GB" dirty="0"/>
          </a:p>
          <a:p>
            <a:pPr lvl="1" fontAlgn="base"/>
            <a:r>
              <a:rPr lang="en-GB" dirty="0"/>
              <a:t>Java program which is downloaded with a web page.</a:t>
            </a:r>
            <a:endParaRPr lang="en-GB" dirty="0"/>
          </a:p>
          <a:p>
            <a:pPr lvl="1" fontAlgn="base"/>
            <a:r>
              <a:rPr lang="en-GB" dirty="0"/>
              <a:t>As the applet is usually embedded in an HTML page on a Web site it can be executed from within a browser.</a:t>
            </a:r>
            <a:endParaRPr lang="en-GB" dirty="0"/>
          </a:p>
          <a:p>
            <a:pPr lvl="1" fontAlgn="base"/>
            <a:endParaRPr lang="en-GB" dirty="0"/>
          </a:p>
          <a:p>
            <a:r>
              <a:rPr lang="en-GB" dirty="0"/>
              <a:t>Servlet</a:t>
            </a:r>
            <a:endParaRPr lang="en-GB" dirty="0"/>
          </a:p>
          <a:p>
            <a:pPr lvl="1"/>
            <a:r>
              <a:rPr lang="en-GB" dirty="0"/>
              <a:t>A Java applet that's designed to run on a server, rather than on a web browser.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Faces</a:t>
            </a:r>
            <a:endParaRPr lang="en-GB" dirty="0"/>
          </a:p>
          <a:p>
            <a:pPr lvl="1"/>
            <a:r>
              <a:rPr lang="en-GB" dirty="0"/>
              <a:t>Whereas a servlet controls the back-end sequence of requests to and from a server, Faces define the user interface. </a:t>
            </a:r>
            <a:endParaRPr lang="en-GB" dirty="0"/>
          </a:p>
          <a:p>
            <a:pPr lvl="1"/>
            <a:r>
              <a:rPr lang="en-GB" dirty="0"/>
              <a:t>Faces act as the public face of the application and are commonly used alongside servlets.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JSF?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JSF is the Standard way of building web application UIs in Java – supported by Oracle.</a:t>
            </a:r>
            <a:endParaRPr lang="en-GB" dirty="0"/>
          </a:p>
          <a:p>
            <a:endParaRPr lang="en-GB" dirty="0"/>
          </a:p>
          <a:p>
            <a:r>
              <a:rPr lang="en-GB" dirty="0"/>
              <a:t>JSF offers a clean separation between behaviour and presentation for web applications. </a:t>
            </a:r>
            <a:endParaRPr lang="en-GB" dirty="0"/>
          </a:p>
          <a:p>
            <a:endParaRPr lang="en-GB" dirty="0"/>
          </a:p>
          <a:p>
            <a:r>
              <a:rPr lang="en-GB" dirty="0"/>
              <a:t>A JSF application can map HTTP requests to specific event handling components on the server allowing you to build web applications that implement the finer-grained separation of behaviour and presentation that is traditionally offered by client-side UI architectures.</a:t>
            </a:r>
            <a:endParaRPr lang="en-GB" dirty="0"/>
          </a:p>
          <a:p>
            <a:endParaRPr lang="en-GB" dirty="0"/>
          </a:p>
          <a:p>
            <a:r>
              <a:rPr lang="en-GB" dirty="0"/>
              <a:t>Large number of reusable UI components.</a:t>
            </a:r>
            <a:endParaRPr lang="en-GB" dirty="0"/>
          </a:p>
          <a:p>
            <a:endParaRPr lang="en-GB" dirty="0"/>
          </a:p>
          <a:p>
            <a:r>
              <a:rPr lang="en-GB" dirty="0"/>
              <a:t>Extendable – Many 3</a:t>
            </a:r>
            <a:r>
              <a:rPr lang="en-GB" baseline="30000" dirty="0"/>
              <a:t>rd</a:t>
            </a:r>
            <a:r>
              <a:rPr lang="en-GB" dirty="0"/>
              <a:t> party libraries such as </a:t>
            </a:r>
            <a:r>
              <a:rPr lang="en-GB" dirty="0" err="1"/>
              <a:t>OpenFaces</a:t>
            </a:r>
            <a:r>
              <a:rPr lang="en-GB" dirty="0"/>
              <a:t> and </a:t>
            </a:r>
            <a:r>
              <a:rPr lang="en-GB" dirty="0" err="1"/>
              <a:t>PrimeFaces</a:t>
            </a:r>
            <a:r>
              <a:rPr lang="en-GB" dirty="0"/>
              <a:t> have extra functionality.</a:t>
            </a:r>
            <a:endParaRPr lang="en-GB" dirty="0"/>
          </a:p>
          <a:p>
            <a:endParaRPr lang="en-GB" dirty="0"/>
          </a:p>
          <a:p>
            <a:r>
              <a:rPr lang="en-GB" dirty="0"/>
              <a:t>Easy to process and validate form data.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main components of JSF are:</a:t>
            </a:r>
            <a:endParaRPr lang="en-GB" dirty="0"/>
          </a:p>
          <a:p>
            <a:pPr lvl="1"/>
            <a:r>
              <a:rPr lang="en-GB" dirty="0"/>
              <a:t>An API for representing UI components and managing their state; handling events, server-side validation, and data conversion; defining page navigation; supporting internationalization and accessibility; and providing extensibility for all these features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Two custom tag libraries for expressing UI components within a JSP page and for wiring components to server-side objects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>
                <a:solidFill>
                  <a:srgbClr val="0070C0"/>
                </a:solidFill>
              </a:rPr>
              <a:t>h</a:t>
            </a:r>
            <a:r>
              <a:rPr lang="en-GB" dirty="0"/>
              <a:t> - This tag library contains JSF component tags for all UI Components defined in JSF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sz="2500" dirty="0">
                <a:solidFill>
                  <a:srgbClr val="0070C0"/>
                </a:solidFill>
              </a:rPr>
              <a:t>f</a:t>
            </a:r>
            <a:r>
              <a:rPr lang="en-GB" dirty="0"/>
              <a:t> - The core </a:t>
            </a:r>
            <a:r>
              <a:rPr lang="en-GB" dirty="0" err="1"/>
              <a:t>JavaServer</a:t>
            </a:r>
            <a:r>
              <a:rPr lang="en-GB" dirty="0"/>
              <a:t> Faces custom actions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set of web pages to layout UI components.</a:t>
            </a:r>
            <a:endParaRPr lang="en-GB" dirty="0"/>
          </a:p>
          <a:p>
            <a:endParaRPr lang="en-GB" dirty="0"/>
          </a:p>
          <a:p>
            <a:r>
              <a:rPr lang="en-GB" dirty="0"/>
              <a:t>A set of </a:t>
            </a:r>
            <a:r>
              <a:rPr lang="en-GB" dirty="0" err="1"/>
              <a:t>ManagedBeans</a:t>
            </a:r>
            <a:r>
              <a:rPr lang="en-GB" dirty="0"/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A web deployment descriptor (web.xml).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67" y="1417638"/>
            <a:ext cx="9036496" cy="4820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Server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 Servers such as </a:t>
            </a:r>
            <a:r>
              <a:rPr lang="en-GB" dirty="0" err="1"/>
              <a:t>JBoss</a:t>
            </a:r>
            <a:r>
              <a:rPr lang="en-GB" dirty="0"/>
              <a:t> </a:t>
            </a:r>
            <a:r>
              <a:rPr lang="en-GB" dirty="0" err="1"/>
              <a:t>Wildfly</a:t>
            </a:r>
            <a:r>
              <a:rPr lang="en-GB" dirty="0"/>
              <a:t> 8 and Glassfish 4 have full JSF 2.2 support.</a:t>
            </a:r>
            <a:endParaRPr lang="en-GB" dirty="0"/>
          </a:p>
          <a:p>
            <a:endParaRPr lang="en-GB" dirty="0"/>
          </a:p>
          <a:p>
            <a:r>
              <a:rPr lang="en-GB" dirty="0"/>
              <a:t>In Tomcat 9, the JSF libraries need to be added manually.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JSF simplifies building UIs by using </a:t>
            </a:r>
            <a:r>
              <a:rPr lang="en-GB" dirty="0">
                <a:hlinkClick r:id="rId1"/>
              </a:rPr>
              <a:t>tags</a:t>
            </a:r>
            <a:r>
              <a:rPr lang="en-GB" dirty="0"/>
              <a:t>.</a:t>
            </a:r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hlinkClick r:id="rId2"/>
              </a:rPr>
              <a:t>h</a:t>
            </a:r>
            <a:r>
              <a:rPr lang="en-GB" dirty="0"/>
              <a:t> library contains all the JSF UI tags such as: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button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dataTable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form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inputText</a:t>
            </a:r>
            <a:endParaRPr lang="en-GB" dirty="0">
              <a:hlinkClick r:id="rId1"/>
            </a:endParaRPr>
          </a:p>
          <a:p>
            <a:r>
              <a:rPr lang="en-GB" dirty="0"/>
              <a:t>To use the h library’s UI tags include a link to the xml namespace:</a:t>
            </a:r>
            <a:endParaRPr lang="en-GB" dirty="0"/>
          </a:p>
          <a:p>
            <a:pPr lvl="1"/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"http://xmlns.jcp.org/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jsf</a:t>
            </a:r>
            <a:r>
              <a:rPr lang="en-GB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/html"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</a:fld>
            <a:endParaRPr lang="en-I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7173</Words>
  <Application>WPS 演示</Application>
  <PresentationFormat>On-screen Show (4:3)</PresentationFormat>
  <Paragraphs>343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Office Theme</vt:lpstr>
      <vt:lpstr>Data Centric RAD</vt:lpstr>
      <vt:lpstr>JSF – Java Server Faces</vt:lpstr>
      <vt:lpstr>JSF - Background</vt:lpstr>
      <vt:lpstr>Why JSF?</vt:lpstr>
      <vt:lpstr>JSF</vt:lpstr>
      <vt:lpstr>JSF Components</vt:lpstr>
      <vt:lpstr>JSF Architecture</vt:lpstr>
      <vt:lpstr>Application Server Support</vt:lpstr>
      <vt:lpstr>JSF Tags</vt:lpstr>
      <vt:lpstr>JSF Tags</vt:lpstr>
      <vt:lpstr>JSF Tags</vt:lpstr>
      <vt:lpstr>JSF Pass-Through Attributes</vt:lpstr>
      <vt:lpstr>Using a JSF tag with a pass-through attribute</vt:lpstr>
      <vt:lpstr>JSF Tags - commandButton</vt:lpstr>
      <vt:lpstr>JSF Tags - outputLink</vt:lpstr>
      <vt:lpstr>JSF Tags - selectOneRadio</vt:lpstr>
      <vt:lpstr>JSF Tags - selectOneMenu</vt:lpstr>
      <vt:lpstr>JSF Bindings</vt:lpstr>
      <vt:lpstr>JSF Bindings</vt:lpstr>
      <vt:lpstr>JSF Forms</vt:lpstr>
      <vt:lpstr>JSF Hello World Application</vt:lpstr>
      <vt:lpstr>hello-world.xhtml</vt:lpstr>
      <vt:lpstr>hello-world-resp.xhtml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@#%￥#%STl</cp:lastModifiedBy>
  <cp:revision>371</cp:revision>
  <dcterms:created xsi:type="dcterms:W3CDTF">2015-12-18T17:06:00Z</dcterms:created>
  <dcterms:modified xsi:type="dcterms:W3CDTF">2017-11-14T21:55:24Z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