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3" r:id="rId4"/>
    <p:sldId id="257" r:id="rId5"/>
    <p:sldId id="266" r:id="rId6"/>
    <p:sldId id="272" r:id="rId7"/>
    <p:sldId id="269" r:id="rId8"/>
    <p:sldId id="274" r:id="rId9"/>
    <p:sldId id="275" r:id="rId10"/>
    <p:sldId id="276" r:id="rId11"/>
    <p:sldId id="271" r:id="rId12"/>
    <p:sldId id="265"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5366" autoAdjust="0"/>
  </p:normalViewPr>
  <p:slideViewPr>
    <p:cSldViewPr snapToGrid="0" snapToObjects="1">
      <p:cViewPr varScale="1">
        <p:scale>
          <a:sx n="85" d="100"/>
          <a:sy n="85" d="100"/>
        </p:scale>
        <p:origin x="342" y="90"/>
      </p:cViewPr>
      <p:guideLst/>
    </p:cSldViewPr>
  </p:slideViewPr>
  <p:outlineViewPr>
    <p:cViewPr>
      <p:scale>
        <a:sx n="33" d="100"/>
        <a:sy n="33" d="100"/>
      </p:scale>
      <p:origin x="0" y="-441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5/8/2019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5/8/2019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5/8/2019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5/8/2019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5/8/2019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99EE-7DF6-1145-BEED-610F0E39EB29}"/>
              </a:ext>
            </a:extLst>
          </p:cNvPr>
          <p:cNvSpPr>
            <a:spLocks noGrp="1"/>
          </p:cNvSpPr>
          <p:nvPr>
            <p:ph type="ctrTitle"/>
          </p:nvPr>
        </p:nvSpPr>
        <p:spPr/>
        <p:txBody>
          <a:bodyPr/>
          <a:lstStyle/>
          <a:p>
            <a:r>
              <a:rPr lang="en-IE" sz="6600" dirty="0"/>
              <a:t>Online-shopping web application</a:t>
            </a:r>
          </a:p>
        </p:txBody>
      </p:sp>
      <p:sp>
        <p:nvSpPr>
          <p:cNvPr id="3" name="Subtitle 2">
            <a:extLst>
              <a:ext uri="{FF2B5EF4-FFF2-40B4-BE49-F238E27FC236}">
                <a16:creationId xmlns:a16="http://schemas.microsoft.com/office/drawing/2014/main" id="{E30C404F-3482-0B49-8B49-AB178E6BE042}"/>
              </a:ext>
            </a:extLst>
          </p:cNvPr>
          <p:cNvSpPr>
            <a:spLocks noGrp="1"/>
          </p:cNvSpPr>
          <p:nvPr>
            <p:ph type="subTitle" idx="1"/>
          </p:nvPr>
        </p:nvSpPr>
        <p:spPr/>
        <p:txBody>
          <a:bodyPr>
            <a:normAutofit lnSpcReduction="10000"/>
          </a:bodyPr>
          <a:lstStyle/>
          <a:p>
            <a:r>
              <a:rPr lang="nn-NO" dirty="0"/>
              <a:t>Student: Tianle shu</a:t>
            </a:r>
          </a:p>
          <a:p>
            <a:r>
              <a:rPr lang="nn-NO" dirty="0"/>
              <a:t>Supervisor: Martin Hynes</a:t>
            </a:r>
            <a:endParaRPr lang="en-IE" dirty="0"/>
          </a:p>
        </p:txBody>
      </p:sp>
    </p:spTree>
    <p:extLst>
      <p:ext uri="{BB962C8B-B14F-4D97-AF65-F5344CB8AC3E}">
        <p14:creationId xmlns:p14="http://schemas.microsoft.com/office/powerpoint/2010/main" val="17391114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7" name="Rectangle 16">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CCF2AE0-AF3D-44B4-A0E3-9053D00AA604}"/>
              </a:ext>
            </a:extLst>
          </p:cNvPr>
          <p:cNvSpPr>
            <a:spLocks noGrp="1"/>
          </p:cNvSpPr>
          <p:nvPr>
            <p:ph type="title"/>
          </p:nvPr>
        </p:nvSpPr>
        <p:spPr>
          <a:xfrm>
            <a:off x="1078523" y="5449151"/>
            <a:ext cx="10318418" cy="523811"/>
          </a:xfrm>
        </p:spPr>
        <p:txBody>
          <a:bodyPr vert="horz" lIns="91440" tIns="45720" rIns="91440" bIns="45720" rtlCol="0" anchor="b">
            <a:normAutofit/>
          </a:bodyPr>
          <a:lstStyle/>
          <a:p>
            <a:pPr algn="ctr"/>
            <a:r>
              <a:rPr lang="en-US" sz="2400" spc="800" dirty="0">
                <a:solidFill>
                  <a:srgbClr val="2A1A00"/>
                </a:solidFill>
              </a:rPr>
              <a:t>Web page design</a:t>
            </a:r>
          </a:p>
        </p:txBody>
      </p:sp>
      <p:sp>
        <p:nvSpPr>
          <p:cNvPr id="11" name="内容占位符 10">
            <a:extLst>
              <a:ext uri="{FF2B5EF4-FFF2-40B4-BE49-F238E27FC236}">
                <a16:creationId xmlns:a16="http://schemas.microsoft.com/office/drawing/2014/main" id="{1F97A40A-D3AC-4DF5-8179-31E652F2E3A4}"/>
              </a:ext>
            </a:extLst>
          </p:cNvPr>
          <p:cNvSpPr>
            <a:spLocks noGrp="1"/>
          </p:cNvSpPr>
          <p:nvPr>
            <p:ph idx="1"/>
          </p:nvPr>
        </p:nvSpPr>
        <p:spPr>
          <a:xfrm>
            <a:off x="425434" y="1683285"/>
            <a:ext cx="2565926" cy="778358"/>
          </a:xfrm>
        </p:spPr>
        <p:txBody>
          <a:bodyPr>
            <a:normAutofit/>
          </a:bodyPr>
          <a:lstStyle/>
          <a:p>
            <a:pPr marL="0" indent="0">
              <a:buNone/>
            </a:pPr>
            <a:r>
              <a:rPr lang="en-US" dirty="0">
                <a:highlight>
                  <a:srgbClr val="FFFF00"/>
                </a:highlight>
              </a:rPr>
              <a:t>All web page extends to Layout.html</a:t>
            </a:r>
          </a:p>
          <a:p>
            <a:endParaRPr lang="en-US" dirty="0"/>
          </a:p>
        </p:txBody>
      </p:sp>
      <p:pic>
        <p:nvPicPr>
          <p:cNvPr id="4" name="图片 3">
            <a:extLst>
              <a:ext uri="{FF2B5EF4-FFF2-40B4-BE49-F238E27FC236}">
                <a16:creationId xmlns:a16="http://schemas.microsoft.com/office/drawing/2014/main" id="{40CA1A11-AA8E-48EE-8946-A54D2DB28527}"/>
              </a:ext>
            </a:extLst>
          </p:cNvPr>
          <p:cNvPicPr>
            <a:picLocks noChangeAspect="1"/>
          </p:cNvPicPr>
          <p:nvPr/>
        </p:nvPicPr>
        <p:blipFill>
          <a:blip r:embed="rId2"/>
          <a:stretch>
            <a:fillRect/>
          </a:stretch>
        </p:blipFill>
        <p:spPr>
          <a:xfrm>
            <a:off x="3169342" y="520550"/>
            <a:ext cx="8946767" cy="4322383"/>
          </a:xfrm>
          <a:prstGeom prst="rect">
            <a:avLst/>
          </a:prstGeom>
        </p:spPr>
      </p:pic>
    </p:spTree>
    <p:extLst>
      <p:ext uri="{BB962C8B-B14F-4D97-AF65-F5344CB8AC3E}">
        <p14:creationId xmlns:p14="http://schemas.microsoft.com/office/powerpoint/2010/main" val="24710853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833E6-6C3D-4A51-9BD0-5D36E9A67936}"/>
              </a:ext>
            </a:extLst>
          </p:cNvPr>
          <p:cNvSpPr>
            <a:spLocks noGrp="1"/>
          </p:cNvSpPr>
          <p:nvPr>
            <p:ph type="title"/>
          </p:nvPr>
        </p:nvSpPr>
        <p:spPr/>
        <p:txBody>
          <a:bodyPr/>
          <a:lstStyle/>
          <a:p>
            <a:r>
              <a:rPr lang="en-US" dirty="0"/>
              <a:t>Milestones</a:t>
            </a:r>
          </a:p>
        </p:txBody>
      </p:sp>
      <p:sp>
        <p:nvSpPr>
          <p:cNvPr id="3" name="内容占位符 2">
            <a:extLst>
              <a:ext uri="{FF2B5EF4-FFF2-40B4-BE49-F238E27FC236}">
                <a16:creationId xmlns:a16="http://schemas.microsoft.com/office/drawing/2014/main" id="{C59051CB-7FD4-4539-BA31-9662B70BA76E}"/>
              </a:ext>
            </a:extLst>
          </p:cNvPr>
          <p:cNvSpPr>
            <a:spLocks noGrp="1"/>
          </p:cNvSpPr>
          <p:nvPr>
            <p:ph idx="1"/>
          </p:nvPr>
        </p:nvSpPr>
        <p:spPr/>
        <p:txBody>
          <a:bodyPr/>
          <a:lstStyle/>
          <a:p>
            <a:pPr marL="0" indent="0">
              <a:lnSpc>
                <a:spcPct val="150000"/>
              </a:lnSpc>
              <a:buNone/>
            </a:pPr>
            <a:r>
              <a:rPr lang="en-US" dirty="0"/>
              <a:t>M1. Research technologies what will suit for this project. </a:t>
            </a:r>
          </a:p>
          <a:p>
            <a:pPr marL="0" indent="0">
              <a:lnSpc>
                <a:spcPct val="150000"/>
              </a:lnSpc>
              <a:buNone/>
            </a:pPr>
            <a:r>
              <a:rPr lang="en-US" dirty="0"/>
              <a:t>M2. Develop the login and register functions (connect with MySQL).</a:t>
            </a:r>
          </a:p>
          <a:p>
            <a:pPr marL="0" indent="0">
              <a:lnSpc>
                <a:spcPct val="150000"/>
              </a:lnSpc>
              <a:buNone/>
            </a:pPr>
            <a:r>
              <a:rPr lang="en-US" dirty="0"/>
              <a:t>M3. The images are stored in the MongoDB and can be read.</a:t>
            </a:r>
          </a:p>
          <a:p>
            <a:pPr marL="0" indent="0">
              <a:lnSpc>
                <a:spcPct val="150000"/>
              </a:lnSpc>
              <a:buNone/>
            </a:pPr>
            <a:r>
              <a:rPr lang="en-US" dirty="0"/>
              <a:t>M4. Make the web pages more better.</a:t>
            </a:r>
          </a:p>
          <a:p>
            <a:pPr marL="0" indent="0">
              <a:lnSpc>
                <a:spcPct val="150000"/>
              </a:lnSpc>
              <a:buNone/>
            </a:pPr>
            <a:r>
              <a:rPr lang="en-US" dirty="0"/>
              <a:t>M5. Test  and  Run the application, deploy project.</a:t>
            </a:r>
          </a:p>
          <a:p>
            <a:pPr marL="0" indent="0">
              <a:lnSpc>
                <a:spcPct val="150000"/>
              </a:lnSpc>
              <a:buNone/>
            </a:pPr>
            <a:r>
              <a:rPr lang="en-US" dirty="0"/>
              <a:t>M6. Submission(Readme) and Dissertation. </a:t>
            </a:r>
          </a:p>
        </p:txBody>
      </p:sp>
    </p:spTree>
    <p:extLst>
      <p:ext uri="{BB962C8B-B14F-4D97-AF65-F5344CB8AC3E}">
        <p14:creationId xmlns:p14="http://schemas.microsoft.com/office/powerpoint/2010/main" val="399635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F5026D0-9DE3-4035-B42C-4CB66CDABA44}"/>
              </a:ext>
            </a:extLst>
          </p:cNvPr>
          <p:cNvSpPr>
            <a:spLocks noGrp="1"/>
          </p:cNvSpPr>
          <p:nvPr>
            <p:ph type="title"/>
          </p:nvPr>
        </p:nvSpPr>
        <p:spPr>
          <a:xfrm>
            <a:off x="1251678" y="447756"/>
            <a:ext cx="10178322" cy="1492132"/>
          </a:xfrm>
        </p:spPr>
        <p:txBody>
          <a:bodyPr/>
          <a:lstStyle/>
          <a:p>
            <a:r>
              <a:rPr lang="en-US" dirty="0"/>
              <a:t>Conclusion</a:t>
            </a:r>
          </a:p>
        </p:txBody>
      </p:sp>
      <p:sp>
        <p:nvSpPr>
          <p:cNvPr id="6" name="内容占位符 5">
            <a:extLst>
              <a:ext uri="{FF2B5EF4-FFF2-40B4-BE49-F238E27FC236}">
                <a16:creationId xmlns:a16="http://schemas.microsoft.com/office/drawing/2014/main" id="{0130112A-E785-4F1C-9604-CFF8B8FDB6F3}"/>
              </a:ext>
            </a:extLst>
          </p:cNvPr>
          <p:cNvSpPr>
            <a:spLocks noGrp="1"/>
          </p:cNvSpPr>
          <p:nvPr>
            <p:ph idx="1"/>
          </p:nvPr>
        </p:nvSpPr>
        <p:spPr>
          <a:xfrm>
            <a:off x="1251678" y="2286001"/>
            <a:ext cx="10178322" cy="4430888"/>
          </a:xfrm>
        </p:spPr>
        <p:txBody>
          <a:bodyPr>
            <a:normAutofit/>
          </a:bodyPr>
          <a:lstStyle/>
          <a:p>
            <a:pPr>
              <a:buFont typeface="Wingdings" panose="05000000000000000000" pitchFamily="2" charset="2"/>
              <a:buChar char="Ø"/>
            </a:pPr>
            <a:r>
              <a:rPr lang="en-US" dirty="0"/>
              <a:t>The online-shopping web application main function almost finish</a:t>
            </a:r>
          </a:p>
          <a:p>
            <a:pPr>
              <a:buFont typeface="Wingdings" panose="05000000000000000000" pitchFamily="2" charset="2"/>
              <a:buChar char="Ø"/>
            </a:pPr>
            <a:r>
              <a:rPr lang="en-US" dirty="0"/>
              <a:t>User can login, logout, view order details page and add or buy products to web page. </a:t>
            </a:r>
          </a:p>
          <a:p>
            <a:pPr>
              <a:buFont typeface="Wingdings" panose="05000000000000000000" pitchFamily="2" charset="2"/>
              <a:buChar char="Ø"/>
            </a:pPr>
            <a:r>
              <a:rPr lang="en-US" dirty="0"/>
              <a:t>And in the database password also encrypt.</a:t>
            </a:r>
          </a:p>
          <a:p>
            <a:pPr marL="0" indent="0">
              <a:buNone/>
            </a:pPr>
            <a:endParaRPr lang="en-US" dirty="0"/>
          </a:p>
          <a:p>
            <a:pPr marL="0" indent="0">
              <a:buNone/>
            </a:pPr>
            <a:r>
              <a:rPr lang="en-US" dirty="0" err="1"/>
              <a:t>Limite</a:t>
            </a:r>
            <a:r>
              <a:rPr lang="en-US" dirty="0"/>
              <a:t>:</a:t>
            </a:r>
          </a:p>
          <a:p>
            <a:pPr>
              <a:buFont typeface="Wingdings" panose="05000000000000000000" pitchFamily="2" charset="2"/>
              <a:buChar char="Ø"/>
            </a:pPr>
            <a:r>
              <a:rPr lang="en-US" dirty="0"/>
              <a:t>Customer and Admin will be appeared in the future, Seller have the power to sale something, Customer only have buy function, and the last one Admin will fix some problem to manage this shopping System.</a:t>
            </a:r>
          </a:p>
          <a:p>
            <a:pPr>
              <a:buFont typeface="Wingdings" panose="05000000000000000000" pitchFamily="2" charset="2"/>
              <a:buChar char="Ø"/>
            </a:pPr>
            <a:r>
              <a:rPr lang="en-US" dirty="0"/>
              <a:t>There is only one picture can add.  Can not put more picture and small video to about the product.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6804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C9EBAA-C612-4ADA-8D17-D9F48E6D01C3}"/>
              </a:ext>
            </a:extLst>
          </p:cNvPr>
          <p:cNvSpPr/>
          <p:nvPr/>
        </p:nvSpPr>
        <p:spPr>
          <a:xfrm>
            <a:off x="2472266" y="1873956"/>
            <a:ext cx="7744177" cy="2923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dirty="0"/>
              <a:t>Thanks</a:t>
            </a:r>
          </a:p>
        </p:txBody>
      </p:sp>
    </p:spTree>
    <p:extLst>
      <p:ext uri="{BB962C8B-B14F-4D97-AF65-F5344CB8AC3E}">
        <p14:creationId xmlns:p14="http://schemas.microsoft.com/office/powerpoint/2010/main" val="129791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95D50-038D-4DBE-BC13-9744797AE27D}"/>
              </a:ext>
            </a:extLst>
          </p:cNvPr>
          <p:cNvSpPr>
            <a:spLocks noGrp="1"/>
          </p:cNvSpPr>
          <p:nvPr>
            <p:ph type="title"/>
          </p:nvPr>
        </p:nvSpPr>
        <p:spPr>
          <a:xfrm>
            <a:off x="1251677" y="645105"/>
            <a:ext cx="4357499" cy="1320855"/>
          </a:xfrm>
        </p:spPr>
        <p:txBody>
          <a:bodyPr>
            <a:normAutofit/>
          </a:bodyPr>
          <a:lstStyle/>
          <a:p>
            <a:r>
              <a:rPr lang="en-US" sz="2800"/>
              <a:t>Overview of presentation</a:t>
            </a:r>
            <a:br>
              <a:rPr lang="en-US" sz="2800"/>
            </a:br>
            <a:endParaRPr lang="en-US" sz="2800"/>
          </a:p>
        </p:txBody>
      </p:sp>
      <p:sp>
        <p:nvSpPr>
          <p:cNvPr id="3" name="内容占位符 2">
            <a:extLst>
              <a:ext uri="{FF2B5EF4-FFF2-40B4-BE49-F238E27FC236}">
                <a16:creationId xmlns:a16="http://schemas.microsoft.com/office/drawing/2014/main" id="{E8A46583-9BDF-4174-8D49-5380FEC427DA}"/>
              </a:ext>
            </a:extLst>
          </p:cNvPr>
          <p:cNvSpPr>
            <a:spLocks noGrp="1"/>
          </p:cNvSpPr>
          <p:nvPr>
            <p:ph idx="1"/>
          </p:nvPr>
        </p:nvSpPr>
        <p:spPr>
          <a:xfrm>
            <a:off x="1251678" y="2286001"/>
            <a:ext cx="4363595" cy="3593591"/>
          </a:xfrm>
        </p:spPr>
        <p:txBody>
          <a:bodyPr>
            <a:normAutofit/>
          </a:bodyPr>
          <a:lstStyle/>
          <a:p>
            <a:pPr marL="0" indent="0">
              <a:buNone/>
            </a:pPr>
            <a:r>
              <a:rPr lang="en-US" dirty="0">
                <a:solidFill>
                  <a:schemeClr val="tx1"/>
                </a:solidFill>
              </a:rPr>
              <a:t>Proposal :</a:t>
            </a:r>
          </a:p>
          <a:p>
            <a:r>
              <a:rPr lang="en-US" dirty="0">
                <a:solidFill>
                  <a:schemeClr val="tx1"/>
                </a:solidFill>
              </a:rPr>
              <a:t>Introduction</a:t>
            </a:r>
          </a:p>
          <a:p>
            <a:r>
              <a:rPr lang="en-US" dirty="0">
                <a:solidFill>
                  <a:schemeClr val="tx1"/>
                </a:solidFill>
              </a:rPr>
              <a:t>Aims </a:t>
            </a:r>
          </a:p>
          <a:p>
            <a:pPr marL="0" indent="0">
              <a:buNone/>
            </a:pPr>
            <a:endParaRPr lang="en-US" dirty="0">
              <a:solidFill>
                <a:schemeClr val="tx1"/>
              </a:solidFill>
            </a:endParaRPr>
          </a:p>
          <a:p>
            <a:pPr marL="0" indent="0">
              <a:buNone/>
            </a:pPr>
            <a:r>
              <a:rPr lang="en-US" dirty="0">
                <a:solidFill>
                  <a:schemeClr val="tx1"/>
                </a:solidFill>
              </a:rPr>
              <a:t>Plan: </a:t>
            </a:r>
          </a:p>
          <a:p>
            <a:r>
              <a:rPr lang="en-US" dirty="0">
                <a:solidFill>
                  <a:schemeClr val="tx1"/>
                </a:solidFill>
              </a:rPr>
              <a:t>Milestones</a:t>
            </a:r>
          </a:p>
          <a:p>
            <a:r>
              <a:rPr lang="en-US" dirty="0">
                <a:solidFill>
                  <a:schemeClr val="tx1"/>
                </a:solidFill>
              </a:rPr>
              <a:t>Time Estimates</a:t>
            </a:r>
          </a:p>
        </p:txBody>
      </p:sp>
      <p:pic>
        <p:nvPicPr>
          <p:cNvPr id="7" name="图片 6">
            <a:extLst>
              <a:ext uri="{FF2B5EF4-FFF2-40B4-BE49-F238E27FC236}">
                <a16:creationId xmlns:a16="http://schemas.microsoft.com/office/drawing/2014/main" id="{262FEA9A-9D33-4E68-832B-24E1990A8FCD}"/>
              </a:ext>
            </a:extLst>
          </p:cNvPr>
          <p:cNvPicPr>
            <a:picLocks noChangeAspect="1"/>
          </p:cNvPicPr>
          <p:nvPr/>
        </p:nvPicPr>
        <p:blipFill>
          <a:blip r:embed="rId2"/>
          <a:stretch>
            <a:fillRect/>
          </a:stretch>
        </p:blipFill>
        <p:spPr>
          <a:xfrm>
            <a:off x="4028661" y="40341"/>
            <a:ext cx="7880054" cy="6602932"/>
          </a:xfrm>
          <a:prstGeom prst="rect">
            <a:avLst/>
          </a:prstGeom>
        </p:spPr>
      </p:pic>
    </p:spTree>
    <p:extLst>
      <p:ext uri="{BB962C8B-B14F-4D97-AF65-F5344CB8AC3E}">
        <p14:creationId xmlns:p14="http://schemas.microsoft.com/office/powerpoint/2010/main" val="417585565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3B262-511F-4089-8C08-7033DFBE0570}"/>
              </a:ext>
            </a:extLst>
          </p:cNvPr>
          <p:cNvSpPr>
            <a:spLocks noGrp="1"/>
          </p:cNvSpPr>
          <p:nvPr>
            <p:ph type="title"/>
          </p:nvPr>
        </p:nvSpPr>
        <p:spPr/>
        <p:txBody>
          <a:bodyPr/>
          <a:lstStyle/>
          <a:p>
            <a:r>
              <a:rPr lang="en-US"/>
              <a:t>Introduction</a:t>
            </a:r>
            <a:endParaRPr lang="en-US" dirty="0"/>
          </a:p>
        </p:txBody>
      </p:sp>
      <p:sp>
        <p:nvSpPr>
          <p:cNvPr id="3" name="内容占位符 2">
            <a:extLst>
              <a:ext uri="{FF2B5EF4-FFF2-40B4-BE49-F238E27FC236}">
                <a16:creationId xmlns:a16="http://schemas.microsoft.com/office/drawing/2014/main" id="{65DEC15A-E359-4FB8-A795-01AB13A40FD9}"/>
              </a:ext>
            </a:extLst>
          </p:cNvPr>
          <p:cNvSpPr>
            <a:spLocks noGrp="1"/>
          </p:cNvSpPr>
          <p:nvPr>
            <p:ph idx="1"/>
          </p:nvPr>
        </p:nvSpPr>
        <p:spPr>
          <a:xfrm>
            <a:off x="1251678" y="1874517"/>
            <a:ext cx="10178322" cy="4005075"/>
          </a:xfrm>
        </p:spPr>
        <p:txBody>
          <a:bodyPr>
            <a:normAutofit/>
          </a:bodyPr>
          <a:lstStyle/>
          <a:p>
            <a:pPr marL="0" indent="0">
              <a:lnSpc>
                <a:spcPct val="200000"/>
              </a:lnSpc>
              <a:buNone/>
            </a:pPr>
            <a:r>
              <a:rPr lang="en-US" sz="2400" dirty="0">
                <a:solidFill>
                  <a:schemeClr val="tx1">
                    <a:lumMod val="75000"/>
                    <a:lumOff val="25000"/>
                  </a:schemeClr>
                </a:solidFill>
              </a:rPr>
              <a:t>The main of this project is to provide better experience in the area of shopping script. Online shopping system is a virtual store on Internet where customer can browse the product. That can convenient people who walking down the street has some difficulties, also some people are so much busy and not able to go out for shopping. </a:t>
            </a:r>
          </a:p>
          <a:p>
            <a:pPr marL="0" indent="0">
              <a:buNone/>
            </a:pPr>
            <a:endParaRPr lang="en-US" dirty="0"/>
          </a:p>
        </p:txBody>
      </p:sp>
    </p:spTree>
    <p:extLst>
      <p:ext uri="{BB962C8B-B14F-4D97-AF65-F5344CB8AC3E}">
        <p14:creationId xmlns:p14="http://schemas.microsoft.com/office/powerpoint/2010/main" val="16525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7B9BA-8062-44E1-831C-729564125AEF}"/>
              </a:ext>
            </a:extLst>
          </p:cNvPr>
          <p:cNvSpPr>
            <a:spLocks noGrp="1"/>
          </p:cNvSpPr>
          <p:nvPr>
            <p:ph type="title"/>
          </p:nvPr>
        </p:nvSpPr>
        <p:spPr>
          <a:xfrm>
            <a:off x="1251678" y="656705"/>
            <a:ext cx="10178322" cy="1492132"/>
          </a:xfrm>
        </p:spPr>
        <p:txBody>
          <a:bodyPr/>
          <a:lstStyle/>
          <a:p>
            <a:r>
              <a:rPr lang="en-US" sz="5400" b="1" dirty="0"/>
              <a:t>Aim:</a:t>
            </a:r>
            <a:endParaRPr lang="en-US" dirty="0"/>
          </a:p>
        </p:txBody>
      </p:sp>
      <p:sp>
        <p:nvSpPr>
          <p:cNvPr id="3" name="内容占位符 2">
            <a:extLst>
              <a:ext uri="{FF2B5EF4-FFF2-40B4-BE49-F238E27FC236}">
                <a16:creationId xmlns:a16="http://schemas.microsoft.com/office/drawing/2014/main" id="{CE7E65DC-BBF4-4AC1-8D5D-5F912645A2BF}"/>
              </a:ext>
            </a:extLst>
          </p:cNvPr>
          <p:cNvSpPr>
            <a:spLocks noGrp="1"/>
          </p:cNvSpPr>
          <p:nvPr>
            <p:ph idx="1"/>
          </p:nvPr>
        </p:nvSpPr>
        <p:spPr>
          <a:xfrm>
            <a:off x="1251678" y="1769633"/>
            <a:ext cx="10178322" cy="4431662"/>
          </a:xfrm>
        </p:spPr>
        <p:txBody>
          <a:bodyPr>
            <a:normAutofit fontScale="92500" lnSpcReduction="10000"/>
          </a:bodyPr>
          <a:lstStyle/>
          <a:p>
            <a:endParaRPr lang="en-US" sz="2400" dirty="0"/>
          </a:p>
          <a:p>
            <a:r>
              <a:rPr lang="en-US" sz="2400" dirty="0"/>
              <a:t>Any member can register and view available products.</a:t>
            </a:r>
          </a:p>
          <a:p>
            <a:pPr>
              <a:lnSpc>
                <a:spcPct val="200000"/>
              </a:lnSpc>
            </a:pPr>
            <a:r>
              <a:rPr lang="en-US" sz="2400" dirty="0"/>
              <a:t>User can login and logout their account.  Add items to shopping bag and delete it before submission</a:t>
            </a:r>
          </a:p>
          <a:p>
            <a:pPr>
              <a:lnSpc>
                <a:spcPct val="200000"/>
              </a:lnSpc>
            </a:pPr>
            <a:r>
              <a:rPr lang="en-US" sz="2400" dirty="0"/>
              <a:t>Only registered or logined member can purchase multiple products regardless of quantity.</a:t>
            </a:r>
          </a:p>
          <a:p>
            <a:pPr>
              <a:lnSpc>
                <a:spcPct val="200000"/>
              </a:lnSpc>
            </a:pPr>
            <a:r>
              <a:rPr lang="en-US" sz="2400" dirty="0"/>
              <a:t>User also can view the history of buying and comments on the order page.</a:t>
            </a:r>
          </a:p>
          <a:p>
            <a:endParaRPr lang="en-US" dirty="0"/>
          </a:p>
        </p:txBody>
      </p:sp>
    </p:spTree>
    <p:extLst>
      <p:ext uri="{BB962C8B-B14F-4D97-AF65-F5344CB8AC3E}">
        <p14:creationId xmlns:p14="http://schemas.microsoft.com/office/powerpoint/2010/main" val="125341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481517-6314-41D9-AAEA-9674201D9A61}"/>
              </a:ext>
            </a:extLst>
          </p:cNvPr>
          <p:cNvSpPr txBox="1"/>
          <p:nvPr/>
        </p:nvSpPr>
        <p:spPr>
          <a:xfrm>
            <a:off x="1624405" y="537882"/>
            <a:ext cx="8616875" cy="830997"/>
          </a:xfrm>
          <a:prstGeom prst="rect">
            <a:avLst/>
          </a:prstGeom>
          <a:noFill/>
        </p:spPr>
        <p:txBody>
          <a:bodyPr wrap="square" rtlCol="0">
            <a:spAutoFit/>
          </a:bodyPr>
          <a:lstStyle/>
          <a:p>
            <a:pPr algn="ctr"/>
            <a:r>
              <a:rPr lang="en-US" sz="4800" b="1">
                <a:solidFill>
                  <a:srgbClr val="39527B"/>
                </a:solidFill>
                <a:latin typeface="Corbel"/>
              </a:rPr>
              <a:t>Architecture/Technologies</a:t>
            </a:r>
            <a:endParaRPr lang="en-US" sz="4800" b="1" dirty="0">
              <a:solidFill>
                <a:srgbClr val="39527B"/>
              </a:solidFill>
              <a:latin typeface="Corbel"/>
            </a:endParaRPr>
          </a:p>
        </p:txBody>
      </p:sp>
      <p:pic>
        <p:nvPicPr>
          <p:cNvPr id="4" name="图片 3">
            <a:extLst>
              <a:ext uri="{FF2B5EF4-FFF2-40B4-BE49-F238E27FC236}">
                <a16:creationId xmlns:a16="http://schemas.microsoft.com/office/drawing/2014/main" id="{2B5FEDC8-4B85-4EF1-A8D0-01CBA68D67DB}"/>
              </a:ext>
            </a:extLst>
          </p:cNvPr>
          <p:cNvPicPr/>
          <p:nvPr/>
        </p:nvPicPr>
        <p:blipFill>
          <a:blip r:embed="rId2"/>
          <a:stretch>
            <a:fillRect/>
          </a:stretch>
        </p:blipFill>
        <p:spPr>
          <a:xfrm>
            <a:off x="1205948" y="1425257"/>
            <a:ext cx="9753600" cy="5267091"/>
          </a:xfrm>
          <a:prstGeom prst="rect">
            <a:avLst/>
          </a:prstGeom>
        </p:spPr>
      </p:pic>
    </p:spTree>
    <p:extLst>
      <p:ext uri="{BB962C8B-B14F-4D97-AF65-F5344CB8AC3E}">
        <p14:creationId xmlns:p14="http://schemas.microsoft.com/office/powerpoint/2010/main" val="3411746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4D431B7-3B3C-4D96-8CE4-685F863E8D07}"/>
              </a:ext>
            </a:extLst>
          </p:cNvPr>
          <p:cNvSpPr txBox="1"/>
          <p:nvPr/>
        </p:nvSpPr>
        <p:spPr>
          <a:xfrm>
            <a:off x="4287624" y="506785"/>
            <a:ext cx="6110344"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Docker is a tool designed to make it easier to create, deploy, and run applications by using containers. Containers allow a developer to package up an application with all of the parts it needs. </a:t>
            </a:r>
          </a:p>
        </p:txBody>
      </p:sp>
      <p:pic>
        <p:nvPicPr>
          <p:cNvPr id="4" name="图片 3">
            <a:extLst>
              <a:ext uri="{FF2B5EF4-FFF2-40B4-BE49-F238E27FC236}">
                <a16:creationId xmlns:a16="http://schemas.microsoft.com/office/drawing/2014/main" id="{45678ED8-D3AB-4CAD-9C2D-077339A11401}"/>
              </a:ext>
            </a:extLst>
          </p:cNvPr>
          <p:cNvPicPr>
            <a:picLocks noChangeAspect="1"/>
          </p:cNvPicPr>
          <p:nvPr/>
        </p:nvPicPr>
        <p:blipFill>
          <a:blip r:embed="rId2"/>
          <a:stretch>
            <a:fillRect/>
          </a:stretch>
        </p:blipFill>
        <p:spPr>
          <a:xfrm>
            <a:off x="1578940" y="506785"/>
            <a:ext cx="1537802" cy="1190556"/>
          </a:xfrm>
          <a:prstGeom prst="rect">
            <a:avLst/>
          </a:prstGeom>
        </p:spPr>
      </p:pic>
      <p:pic>
        <p:nvPicPr>
          <p:cNvPr id="7" name="图片 6">
            <a:extLst>
              <a:ext uri="{FF2B5EF4-FFF2-40B4-BE49-F238E27FC236}">
                <a16:creationId xmlns:a16="http://schemas.microsoft.com/office/drawing/2014/main" id="{0ED6A0F8-8EE2-4B39-846D-F86CD66907C5}"/>
              </a:ext>
            </a:extLst>
          </p:cNvPr>
          <p:cNvPicPr>
            <a:picLocks noChangeAspect="1"/>
          </p:cNvPicPr>
          <p:nvPr/>
        </p:nvPicPr>
        <p:blipFill>
          <a:blip r:embed="rId3"/>
          <a:stretch>
            <a:fillRect/>
          </a:stretch>
        </p:blipFill>
        <p:spPr>
          <a:xfrm>
            <a:off x="1472514" y="2931394"/>
            <a:ext cx="1750654" cy="755789"/>
          </a:xfrm>
          <a:prstGeom prst="rect">
            <a:avLst/>
          </a:prstGeom>
        </p:spPr>
      </p:pic>
      <p:sp>
        <p:nvSpPr>
          <p:cNvPr id="9" name="文本框 8">
            <a:extLst>
              <a:ext uri="{FF2B5EF4-FFF2-40B4-BE49-F238E27FC236}">
                <a16:creationId xmlns:a16="http://schemas.microsoft.com/office/drawing/2014/main" id="{7AE730E2-2782-4C91-BDA8-A703900B24E3}"/>
              </a:ext>
            </a:extLst>
          </p:cNvPr>
          <p:cNvSpPr txBox="1"/>
          <p:nvPr/>
        </p:nvSpPr>
        <p:spPr>
          <a:xfrm>
            <a:off x="4287624" y="2874147"/>
            <a:ext cx="5998090" cy="923330"/>
          </a:xfrm>
          <a:prstGeom prst="rect">
            <a:avLst/>
          </a:prstGeom>
          <a:noFill/>
        </p:spPr>
        <p:txBody>
          <a:bodyPr wrap="square" rtlCol="0">
            <a:spAutoFit/>
          </a:bodyPr>
          <a:lstStyle/>
          <a:p>
            <a:r>
              <a:rPr lang="en-US" dirty="0"/>
              <a:t>Spring Boot makes it easy to create stand-alone, production-grade Spring-based Applications that you can run. And most Spring Boot applications need very little Spring configuration.</a:t>
            </a:r>
          </a:p>
        </p:txBody>
      </p:sp>
      <p:sp>
        <p:nvSpPr>
          <p:cNvPr id="10" name="文本框 9">
            <a:extLst>
              <a:ext uri="{FF2B5EF4-FFF2-40B4-BE49-F238E27FC236}">
                <a16:creationId xmlns:a16="http://schemas.microsoft.com/office/drawing/2014/main" id="{8620B9AA-5915-4BA6-B054-FB3E844C9098}"/>
              </a:ext>
            </a:extLst>
          </p:cNvPr>
          <p:cNvSpPr txBox="1"/>
          <p:nvPr/>
        </p:nvSpPr>
        <p:spPr>
          <a:xfrm>
            <a:off x="4287624" y="4964510"/>
            <a:ext cx="5114560" cy="1200329"/>
          </a:xfrm>
          <a:prstGeom prst="rect">
            <a:avLst/>
          </a:prstGeom>
          <a:noFill/>
        </p:spPr>
        <p:txBody>
          <a:bodyPr wrap="square" rtlCol="0">
            <a:spAutoFit/>
          </a:bodyPr>
          <a:lstStyle/>
          <a:p>
            <a:r>
              <a:rPr lang="en-US" dirty="0"/>
              <a:t>MongoDB stores data in flexible, JSON-like documents, meaning fields can vary from document to document and data structure can be changed over time. </a:t>
            </a:r>
          </a:p>
        </p:txBody>
      </p:sp>
      <p:pic>
        <p:nvPicPr>
          <p:cNvPr id="11" name="图片 10">
            <a:extLst>
              <a:ext uri="{FF2B5EF4-FFF2-40B4-BE49-F238E27FC236}">
                <a16:creationId xmlns:a16="http://schemas.microsoft.com/office/drawing/2014/main" id="{47A527B4-F2AD-4CE1-8A80-11B4738A5FEA}"/>
              </a:ext>
            </a:extLst>
          </p:cNvPr>
          <p:cNvPicPr>
            <a:picLocks noChangeAspect="1"/>
          </p:cNvPicPr>
          <p:nvPr/>
        </p:nvPicPr>
        <p:blipFill>
          <a:blip r:embed="rId4"/>
          <a:stretch>
            <a:fillRect/>
          </a:stretch>
        </p:blipFill>
        <p:spPr>
          <a:xfrm>
            <a:off x="1733067" y="4964510"/>
            <a:ext cx="1239630" cy="1386705"/>
          </a:xfrm>
          <a:prstGeom prst="rect">
            <a:avLst/>
          </a:prstGeom>
        </p:spPr>
      </p:pic>
    </p:spTree>
    <p:extLst>
      <p:ext uri="{BB962C8B-B14F-4D97-AF65-F5344CB8AC3E}">
        <p14:creationId xmlns:p14="http://schemas.microsoft.com/office/powerpoint/2010/main" val="40307593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4" name="Rectangle 33">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35">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标题 1">
            <a:extLst>
              <a:ext uri="{FF2B5EF4-FFF2-40B4-BE49-F238E27FC236}">
                <a16:creationId xmlns:a16="http://schemas.microsoft.com/office/drawing/2014/main" id="{4CCF2AE0-AF3D-44B4-A0E3-9053D00AA604}"/>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6000" spc="800" dirty="0">
                <a:solidFill>
                  <a:srgbClr val="2A1A00"/>
                </a:solidFill>
              </a:rPr>
              <a:t>User System design</a:t>
            </a:r>
          </a:p>
        </p:txBody>
      </p:sp>
      <p:pic>
        <p:nvPicPr>
          <p:cNvPr id="20" name="图片 19">
            <a:extLst>
              <a:ext uri="{FF2B5EF4-FFF2-40B4-BE49-F238E27FC236}">
                <a16:creationId xmlns:a16="http://schemas.microsoft.com/office/drawing/2014/main" id="{16172E06-AA47-47A6-96DC-4D6816D4E67D}"/>
              </a:ext>
            </a:extLst>
          </p:cNvPr>
          <p:cNvPicPr/>
          <p:nvPr/>
        </p:nvPicPr>
        <p:blipFill>
          <a:blip r:embed="rId2"/>
          <a:stretch>
            <a:fillRect/>
          </a:stretch>
        </p:blipFill>
        <p:spPr>
          <a:xfrm>
            <a:off x="4795002" y="527395"/>
            <a:ext cx="6677268" cy="5957851"/>
          </a:xfrm>
          <a:prstGeom prst="rect">
            <a:avLst/>
          </a:prstGeom>
        </p:spPr>
      </p:pic>
      <p:sp>
        <p:nvSpPr>
          <p:cNvPr id="9" name="文本框 8">
            <a:extLst>
              <a:ext uri="{FF2B5EF4-FFF2-40B4-BE49-F238E27FC236}">
                <a16:creationId xmlns:a16="http://schemas.microsoft.com/office/drawing/2014/main" id="{525614DA-6DB3-409A-9A57-752635419215}"/>
              </a:ext>
            </a:extLst>
          </p:cNvPr>
          <p:cNvSpPr txBox="1"/>
          <p:nvPr/>
        </p:nvSpPr>
        <p:spPr>
          <a:xfrm>
            <a:off x="8133636" y="1814683"/>
            <a:ext cx="3034805" cy="369332"/>
          </a:xfrm>
          <a:prstGeom prst="rect">
            <a:avLst/>
          </a:prstGeom>
          <a:noFill/>
        </p:spPr>
        <p:txBody>
          <a:bodyPr wrap="none" rtlCol="0">
            <a:spAutoFit/>
          </a:bodyPr>
          <a:lstStyle/>
          <a:p>
            <a:r>
              <a:rPr lang="en-US" dirty="0">
                <a:highlight>
                  <a:srgbClr val="FF0000"/>
                </a:highlight>
              </a:rPr>
              <a:t>User details storage in MySQL</a:t>
            </a:r>
          </a:p>
        </p:txBody>
      </p:sp>
      <p:pic>
        <p:nvPicPr>
          <p:cNvPr id="10" name="图片 9">
            <a:extLst>
              <a:ext uri="{FF2B5EF4-FFF2-40B4-BE49-F238E27FC236}">
                <a16:creationId xmlns:a16="http://schemas.microsoft.com/office/drawing/2014/main" id="{6853076E-1656-460C-9100-29C07AA89B7D}"/>
              </a:ext>
            </a:extLst>
          </p:cNvPr>
          <p:cNvPicPr>
            <a:picLocks noChangeAspect="1"/>
          </p:cNvPicPr>
          <p:nvPr/>
        </p:nvPicPr>
        <p:blipFill>
          <a:blip r:embed="rId3"/>
          <a:stretch>
            <a:fillRect/>
          </a:stretch>
        </p:blipFill>
        <p:spPr>
          <a:xfrm>
            <a:off x="8792591" y="701115"/>
            <a:ext cx="2108308" cy="939848"/>
          </a:xfrm>
          <a:prstGeom prst="rect">
            <a:avLst/>
          </a:prstGeom>
        </p:spPr>
      </p:pic>
    </p:spTree>
    <p:extLst>
      <p:ext uri="{BB962C8B-B14F-4D97-AF65-F5344CB8AC3E}">
        <p14:creationId xmlns:p14="http://schemas.microsoft.com/office/powerpoint/2010/main" val="36624665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F2AE0-AF3D-44B4-A0E3-9053D00AA604}"/>
              </a:ext>
            </a:extLst>
          </p:cNvPr>
          <p:cNvSpPr>
            <a:spLocks noGrp="1"/>
          </p:cNvSpPr>
          <p:nvPr>
            <p:ph type="title"/>
          </p:nvPr>
        </p:nvSpPr>
        <p:spPr/>
        <p:txBody>
          <a:bodyPr vert="horz" lIns="91440" tIns="45720" rIns="91440" bIns="45720" rtlCol="0" anchor="ctr">
            <a:normAutofit fontScale="90000"/>
          </a:bodyPr>
          <a:lstStyle/>
          <a:p>
            <a:pPr algn="ctr"/>
            <a:r>
              <a:rPr lang="en-US" sz="6000" spc="800" dirty="0">
                <a:solidFill>
                  <a:srgbClr val="2A1A00"/>
                </a:solidFill>
              </a:rPr>
              <a:t>products System design</a:t>
            </a:r>
          </a:p>
        </p:txBody>
      </p:sp>
      <p:pic>
        <p:nvPicPr>
          <p:cNvPr id="8" name="图片 7">
            <a:extLst>
              <a:ext uri="{FF2B5EF4-FFF2-40B4-BE49-F238E27FC236}">
                <a16:creationId xmlns:a16="http://schemas.microsoft.com/office/drawing/2014/main" id="{D747F4FC-5A76-4C65-B46B-C424FFF5AB42}"/>
              </a:ext>
            </a:extLst>
          </p:cNvPr>
          <p:cNvPicPr/>
          <p:nvPr/>
        </p:nvPicPr>
        <p:blipFill>
          <a:blip r:embed="rId2"/>
          <a:stretch>
            <a:fillRect/>
          </a:stretch>
        </p:blipFill>
        <p:spPr>
          <a:xfrm>
            <a:off x="1592132" y="1477728"/>
            <a:ext cx="9208546" cy="4869284"/>
          </a:xfrm>
          <a:prstGeom prst="rect">
            <a:avLst/>
          </a:prstGeom>
        </p:spPr>
      </p:pic>
      <p:sp>
        <p:nvSpPr>
          <p:cNvPr id="3" name="文本框 2">
            <a:extLst>
              <a:ext uri="{FF2B5EF4-FFF2-40B4-BE49-F238E27FC236}">
                <a16:creationId xmlns:a16="http://schemas.microsoft.com/office/drawing/2014/main" id="{AD99CFC7-1354-4AA5-8184-9464BC088535}"/>
              </a:ext>
            </a:extLst>
          </p:cNvPr>
          <p:cNvSpPr txBox="1"/>
          <p:nvPr/>
        </p:nvSpPr>
        <p:spPr>
          <a:xfrm>
            <a:off x="2401110" y="1874517"/>
            <a:ext cx="2623931" cy="646331"/>
          </a:xfrm>
          <a:prstGeom prst="rect">
            <a:avLst/>
          </a:prstGeom>
          <a:noFill/>
        </p:spPr>
        <p:txBody>
          <a:bodyPr wrap="square" rtlCol="0">
            <a:spAutoFit/>
          </a:bodyPr>
          <a:lstStyle/>
          <a:p>
            <a:r>
              <a:rPr lang="en-US" dirty="0">
                <a:highlight>
                  <a:srgbClr val="FFFF00"/>
                </a:highlight>
              </a:rPr>
              <a:t>All products storage in MongoDB</a:t>
            </a:r>
          </a:p>
        </p:txBody>
      </p:sp>
      <p:pic>
        <p:nvPicPr>
          <p:cNvPr id="4" name="图片 3">
            <a:extLst>
              <a:ext uri="{FF2B5EF4-FFF2-40B4-BE49-F238E27FC236}">
                <a16:creationId xmlns:a16="http://schemas.microsoft.com/office/drawing/2014/main" id="{86B2FCB8-60DF-4DB2-99BA-292A462F8E68}"/>
              </a:ext>
            </a:extLst>
          </p:cNvPr>
          <p:cNvPicPr>
            <a:picLocks noChangeAspect="1"/>
          </p:cNvPicPr>
          <p:nvPr/>
        </p:nvPicPr>
        <p:blipFill>
          <a:blip r:embed="rId3"/>
          <a:stretch>
            <a:fillRect/>
          </a:stretch>
        </p:blipFill>
        <p:spPr>
          <a:xfrm>
            <a:off x="1105351" y="1658911"/>
            <a:ext cx="1295759" cy="1136008"/>
          </a:xfrm>
          <a:prstGeom prst="rect">
            <a:avLst/>
          </a:prstGeom>
        </p:spPr>
      </p:pic>
    </p:spTree>
    <p:extLst>
      <p:ext uri="{BB962C8B-B14F-4D97-AF65-F5344CB8AC3E}">
        <p14:creationId xmlns:p14="http://schemas.microsoft.com/office/powerpoint/2010/main" val="3393407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7" name="Rectangle 16">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CCF2AE0-AF3D-44B4-A0E3-9053D00AA604}"/>
              </a:ext>
            </a:extLst>
          </p:cNvPr>
          <p:cNvSpPr>
            <a:spLocks noGrp="1"/>
          </p:cNvSpPr>
          <p:nvPr>
            <p:ph type="title"/>
          </p:nvPr>
        </p:nvSpPr>
        <p:spPr>
          <a:xfrm>
            <a:off x="1078523" y="5449151"/>
            <a:ext cx="10318418" cy="523811"/>
          </a:xfrm>
        </p:spPr>
        <p:txBody>
          <a:bodyPr vert="horz" lIns="91440" tIns="45720" rIns="91440" bIns="45720" rtlCol="0" anchor="b">
            <a:normAutofit/>
          </a:bodyPr>
          <a:lstStyle/>
          <a:p>
            <a:pPr algn="ctr"/>
            <a:r>
              <a:rPr lang="en-US" sz="2400" spc="800" dirty="0">
                <a:solidFill>
                  <a:srgbClr val="2A1A00"/>
                </a:solidFill>
              </a:rPr>
              <a:t>User Order details System design</a:t>
            </a:r>
          </a:p>
        </p:txBody>
      </p:sp>
      <p:pic>
        <p:nvPicPr>
          <p:cNvPr id="10" name="图片 9">
            <a:extLst>
              <a:ext uri="{FF2B5EF4-FFF2-40B4-BE49-F238E27FC236}">
                <a16:creationId xmlns:a16="http://schemas.microsoft.com/office/drawing/2014/main" id="{20E30C04-D090-4127-8275-C0FC62CE34F9}"/>
              </a:ext>
            </a:extLst>
          </p:cNvPr>
          <p:cNvPicPr/>
          <p:nvPr/>
        </p:nvPicPr>
        <p:blipFill>
          <a:blip r:embed="rId2"/>
          <a:stretch>
            <a:fillRect/>
          </a:stretch>
        </p:blipFill>
        <p:spPr>
          <a:xfrm>
            <a:off x="3557016" y="85982"/>
            <a:ext cx="8085441" cy="4871925"/>
          </a:xfrm>
          <a:prstGeom prst="rect">
            <a:avLst/>
          </a:prstGeom>
        </p:spPr>
      </p:pic>
      <p:sp>
        <p:nvSpPr>
          <p:cNvPr id="11" name="内容占位符 10">
            <a:extLst>
              <a:ext uri="{FF2B5EF4-FFF2-40B4-BE49-F238E27FC236}">
                <a16:creationId xmlns:a16="http://schemas.microsoft.com/office/drawing/2014/main" id="{1F97A40A-D3AC-4DF5-8179-31E652F2E3A4}"/>
              </a:ext>
            </a:extLst>
          </p:cNvPr>
          <p:cNvSpPr>
            <a:spLocks noGrp="1"/>
          </p:cNvSpPr>
          <p:nvPr>
            <p:ph idx="1"/>
          </p:nvPr>
        </p:nvSpPr>
        <p:spPr>
          <a:xfrm>
            <a:off x="425434" y="1683285"/>
            <a:ext cx="2565926" cy="778358"/>
          </a:xfrm>
        </p:spPr>
        <p:txBody>
          <a:bodyPr>
            <a:normAutofit/>
          </a:bodyPr>
          <a:lstStyle/>
          <a:p>
            <a:pPr marL="0" indent="0">
              <a:buNone/>
            </a:pPr>
            <a:r>
              <a:rPr lang="en-US" dirty="0">
                <a:highlight>
                  <a:srgbClr val="FFFF00"/>
                </a:highlight>
              </a:rPr>
              <a:t>All products storage in MongoDB</a:t>
            </a:r>
          </a:p>
          <a:p>
            <a:endParaRPr lang="en-US" dirty="0"/>
          </a:p>
        </p:txBody>
      </p:sp>
      <p:pic>
        <p:nvPicPr>
          <p:cNvPr id="12" name="图片 11">
            <a:extLst>
              <a:ext uri="{FF2B5EF4-FFF2-40B4-BE49-F238E27FC236}">
                <a16:creationId xmlns:a16="http://schemas.microsoft.com/office/drawing/2014/main" id="{5D8C23B1-2930-45D0-8EFC-B1FD84D42C48}"/>
              </a:ext>
            </a:extLst>
          </p:cNvPr>
          <p:cNvPicPr>
            <a:picLocks noChangeAspect="1"/>
          </p:cNvPicPr>
          <p:nvPr/>
        </p:nvPicPr>
        <p:blipFill>
          <a:blip r:embed="rId3"/>
          <a:stretch>
            <a:fillRect/>
          </a:stretch>
        </p:blipFill>
        <p:spPr>
          <a:xfrm>
            <a:off x="993092" y="2716431"/>
            <a:ext cx="1854295" cy="1625684"/>
          </a:xfrm>
          <a:prstGeom prst="rect">
            <a:avLst/>
          </a:prstGeom>
        </p:spPr>
      </p:pic>
    </p:spTree>
    <p:extLst>
      <p:ext uri="{BB962C8B-B14F-4D97-AF65-F5344CB8AC3E}">
        <p14:creationId xmlns:p14="http://schemas.microsoft.com/office/powerpoint/2010/main" val="1139265977"/>
      </p:ext>
    </p:extLst>
  </p:cSld>
  <p:clrMapOvr>
    <a:masterClrMapping/>
  </p:clrMapOvr>
  <p:transition spd="slow">
    <p:push dir="u"/>
  </p:transition>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60</TotalTime>
  <Words>382</Words>
  <Application>Microsoft Office PowerPoint</Application>
  <PresentationFormat>宽屏</PresentationFormat>
  <Paragraphs>48</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Arial</vt:lpstr>
      <vt:lpstr>Corbel</vt:lpstr>
      <vt:lpstr>Gill Sans MT</vt:lpstr>
      <vt:lpstr>Impact</vt:lpstr>
      <vt:lpstr>Wingdings</vt:lpstr>
      <vt:lpstr>Badge</vt:lpstr>
      <vt:lpstr>Online-shopping web application</vt:lpstr>
      <vt:lpstr>Overview of presentation </vt:lpstr>
      <vt:lpstr>Introduction</vt:lpstr>
      <vt:lpstr>Aim:</vt:lpstr>
      <vt:lpstr>PowerPoint 演示文稿</vt:lpstr>
      <vt:lpstr>PowerPoint 演示文稿</vt:lpstr>
      <vt:lpstr>User System design</vt:lpstr>
      <vt:lpstr>products System design</vt:lpstr>
      <vt:lpstr>User Order details System design</vt:lpstr>
      <vt:lpstr>Web page design</vt:lpstr>
      <vt:lpstr>Milestones</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Online-shopping web application</dc:title>
  <dc:creator>TIANLE SHU - STUDENT</dc:creator>
  <cp:lastModifiedBy>TIANLE SHU - STUDENT</cp:lastModifiedBy>
  <cp:revision>11</cp:revision>
  <dcterms:created xsi:type="dcterms:W3CDTF">2019-05-08T08:56:57Z</dcterms:created>
  <dcterms:modified xsi:type="dcterms:W3CDTF">2019-05-08T10:11:32Z</dcterms:modified>
</cp:coreProperties>
</file>