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uce Bold" charset="1" panose="00000800000000000000"/>
      <p:regular r:id="rId15"/>
    </p:embeddedFont>
    <p:embeddedFont>
      <p:font typeface="Open Sauce" charset="1" panose="00000500000000000000"/>
      <p:regular r:id="rId16"/>
    </p:embeddedFont>
    <p:embeddedFont>
      <p:font typeface="Open Sauce Heavy" charset="1" panose="00000A00000000000000"/>
      <p:regular r:id="rId17"/>
    </p:embeddedFont>
    <p:embeddedFont>
      <p:font typeface="Open Sauce Semi-Bold" charset="1" panose="000007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BE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52264"/>
            <a:ext cx="16230600" cy="228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43"/>
              </a:lnSpc>
            </a:pPr>
            <a:r>
              <a:rPr lang="en-US" b="true" sz="18308" spc="-366">
                <a:solidFill>
                  <a:srgbClr val="2535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IC VALIDATOR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97351"/>
            <a:ext cx="6597224" cy="613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spc="72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Finpro MBD Kelompok 14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925311"/>
            <a:ext cx="6597224" cy="166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48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Christian Hadiwijaya</a:t>
            </a:r>
          </a:p>
          <a:p>
            <a:pPr algn="l">
              <a:lnSpc>
                <a:spcPts val="3359"/>
              </a:lnSpc>
            </a:pPr>
            <a:r>
              <a:rPr lang="en-US" sz="2400" spc="48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Fadhlureza Sebastian</a:t>
            </a:r>
          </a:p>
          <a:p>
            <a:pPr algn="l">
              <a:lnSpc>
                <a:spcPts val="3359"/>
              </a:lnSpc>
            </a:pPr>
            <a:r>
              <a:rPr lang="en-US" sz="2400" spc="48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Gerardin Nabil Zulhian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48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Shafwan Hasyim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BE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96905"/>
            <a:ext cx="15632609" cy="338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7"/>
              </a:lnSpc>
            </a:pPr>
            <a:r>
              <a:rPr lang="en-US" sz="2726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Integrated Circuit (IC) sulit dideteksi kerusakannya karena tidak selalu tampak secara fisik, dan pengujian langsung dalam rangkaian berisiko merusak komponen lain. </a:t>
            </a:r>
          </a:p>
          <a:p>
            <a:pPr algn="l">
              <a:lnSpc>
                <a:spcPts val="3817"/>
              </a:lnSpc>
            </a:pPr>
          </a:p>
          <a:p>
            <a:pPr algn="l">
              <a:lnSpc>
                <a:spcPts val="3817"/>
              </a:lnSpc>
            </a:pPr>
            <a:r>
              <a:rPr lang="en-US" sz="2726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Untuk mengatasi hal ini, dirancang alat IC Validator berbasis ATmega328P yang dapat menguji IC D Flip-Flop secara mandiri. Alat ini mengatur input (D dan Clock), membaca output (Q), lalu membandingkan hasilnya dengan logika ideal. Hasil ditampilkan melalui buzzer sebagai indikator fungsi IC.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06131"/>
            <a:ext cx="10775814" cy="129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b="true" sz="9000">
                <a:solidFill>
                  <a:srgbClr val="253532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BE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91260"/>
            <a:ext cx="10394126" cy="479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</a:pPr>
            <a:r>
              <a:rPr lang="en-US" sz="3000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Implementasi pada Hardware dan Skematik.</a:t>
            </a:r>
          </a:p>
          <a:p>
            <a:pPr algn="l" marL="0" indent="0" lvl="0">
              <a:lnSpc>
                <a:spcPts val="4200"/>
              </a:lnSpc>
            </a:pP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 Komponen yang dibutuhkan: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Arduino Uno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Breadboard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Buzzer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LCD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Kabel Jumper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Button</a:t>
            </a:r>
          </a:p>
          <a:p>
            <a:pPr algn="l" marL="0" indent="0" lvl="0">
              <a:lnSpc>
                <a:spcPts val="420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81200"/>
            <a:ext cx="10775814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b="true" sz="9000">
                <a:solidFill>
                  <a:srgbClr val="253532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IMPLEMENTASI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5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90906" y="2078017"/>
            <a:ext cx="7506187" cy="7588738"/>
          </a:xfrm>
          <a:custGeom>
            <a:avLst/>
            <a:gdLst/>
            <a:ahLst/>
            <a:cxnLst/>
            <a:rect r="r" b="b" t="t" l="l"/>
            <a:pathLst>
              <a:path h="7588738" w="7506187">
                <a:moveTo>
                  <a:pt x="0" y="0"/>
                </a:moveTo>
                <a:lnTo>
                  <a:pt x="7506188" y="0"/>
                </a:lnTo>
                <a:lnTo>
                  <a:pt x="7506188" y="7588738"/>
                </a:lnTo>
                <a:lnTo>
                  <a:pt x="0" y="7588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6775" y="257175"/>
            <a:ext cx="1399445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b="true" sz="10000" spc="-100">
                <a:solidFill>
                  <a:srgbClr val="EBE8D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SKEMATIK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5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5304" y="1953133"/>
            <a:ext cx="7017393" cy="7836089"/>
          </a:xfrm>
          <a:custGeom>
            <a:avLst/>
            <a:gdLst/>
            <a:ahLst/>
            <a:cxnLst/>
            <a:rect r="r" b="b" t="t" l="l"/>
            <a:pathLst>
              <a:path h="7836089" w="7017393">
                <a:moveTo>
                  <a:pt x="0" y="0"/>
                </a:moveTo>
                <a:lnTo>
                  <a:pt x="7017392" y="0"/>
                </a:lnTo>
                <a:lnTo>
                  <a:pt x="7017392" y="7836088"/>
                </a:lnTo>
                <a:lnTo>
                  <a:pt x="0" y="7836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6775" y="257175"/>
            <a:ext cx="1399445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b="true" sz="10000" spc="-100">
                <a:solidFill>
                  <a:srgbClr val="EBE8D8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HARDWARE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BE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45468"/>
            <a:ext cx="10394126" cy="5857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535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IC_CHECKER</a:t>
            </a:r>
            <a:r>
              <a:rPr lang="en-US" sz="3000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: Mengatu</a:t>
            </a: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r inisialisasi pin dan memproses logika pengujian IC.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none">
                <a:solidFill>
                  <a:srgbClr val="2535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Interrupt</a:t>
            </a: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: Menangani interrupt eksternal INT0 saat tombol ditekan untuk memicu pengujian otomatis.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none">
                <a:solidFill>
                  <a:srgbClr val="2535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LCD</a:t>
            </a: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: Mengelola tampilan hasil pengujian ("OK" atau "FAULTY!") melalui LCD 16x2 menggunakan mode 4-bit.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none">
                <a:solidFill>
                  <a:srgbClr val="2535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Serial</a:t>
            </a: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: Mengirimkan hasil pengujian ke terminal melalui komunikasi UART.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u="none">
                <a:solidFill>
                  <a:srgbClr val="2535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Delay</a:t>
            </a:r>
            <a:r>
              <a:rPr lang="en-US" sz="3000" u="none">
                <a:solidFill>
                  <a:srgbClr val="253532"/>
                </a:solidFill>
                <a:latin typeface="Open Sauce"/>
                <a:ea typeface="Open Sauce"/>
                <a:cs typeface="Open Sauce"/>
                <a:sym typeface="Open Sauce"/>
              </a:rPr>
              <a:t>: Menyediakan fungsi-fungsi delay untuk mengatur jeda waktu antarproses.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698450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b="true" sz="9000">
                <a:solidFill>
                  <a:srgbClr val="253532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SOFTWARE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8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20456" y="2596988"/>
            <a:ext cx="5238844" cy="6661312"/>
          </a:xfrm>
          <a:custGeom>
            <a:avLst/>
            <a:gdLst/>
            <a:ahLst/>
            <a:cxnLst/>
            <a:rect r="r" b="b" t="t" l="l"/>
            <a:pathLst>
              <a:path h="6661312" w="5238844">
                <a:moveTo>
                  <a:pt x="0" y="0"/>
                </a:moveTo>
                <a:lnTo>
                  <a:pt x="5238844" y="0"/>
                </a:lnTo>
                <a:lnTo>
                  <a:pt x="5238844" y="6661312"/>
                </a:lnTo>
                <a:lnTo>
                  <a:pt x="0" y="6661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596988"/>
            <a:ext cx="4024027" cy="6661312"/>
          </a:xfrm>
          <a:custGeom>
            <a:avLst/>
            <a:gdLst/>
            <a:ahLst/>
            <a:cxnLst/>
            <a:rect r="r" b="b" t="t" l="l"/>
            <a:pathLst>
              <a:path h="6661312" w="4024027">
                <a:moveTo>
                  <a:pt x="0" y="0"/>
                </a:moveTo>
                <a:lnTo>
                  <a:pt x="4024027" y="0"/>
                </a:lnTo>
                <a:lnTo>
                  <a:pt x="4024027" y="6661312"/>
                </a:lnTo>
                <a:lnTo>
                  <a:pt x="0" y="6661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35934" y="2596988"/>
            <a:ext cx="5801314" cy="5547340"/>
          </a:xfrm>
          <a:custGeom>
            <a:avLst/>
            <a:gdLst/>
            <a:ahLst/>
            <a:cxnLst/>
            <a:rect r="r" b="b" t="t" l="l"/>
            <a:pathLst>
              <a:path h="5547340" w="5801314">
                <a:moveTo>
                  <a:pt x="0" y="0"/>
                </a:moveTo>
                <a:lnTo>
                  <a:pt x="5801314" y="0"/>
                </a:lnTo>
                <a:lnTo>
                  <a:pt x="5801314" y="5547340"/>
                </a:lnTo>
                <a:lnTo>
                  <a:pt x="0" y="5547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22822" y="419100"/>
            <a:ext cx="12042356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00"/>
              </a:lnSpc>
            </a:pPr>
            <a:r>
              <a:rPr lang="en-US" b="true" sz="9000">
                <a:solidFill>
                  <a:srgbClr val="2535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FLOWCHART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5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59736" y="2045885"/>
            <a:ext cx="7568528" cy="7654643"/>
          </a:xfrm>
          <a:custGeom>
            <a:avLst/>
            <a:gdLst/>
            <a:ahLst/>
            <a:cxnLst/>
            <a:rect r="r" b="b" t="t" l="l"/>
            <a:pathLst>
              <a:path h="7654643" w="7568528">
                <a:moveTo>
                  <a:pt x="0" y="0"/>
                </a:moveTo>
                <a:lnTo>
                  <a:pt x="7568528" y="0"/>
                </a:lnTo>
                <a:lnTo>
                  <a:pt x="7568528" y="7654643"/>
                </a:lnTo>
                <a:lnTo>
                  <a:pt x="0" y="7654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85629" y="419100"/>
            <a:ext cx="351674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0"/>
              </a:lnSpc>
            </a:pPr>
            <a:r>
              <a:rPr lang="en-US" b="true" sz="9000">
                <a:solidFill>
                  <a:srgbClr val="EBE8D8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HASIL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535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58981" y="4533900"/>
            <a:ext cx="697003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DAGnnFcaP2M</dc:identifier>
  <dcterms:modified xsi:type="dcterms:W3CDTF">2011-08-01T06:04:30Z</dcterms:modified>
  <cp:revision>1</cp:revision>
  <dc:title>Finpro MBD 14</dc:title>
</cp:coreProperties>
</file>