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arykate" charset="1" panose="000000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Bold" charset="1" panose="00000800000000000000"/>
      <p:regular r:id="rId21"/>
    </p:embeddedFont>
    <p:embeddedFont>
      <p:font typeface="Poppins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45.png" Type="http://schemas.openxmlformats.org/officeDocument/2006/relationships/image"/><Relationship Id="rId19" Target="../media/image4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47.png" Type="http://schemas.openxmlformats.org/officeDocument/2006/relationships/image"/><Relationship Id="rId13" Target="../media/image4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7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38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39.png" Type="http://schemas.openxmlformats.org/officeDocument/2006/relationships/image"/><Relationship Id="rId13" Target="../media/image40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43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44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61694">
            <a:off x="6569894" y="4030014"/>
            <a:ext cx="19225282" cy="6873038"/>
          </a:xfrm>
          <a:custGeom>
            <a:avLst/>
            <a:gdLst/>
            <a:ahLst/>
            <a:cxnLst/>
            <a:rect r="r" b="b" t="t" l="l"/>
            <a:pathLst>
              <a:path h="6873038" w="19225282">
                <a:moveTo>
                  <a:pt x="0" y="0"/>
                </a:moveTo>
                <a:lnTo>
                  <a:pt x="19225282" y="0"/>
                </a:lnTo>
                <a:lnTo>
                  <a:pt x="19225282" y="6873039"/>
                </a:lnTo>
                <a:lnTo>
                  <a:pt x="0" y="68730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646318">
            <a:off x="-4513484" y="-2471551"/>
            <a:ext cx="17767971" cy="6352050"/>
          </a:xfrm>
          <a:custGeom>
            <a:avLst/>
            <a:gdLst/>
            <a:ahLst/>
            <a:cxnLst/>
            <a:rect r="r" b="b" t="t" l="l"/>
            <a:pathLst>
              <a:path h="6352050" w="17767971">
                <a:moveTo>
                  <a:pt x="0" y="0"/>
                </a:moveTo>
                <a:lnTo>
                  <a:pt x="17767971" y="0"/>
                </a:lnTo>
                <a:lnTo>
                  <a:pt x="17767971" y="6352049"/>
                </a:lnTo>
                <a:lnTo>
                  <a:pt x="0" y="6352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884805">
            <a:off x="-2845931" y="4358439"/>
            <a:ext cx="5398896" cy="3798859"/>
          </a:xfrm>
          <a:custGeom>
            <a:avLst/>
            <a:gdLst/>
            <a:ahLst/>
            <a:cxnLst/>
            <a:rect r="r" b="b" t="t" l="l"/>
            <a:pathLst>
              <a:path h="3798859" w="5398896">
                <a:moveTo>
                  <a:pt x="0" y="0"/>
                </a:moveTo>
                <a:lnTo>
                  <a:pt x="5398896" y="0"/>
                </a:lnTo>
                <a:lnTo>
                  <a:pt x="5398896" y="3798859"/>
                </a:lnTo>
                <a:lnTo>
                  <a:pt x="0" y="379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444201">
            <a:off x="15490304" y="-1711517"/>
            <a:ext cx="3850935" cy="6139172"/>
          </a:xfrm>
          <a:custGeom>
            <a:avLst/>
            <a:gdLst/>
            <a:ahLst/>
            <a:cxnLst/>
            <a:rect r="r" b="b" t="t" l="l"/>
            <a:pathLst>
              <a:path h="6139172" w="3850935">
                <a:moveTo>
                  <a:pt x="0" y="0"/>
                </a:moveTo>
                <a:lnTo>
                  <a:pt x="3850935" y="0"/>
                </a:lnTo>
                <a:lnTo>
                  <a:pt x="3850935" y="6139173"/>
                </a:lnTo>
                <a:lnTo>
                  <a:pt x="0" y="6139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61723">
            <a:off x="-2142" y="84281"/>
            <a:ext cx="4121079" cy="2547576"/>
          </a:xfrm>
          <a:custGeom>
            <a:avLst/>
            <a:gdLst/>
            <a:ahLst/>
            <a:cxnLst/>
            <a:rect r="r" b="b" t="t" l="l"/>
            <a:pathLst>
              <a:path h="2547576" w="4121079">
                <a:moveTo>
                  <a:pt x="0" y="0"/>
                </a:moveTo>
                <a:lnTo>
                  <a:pt x="4121079" y="0"/>
                </a:lnTo>
                <a:lnTo>
                  <a:pt x="4121079" y="2547576"/>
                </a:lnTo>
                <a:lnTo>
                  <a:pt x="0" y="25475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82081" y="3568644"/>
            <a:ext cx="12723839" cy="268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9"/>
              </a:lnSpc>
            </a:pPr>
            <a:r>
              <a:rPr lang="en-US" sz="9999">
                <a:solidFill>
                  <a:srgbClr val="000000"/>
                </a:solidFill>
                <a:latin typeface="Marykate"/>
              </a:rPr>
              <a:t>REDUCCIÓN DEL DESPERDICIO DE ALIMENTOS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2700000">
            <a:off x="14683047" y="1293205"/>
            <a:ext cx="2534855" cy="1609633"/>
          </a:xfrm>
          <a:custGeom>
            <a:avLst/>
            <a:gdLst/>
            <a:ahLst/>
            <a:cxnLst/>
            <a:rect r="r" b="b" t="t" l="l"/>
            <a:pathLst>
              <a:path h="1609633" w="2534855">
                <a:moveTo>
                  <a:pt x="0" y="0"/>
                </a:moveTo>
                <a:lnTo>
                  <a:pt x="2534854" y="0"/>
                </a:lnTo>
                <a:lnTo>
                  <a:pt x="2534854" y="1609633"/>
                </a:lnTo>
                <a:lnTo>
                  <a:pt x="0" y="16096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364654">
            <a:off x="2367395" y="7269460"/>
            <a:ext cx="2676520" cy="1699590"/>
          </a:xfrm>
          <a:custGeom>
            <a:avLst/>
            <a:gdLst/>
            <a:ahLst/>
            <a:cxnLst/>
            <a:rect r="r" b="b" t="t" l="l"/>
            <a:pathLst>
              <a:path h="1699590" w="2676520">
                <a:moveTo>
                  <a:pt x="0" y="0"/>
                </a:moveTo>
                <a:lnTo>
                  <a:pt x="2676519" y="0"/>
                </a:lnTo>
                <a:lnTo>
                  <a:pt x="2676519" y="1699590"/>
                </a:lnTo>
                <a:lnTo>
                  <a:pt x="0" y="1699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22415">
            <a:off x="16824689" y="4528650"/>
            <a:ext cx="4028208" cy="2490165"/>
          </a:xfrm>
          <a:custGeom>
            <a:avLst/>
            <a:gdLst/>
            <a:ahLst/>
            <a:cxnLst/>
            <a:rect r="r" b="b" t="t" l="l"/>
            <a:pathLst>
              <a:path h="2490165" w="4028208">
                <a:moveTo>
                  <a:pt x="4028208" y="0"/>
                </a:moveTo>
                <a:lnTo>
                  <a:pt x="0" y="0"/>
                </a:lnTo>
                <a:lnTo>
                  <a:pt x="0" y="2490165"/>
                </a:lnTo>
                <a:lnTo>
                  <a:pt x="4028208" y="2490165"/>
                </a:lnTo>
                <a:lnTo>
                  <a:pt x="402820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014082" y="7609821"/>
            <a:ext cx="5612891" cy="246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FFFFFF"/>
                </a:solidFill>
                <a:latin typeface="Marykate"/>
              </a:rPr>
              <a:t>SEBASTIAN ROJAS</a:t>
            </a:r>
          </a:p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FFFFFF"/>
                </a:solidFill>
                <a:latin typeface="Marykate"/>
              </a:rPr>
              <a:t>JUAN PABLO POVEDA</a:t>
            </a:r>
          </a:p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4989283">
            <a:off x="8548489" y="848514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14550492" y="0"/>
                </a:moveTo>
                <a:lnTo>
                  <a:pt x="0" y="0"/>
                </a:lnTo>
                <a:lnTo>
                  <a:pt x="0" y="5201801"/>
                </a:lnTo>
                <a:lnTo>
                  <a:pt x="14550492" y="5201801"/>
                </a:lnTo>
                <a:lnTo>
                  <a:pt x="145504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97414" y="1992349"/>
            <a:ext cx="9857305" cy="7581163"/>
          </a:xfrm>
          <a:custGeom>
            <a:avLst/>
            <a:gdLst/>
            <a:ahLst/>
            <a:cxnLst/>
            <a:rect r="r" b="b" t="t" l="l"/>
            <a:pathLst>
              <a:path h="7581163" w="9857305">
                <a:moveTo>
                  <a:pt x="0" y="0"/>
                </a:moveTo>
                <a:lnTo>
                  <a:pt x="9857305" y="0"/>
                </a:lnTo>
                <a:lnTo>
                  <a:pt x="9857305" y="7581163"/>
                </a:lnTo>
                <a:lnTo>
                  <a:pt x="0" y="7581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30134" y="2384258"/>
            <a:ext cx="8591864" cy="122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spc="229">
                <a:solidFill>
                  <a:srgbClr val="000000"/>
                </a:solidFill>
                <a:latin typeface="Marykate"/>
              </a:rPr>
              <a:t>EVALUACIÓN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9564750">
            <a:off x="-11117826" y="25266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22859">
            <a:off x="695737" y="6974233"/>
            <a:ext cx="3081335" cy="1904825"/>
          </a:xfrm>
          <a:custGeom>
            <a:avLst/>
            <a:gdLst/>
            <a:ahLst/>
            <a:cxnLst/>
            <a:rect r="r" b="b" t="t" l="l"/>
            <a:pathLst>
              <a:path h="1904825" w="3081335">
                <a:moveTo>
                  <a:pt x="0" y="0"/>
                </a:moveTo>
                <a:lnTo>
                  <a:pt x="3081336" y="0"/>
                </a:lnTo>
                <a:lnTo>
                  <a:pt x="3081336" y="1904825"/>
                </a:lnTo>
                <a:lnTo>
                  <a:pt x="0" y="1904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65901">
            <a:off x="8046041" y="404777"/>
            <a:ext cx="2360050" cy="1498631"/>
          </a:xfrm>
          <a:custGeom>
            <a:avLst/>
            <a:gdLst/>
            <a:ahLst/>
            <a:cxnLst/>
            <a:rect r="r" b="b" t="t" l="l"/>
            <a:pathLst>
              <a:path h="1498631" w="2360050">
                <a:moveTo>
                  <a:pt x="0" y="0"/>
                </a:moveTo>
                <a:lnTo>
                  <a:pt x="2360050" y="0"/>
                </a:lnTo>
                <a:lnTo>
                  <a:pt x="2360050" y="1498631"/>
                </a:lnTo>
                <a:lnTo>
                  <a:pt x="0" y="1498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910398">
            <a:off x="14255160" y="1405454"/>
            <a:ext cx="3137151" cy="1939329"/>
          </a:xfrm>
          <a:custGeom>
            <a:avLst/>
            <a:gdLst/>
            <a:ahLst/>
            <a:cxnLst/>
            <a:rect r="r" b="b" t="t" l="l"/>
            <a:pathLst>
              <a:path h="1939329" w="3137151">
                <a:moveTo>
                  <a:pt x="3137151" y="0"/>
                </a:moveTo>
                <a:lnTo>
                  <a:pt x="0" y="0"/>
                </a:lnTo>
                <a:lnTo>
                  <a:pt x="0" y="1939330"/>
                </a:lnTo>
                <a:lnTo>
                  <a:pt x="3137151" y="1939330"/>
                </a:lnTo>
                <a:lnTo>
                  <a:pt x="313715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05206">
            <a:off x="-2225973" y="-247916"/>
            <a:ext cx="6509346" cy="7601148"/>
          </a:xfrm>
          <a:custGeom>
            <a:avLst/>
            <a:gdLst/>
            <a:ahLst/>
            <a:cxnLst/>
            <a:rect r="r" b="b" t="t" l="l"/>
            <a:pathLst>
              <a:path h="7601148" w="6509346">
                <a:moveTo>
                  <a:pt x="0" y="0"/>
                </a:moveTo>
                <a:lnTo>
                  <a:pt x="6509346" y="0"/>
                </a:lnTo>
                <a:lnTo>
                  <a:pt x="6509346" y="7601148"/>
                </a:lnTo>
                <a:lnTo>
                  <a:pt x="0" y="76011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989901">
            <a:off x="6762978" y="768610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0"/>
                </a:lnTo>
                <a:lnTo>
                  <a:pt x="0" y="520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9564750">
            <a:off x="-11078258" y="-12057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5"/>
                </a:lnTo>
                <a:lnTo>
                  <a:pt x="0" y="70547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626902">
            <a:off x="-1278083" y="129602"/>
            <a:ext cx="4214632" cy="2965569"/>
          </a:xfrm>
          <a:custGeom>
            <a:avLst/>
            <a:gdLst/>
            <a:ahLst/>
            <a:cxnLst/>
            <a:rect r="r" b="b" t="t" l="l"/>
            <a:pathLst>
              <a:path h="2965569" w="4214632">
                <a:moveTo>
                  <a:pt x="0" y="0"/>
                </a:moveTo>
                <a:lnTo>
                  <a:pt x="4214632" y="0"/>
                </a:lnTo>
                <a:lnTo>
                  <a:pt x="4214632" y="2965568"/>
                </a:lnTo>
                <a:lnTo>
                  <a:pt x="0" y="296556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847766">
            <a:off x="15657181" y="8280403"/>
            <a:ext cx="4225581" cy="2973272"/>
          </a:xfrm>
          <a:custGeom>
            <a:avLst/>
            <a:gdLst/>
            <a:ahLst/>
            <a:cxnLst/>
            <a:rect r="r" b="b" t="t" l="l"/>
            <a:pathLst>
              <a:path h="2973272" w="4225581">
                <a:moveTo>
                  <a:pt x="0" y="0"/>
                </a:moveTo>
                <a:lnTo>
                  <a:pt x="4225581" y="0"/>
                </a:lnTo>
                <a:lnTo>
                  <a:pt x="4225581" y="2973272"/>
                </a:lnTo>
                <a:lnTo>
                  <a:pt x="0" y="29732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53342" y="3958540"/>
            <a:ext cx="9224584" cy="441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0"/>
              </a:lnSpc>
            </a:pPr>
            <a:r>
              <a:rPr lang="en-US" sz="3000" spc="18">
                <a:solidFill>
                  <a:srgbClr val="000000"/>
                </a:solidFill>
                <a:latin typeface="Poppins"/>
              </a:rPr>
              <a:t>Se planea </a:t>
            </a:r>
            <a:r>
              <a:rPr lang="en-US" sz="3000" spc="18">
                <a:solidFill>
                  <a:srgbClr val="000000"/>
                </a:solidFill>
                <a:latin typeface="Poppins"/>
              </a:rPr>
              <a:t>realizar evaluaciones cualitativas y cuantitativas en el futuro para respaldar la efectividad de la propuesta.</a:t>
            </a:r>
          </a:p>
          <a:p>
            <a:pPr algn="l">
              <a:lnSpc>
                <a:spcPts val="4380"/>
              </a:lnSpc>
            </a:pP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"/>
              </a:rPr>
              <a:t>Simulación de donaciones.</a:t>
            </a: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"/>
              </a:rPr>
              <a:t>Encuestas de satisfacción.</a:t>
            </a: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"/>
              </a:rPr>
              <a:t>Análisis del impacto ambiental y social.</a:t>
            </a: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"/>
              </a:rPr>
              <a:t>Comparación con métodos tradicionales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307119" y="6895681"/>
            <a:ext cx="3713501" cy="2957297"/>
          </a:xfrm>
          <a:custGeom>
            <a:avLst/>
            <a:gdLst/>
            <a:ahLst/>
            <a:cxnLst/>
            <a:rect r="r" b="b" t="t" l="l"/>
            <a:pathLst>
              <a:path h="2957297" w="3713501">
                <a:moveTo>
                  <a:pt x="0" y="0"/>
                </a:moveTo>
                <a:lnTo>
                  <a:pt x="3713501" y="0"/>
                </a:lnTo>
                <a:lnTo>
                  <a:pt x="3713501" y="2957298"/>
                </a:lnTo>
                <a:lnTo>
                  <a:pt x="0" y="295729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8965" y="1761489"/>
            <a:ext cx="14119390" cy="8005550"/>
          </a:xfrm>
          <a:custGeom>
            <a:avLst/>
            <a:gdLst/>
            <a:ahLst/>
            <a:cxnLst/>
            <a:rect r="r" b="b" t="t" l="l"/>
            <a:pathLst>
              <a:path h="8005550" w="14119390">
                <a:moveTo>
                  <a:pt x="0" y="0"/>
                </a:moveTo>
                <a:lnTo>
                  <a:pt x="14119390" y="0"/>
                </a:lnTo>
                <a:lnTo>
                  <a:pt x="14119390" y="8005550"/>
                </a:lnTo>
                <a:lnTo>
                  <a:pt x="0" y="8005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9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9901">
            <a:off x="6762978" y="768610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0"/>
                </a:lnTo>
                <a:lnTo>
                  <a:pt x="0" y="5201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564750">
            <a:off x="-11078258" y="-12057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5"/>
                </a:lnTo>
                <a:lnTo>
                  <a:pt x="0" y="7054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65901">
            <a:off x="8084961" y="504502"/>
            <a:ext cx="2059294" cy="1307652"/>
          </a:xfrm>
          <a:custGeom>
            <a:avLst/>
            <a:gdLst/>
            <a:ahLst/>
            <a:cxnLst/>
            <a:rect r="r" b="b" t="t" l="l"/>
            <a:pathLst>
              <a:path h="1307652" w="2059294">
                <a:moveTo>
                  <a:pt x="0" y="0"/>
                </a:moveTo>
                <a:lnTo>
                  <a:pt x="2059294" y="0"/>
                </a:lnTo>
                <a:lnTo>
                  <a:pt x="2059294" y="1307652"/>
                </a:lnTo>
                <a:lnTo>
                  <a:pt x="0" y="1307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626902">
            <a:off x="-1278083" y="129602"/>
            <a:ext cx="4214632" cy="2965569"/>
          </a:xfrm>
          <a:custGeom>
            <a:avLst/>
            <a:gdLst/>
            <a:ahLst/>
            <a:cxnLst/>
            <a:rect r="r" b="b" t="t" l="l"/>
            <a:pathLst>
              <a:path h="2965569" w="4214632">
                <a:moveTo>
                  <a:pt x="0" y="0"/>
                </a:moveTo>
                <a:lnTo>
                  <a:pt x="4214632" y="0"/>
                </a:lnTo>
                <a:lnTo>
                  <a:pt x="4214632" y="2965568"/>
                </a:lnTo>
                <a:lnTo>
                  <a:pt x="0" y="29655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47766">
            <a:off x="15657181" y="8280403"/>
            <a:ext cx="4225581" cy="2973272"/>
          </a:xfrm>
          <a:custGeom>
            <a:avLst/>
            <a:gdLst/>
            <a:ahLst/>
            <a:cxnLst/>
            <a:rect r="r" b="b" t="t" l="l"/>
            <a:pathLst>
              <a:path h="2973272" w="4225581">
                <a:moveTo>
                  <a:pt x="0" y="0"/>
                </a:moveTo>
                <a:lnTo>
                  <a:pt x="4225581" y="0"/>
                </a:lnTo>
                <a:lnTo>
                  <a:pt x="4225581" y="2973272"/>
                </a:lnTo>
                <a:lnTo>
                  <a:pt x="0" y="29732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22816" y="7603998"/>
            <a:ext cx="2296665" cy="2163041"/>
          </a:xfrm>
          <a:custGeom>
            <a:avLst/>
            <a:gdLst/>
            <a:ahLst/>
            <a:cxnLst/>
            <a:rect r="r" b="b" t="t" l="l"/>
            <a:pathLst>
              <a:path h="2163041" w="2296665">
                <a:moveTo>
                  <a:pt x="0" y="0"/>
                </a:moveTo>
                <a:lnTo>
                  <a:pt x="2296665" y="0"/>
                </a:lnTo>
                <a:lnTo>
                  <a:pt x="2296665" y="2163041"/>
                </a:lnTo>
                <a:lnTo>
                  <a:pt x="0" y="21630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0154" y="3135331"/>
            <a:ext cx="13550961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181">
                <a:solidFill>
                  <a:srgbClr val="000000"/>
                </a:solidFill>
                <a:latin typeface="Marykate"/>
              </a:rPr>
              <a:t>TRABAJO A FUTURO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05479" y="4761016"/>
            <a:ext cx="12057119" cy="386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Bold"/>
              </a:rPr>
              <a:t>Equidad en la Distribución: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 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¿Cómo garantizar una distribución justa de los alimentos donados?</a:t>
            </a: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Bold"/>
              </a:rPr>
              <a:t>Desafíos Logísticos y Operativos: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 ¿Cómo manejar la recolección y distribución eficiente de alimentos?</a:t>
            </a: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Bold"/>
              </a:rPr>
              <a:t>Fomento de la Participación: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 ¿Cómo incentivar la participación activa de empresas alimentarias y organizaciones benéficas?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78751"/>
            <a:ext cx="15920532" cy="9026779"/>
          </a:xfrm>
          <a:custGeom>
            <a:avLst/>
            <a:gdLst/>
            <a:ahLst/>
            <a:cxnLst/>
            <a:rect r="r" b="b" t="t" l="l"/>
            <a:pathLst>
              <a:path h="9026779" w="15920532">
                <a:moveTo>
                  <a:pt x="0" y="0"/>
                </a:moveTo>
                <a:lnTo>
                  <a:pt x="15920532" y="0"/>
                </a:lnTo>
                <a:lnTo>
                  <a:pt x="15920532" y="9026779"/>
                </a:lnTo>
                <a:lnTo>
                  <a:pt x="0" y="902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9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9901">
            <a:off x="7241383" y="8073126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1"/>
                </a:lnTo>
                <a:lnTo>
                  <a:pt x="0" y="5201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564750">
            <a:off x="-11117826" y="25266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22859">
            <a:off x="-2246526" y="7534822"/>
            <a:ext cx="4119205" cy="2546418"/>
          </a:xfrm>
          <a:custGeom>
            <a:avLst/>
            <a:gdLst/>
            <a:ahLst/>
            <a:cxnLst/>
            <a:rect r="r" b="b" t="t" l="l"/>
            <a:pathLst>
              <a:path h="2546418" w="4119205">
                <a:moveTo>
                  <a:pt x="0" y="0"/>
                </a:moveTo>
                <a:lnTo>
                  <a:pt x="4119205" y="0"/>
                </a:lnTo>
                <a:lnTo>
                  <a:pt x="4119205" y="2546417"/>
                </a:lnTo>
                <a:lnTo>
                  <a:pt x="0" y="25464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65901">
            <a:off x="7580089" y="86430"/>
            <a:ext cx="2293438" cy="1456333"/>
          </a:xfrm>
          <a:custGeom>
            <a:avLst/>
            <a:gdLst/>
            <a:ahLst/>
            <a:cxnLst/>
            <a:rect r="r" b="b" t="t" l="l"/>
            <a:pathLst>
              <a:path h="1456333" w="2293438">
                <a:moveTo>
                  <a:pt x="0" y="0"/>
                </a:moveTo>
                <a:lnTo>
                  <a:pt x="2293438" y="0"/>
                </a:lnTo>
                <a:lnTo>
                  <a:pt x="2293438" y="1456333"/>
                </a:lnTo>
                <a:lnTo>
                  <a:pt x="0" y="14563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907433">
            <a:off x="15707508" y="-1327320"/>
            <a:ext cx="3850935" cy="6139172"/>
          </a:xfrm>
          <a:custGeom>
            <a:avLst/>
            <a:gdLst/>
            <a:ahLst/>
            <a:cxnLst/>
            <a:rect r="r" b="b" t="t" l="l"/>
            <a:pathLst>
              <a:path h="6139172" w="3850935">
                <a:moveTo>
                  <a:pt x="0" y="0"/>
                </a:moveTo>
                <a:lnTo>
                  <a:pt x="3850935" y="0"/>
                </a:lnTo>
                <a:lnTo>
                  <a:pt x="3850935" y="6139172"/>
                </a:lnTo>
                <a:lnTo>
                  <a:pt x="0" y="61391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36988" y="2154797"/>
            <a:ext cx="11579641" cy="114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90"/>
              </a:lnSpc>
            </a:pPr>
            <a:r>
              <a:rPr lang="en-US" sz="6500" spc="39">
                <a:solidFill>
                  <a:srgbClr val="000000"/>
                </a:solidFill>
                <a:latin typeface="Marykate"/>
              </a:rPr>
              <a:t>REFERENCIAS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2650" y="3495508"/>
            <a:ext cx="15052631" cy="656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Teresita Alzate Yepes y Diana María Orozco Soto. Pérdida y desperdicio de alimentos. Problema que urge solución. Perspectivas en Nutrición Humana, 23(2):133–139, dic. 2021.</a:t>
            </a:r>
          </a:p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Eduardo Bianchi y Carolina Szpak. Seguridad alimentaria y el derecho a la alimentación adecuada. 2016.</a:t>
            </a:r>
          </a:p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Sheyla Araceli Carmín Magallanes y Carlos Williams Quispe Aquise. Revisión sistemática: impactos ambientales generados por desperdicio de alimentos. 2021.</a:t>
            </a:r>
          </a:p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Gonzalo Alonso Gutiérrez Pereyra. Estudio de la cadena de suministro de alimentos perecederos. 2021.</a:t>
            </a:r>
          </a:p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Walter Leal Filho, Priscilla Cristina Cabral Ribeiro, Andréia Faraoni Freitas Setti, Fardous Mohammad Safiul Azam, Ismaila Rimi Abubakar, Julen Castillo-Apraiz, Unai Tamayo, Pinar Gokcin Özuyar, Kamila Frizzo y Bruno Borsari. Toward food waste reduction at universities. Environment, Development and Sustainability, mayo 2023.</a:t>
            </a:r>
          </a:p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Lino Jorge Llatas Altamirano et al. Programa educativo para el aprendizaje autónomo basado en estrategias didácticas fundamentadas en el uso de las tecnologías y comunicación. La investigación formativa de los estudiantes del primer ciclo de la USAT. 2016.</a:t>
            </a:r>
          </a:p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Macarena Jara Nercasseau, Sandra Patricia Olano Delgado, Álvaro Parrado Barbosa, et al. Generación y reducción de pérdidas y desperdicios de alimentos. Aprendizajes desde la maestría en soberanía y seguridad alimentaria y nutricional de la Universidad Nacional de Colombia. Publicaciones e Investigación, 17(3), 2023.</a:t>
            </a:r>
          </a:p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Helen Onyeaka, Phemelo Tamasiga, Uju Mary Nwauzoma, Taghi Miri, Uche Chioma Juliet, Ogueri Nwaiwu y Adenike A. Akinsemolu. Using artificial intelligence to tackle food waste and enhance the circular economy: Maximising resource efficiency and minimising environmental impact: A review. Sustainability, 15(13), 2023.</a:t>
            </a:r>
          </a:p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Sergio Enrique Polo Santanilla et al. Sistema de gestión de inventarios para el control de la fecha de vencimiento de alimentos en el hogar. 2022.</a:t>
            </a:r>
          </a:p>
          <a:p>
            <a:pPr algn="l" marL="345441" indent="-172721" lvl="1">
              <a:lnSpc>
                <a:spcPts val="2336"/>
              </a:lnSpc>
              <a:buAutoNum type="arabicPeriod" startAt="1"/>
            </a:pPr>
            <a:r>
              <a:rPr lang="en-US" sz="1600" spc="9">
                <a:solidFill>
                  <a:srgbClr val="000000"/>
                </a:solidFill>
                <a:latin typeface="Poppins Medium"/>
              </a:rPr>
              <a:t>N. R. Wani, R. A. Rather, A. Farooq, S. A. Padder, T. R. Baba, S. Sharma, N. M. Mubarak, A. H. Khan, P. Singh y S. Ara. New insights in food security and environmental sustainability through waste food management. Environmental Science and Pollution Research International, 2023.</a:t>
            </a:r>
          </a:p>
          <a:p>
            <a:pPr algn="l">
              <a:lnSpc>
                <a:spcPts val="292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2311">
            <a:off x="5784072" y="5611306"/>
            <a:ext cx="15381822" cy="5499001"/>
          </a:xfrm>
          <a:custGeom>
            <a:avLst/>
            <a:gdLst/>
            <a:ahLst/>
            <a:cxnLst/>
            <a:rect r="r" b="b" t="t" l="l"/>
            <a:pathLst>
              <a:path h="5499001" w="15381822">
                <a:moveTo>
                  <a:pt x="0" y="0"/>
                </a:moveTo>
                <a:lnTo>
                  <a:pt x="15381821" y="0"/>
                </a:lnTo>
                <a:lnTo>
                  <a:pt x="15381821" y="5499002"/>
                </a:lnTo>
                <a:lnTo>
                  <a:pt x="0" y="5499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646318">
            <a:off x="-4512407" y="-2210979"/>
            <a:ext cx="17142419" cy="6128415"/>
          </a:xfrm>
          <a:custGeom>
            <a:avLst/>
            <a:gdLst/>
            <a:ahLst/>
            <a:cxnLst/>
            <a:rect r="r" b="b" t="t" l="l"/>
            <a:pathLst>
              <a:path h="6128415" w="17142419">
                <a:moveTo>
                  <a:pt x="0" y="0"/>
                </a:moveTo>
                <a:lnTo>
                  <a:pt x="17142419" y="0"/>
                </a:lnTo>
                <a:lnTo>
                  <a:pt x="17142419" y="6128415"/>
                </a:lnTo>
                <a:lnTo>
                  <a:pt x="0" y="6128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95435" y="3706555"/>
            <a:ext cx="12697130" cy="258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58"/>
              </a:lnSpc>
            </a:pPr>
            <a:r>
              <a:rPr lang="en-US" sz="18806">
                <a:solidFill>
                  <a:srgbClr val="000000"/>
                </a:solidFill>
                <a:latin typeface="Marykate"/>
              </a:rPr>
              <a:t>¡GRACIAS!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884805">
            <a:off x="-2977535" y="3842440"/>
            <a:ext cx="5398896" cy="3798859"/>
          </a:xfrm>
          <a:custGeom>
            <a:avLst/>
            <a:gdLst/>
            <a:ahLst/>
            <a:cxnLst/>
            <a:rect r="r" b="b" t="t" l="l"/>
            <a:pathLst>
              <a:path h="3798859" w="5398896">
                <a:moveTo>
                  <a:pt x="0" y="0"/>
                </a:moveTo>
                <a:lnTo>
                  <a:pt x="5398896" y="0"/>
                </a:lnTo>
                <a:lnTo>
                  <a:pt x="5398896" y="3798860"/>
                </a:lnTo>
                <a:lnTo>
                  <a:pt x="0" y="37988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07433">
            <a:off x="15880906" y="-1475381"/>
            <a:ext cx="3850935" cy="6139172"/>
          </a:xfrm>
          <a:custGeom>
            <a:avLst/>
            <a:gdLst/>
            <a:ahLst/>
            <a:cxnLst/>
            <a:rect r="r" b="b" t="t" l="l"/>
            <a:pathLst>
              <a:path h="6139172" w="3850935">
                <a:moveTo>
                  <a:pt x="0" y="0"/>
                </a:moveTo>
                <a:lnTo>
                  <a:pt x="3850935" y="0"/>
                </a:lnTo>
                <a:lnTo>
                  <a:pt x="3850935" y="6139172"/>
                </a:lnTo>
                <a:lnTo>
                  <a:pt x="0" y="6139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07568" y="6469310"/>
            <a:ext cx="2672864" cy="743542"/>
          </a:xfrm>
          <a:custGeom>
            <a:avLst/>
            <a:gdLst/>
            <a:ahLst/>
            <a:cxnLst/>
            <a:rect r="r" b="b" t="t" l="l"/>
            <a:pathLst>
              <a:path h="743542" w="2672864">
                <a:moveTo>
                  <a:pt x="0" y="0"/>
                </a:moveTo>
                <a:lnTo>
                  <a:pt x="2672864" y="0"/>
                </a:lnTo>
                <a:lnTo>
                  <a:pt x="2672864" y="743542"/>
                </a:lnTo>
                <a:lnTo>
                  <a:pt x="0" y="7435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700149">
            <a:off x="2259670" y="6977958"/>
            <a:ext cx="3139574" cy="1993629"/>
          </a:xfrm>
          <a:custGeom>
            <a:avLst/>
            <a:gdLst/>
            <a:ahLst/>
            <a:cxnLst/>
            <a:rect r="r" b="b" t="t" l="l"/>
            <a:pathLst>
              <a:path h="1993629" w="3139574">
                <a:moveTo>
                  <a:pt x="0" y="0"/>
                </a:moveTo>
                <a:lnTo>
                  <a:pt x="3139574" y="0"/>
                </a:lnTo>
                <a:lnTo>
                  <a:pt x="3139574" y="1993630"/>
                </a:lnTo>
                <a:lnTo>
                  <a:pt x="0" y="19936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562754">
            <a:off x="13813084" y="2216425"/>
            <a:ext cx="3490338" cy="2157664"/>
          </a:xfrm>
          <a:custGeom>
            <a:avLst/>
            <a:gdLst/>
            <a:ahLst/>
            <a:cxnLst/>
            <a:rect r="r" b="b" t="t" l="l"/>
            <a:pathLst>
              <a:path h="2157664" w="3490338">
                <a:moveTo>
                  <a:pt x="3490338" y="0"/>
                </a:moveTo>
                <a:lnTo>
                  <a:pt x="0" y="0"/>
                </a:lnTo>
                <a:lnTo>
                  <a:pt x="0" y="2157663"/>
                </a:lnTo>
                <a:lnTo>
                  <a:pt x="3490338" y="2157663"/>
                </a:lnTo>
                <a:lnTo>
                  <a:pt x="349033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37208" y="1742266"/>
            <a:ext cx="12870707" cy="7297560"/>
          </a:xfrm>
          <a:custGeom>
            <a:avLst/>
            <a:gdLst/>
            <a:ahLst/>
            <a:cxnLst/>
            <a:rect r="r" b="b" t="t" l="l"/>
            <a:pathLst>
              <a:path h="7297560" w="12870707">
                <a:moveTo>
                  <a:pt x="0" y="0"/>
                </a:moveTo>
                <a:lnTo>
                  <a:pt x="12870708" y="0"/>
                </a:lnTo>
                <a:lnTo>
                  <a:pt x="12870708" y="7297560"/>
                </a:lnTo>
                <a:lnTo>
                  <a:pt x="0" y="7297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9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9901">
            <a:off x="6762978" y="768610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0"/>
                </a:lnTo>
                <a:lnTo>
                  <a:pt x="0" y="5201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564750">
            <a:off x="-11078258" y="-12057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5"/>
                </a:lnTo>
                <a:lnTo>
                  <a:pt x="0" y="7054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65901">
            <a:off x="8084961" y="504502"/>
            <a:ext cx="2059294" cy="1307652"/>
          </a:xfrm>
          <a:custGeom>
            <a:avLst/>
            <a:gdLst/>
            <a:ahLst/>
            <a:cxnLst/>
            <a:rect r="r" b="b" t="t" l="l"/>
            <a:pathLst>
              <a:path h="1307652" w="2059294">
                <a:moveTo>
                  <a:pt x="0" y="0"/>
                </a:moveTo>
                <a:lnTo>
                  <a:pt x="2059294" y="0"/>
                </a:lnTo>
                <a:lnTo>
                  <a:pt x="2059294" y="1307652"/>
                </a:lnTo>
                <a:lnTo>
                  <a:pt x="0" y="1307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7082" y="2735873"/>
            <a:ext cx="13550961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 spc="208">
                <a:solidFill>
                  <a:srgbClr val="000000"/>
                </a:solidFill>
                <a:latin typeface="Marykate"/>
              </a:rPr>
              <a:t>¿CUÁL ES EL PROBLEMA?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8626902">
            <a:off x="-1278083" y="129602"/>
            <a:ext cx="4214632" cy="2965569"/>
          </a:xfrm>
          <a:custGeom>
            <a:avLst/>
            <a:gdLst/>
            <a:ahLst/>
            <a:cxnLst/>
            <a:rect r="r" b="b" t="t" l="l"/>
            <a:pathLst>
              <a:path h="2965569" w="4214632">
                <a:moveTo>
                  <a:pt x="0" y="0"/>
                </a:moveTo>
                <a:lnTo>
                  <a:pt x="4214632" y="0"/>
                </a:lnTo>
                <a:lnTo>
                  <a:pt x="4214632" y="2965568"/>
                </a:lnTo>
                <a:lnTo>
                  <a:pt x="0" y="29655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47766">
            <a:off x="15657181" y="8280403"/>
            <a:ext cx="4225581" cy="2973272"/>
          </a:xfrm>
          <a:custGeom>
            <a:avLst/>
            <a:gdLst/>
            <a:ahLst/>
            <a:cxnLst/>
            <a:rect r="r" b="b" t="t" l="l"/>
            <a:pathLst>
              <a:path h="2973272" w="4225581">
                <a:moveTo>
                  <a:pt x="0" y="0"/>
                </a:moveTo>
                <a:lnTo>
                  <a:pt x="4225581" y="0"/>
                </a:lnTo>
                <a:lnTo>
                  <a:pt x="4225581" y="2973272"/>
                </a:lnTo>
                <a:lnTo>
                  <a:pt x="0" y="29732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2817" y="4290060"/>
            <a:ext cx="11059490" cy="496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Medium"/>
              </a:rPr>
              <a:t> 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El desperdicio de alimentos es un problema global con serias repercusiones económicas, ambientales y sociales. </a:t>
            </a: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Medium"/>
              </a:rPr>
              <a:t>Según la FAO, aproximadamente un tercio de los alimentos producidos globalmente se pierde o se desperdicia cada año.</a:t>
            </a: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Medium"/>
              </a:rPr>
              <a:t>El desperdicio ocurre en todas las etapas, desde la producción agrícola hasta la venta al por menor.</a:t>
            </a:r>
          </a:p>
          <a:p>
            <a:pPr algn="l">
              <a:lnSpc>
                <a:spcPts val="438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627760" y="6982426"/>
            <a:ext cx="3142211" cy="4114800"/>
          </a:xfrm>
          <a:custGeom>
            <a:avLst/>
            <a:gdLst/>
            <a:ahLst/>
            <a:cxnLst/>
            <a:rect r="r" b="b" t="t" l="l"/>
            <a:pathLst>
              <a:path h="4114800" w="3142211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4989283">
            <a:off x="8548489" y="848514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14550492" y="0"/>
                </a:moveTo>
                <a:lnTo>
                  <a:pt x="0" y="0"/>
                </a:lnTo>
                <a:lnTo>
                  <a:pt x="0" y="5201801"/>
                </a:lnTo>
                <a:lnTo>
                  <a:pt x="14550492" y="5201801"/>
                </a:lnTo>
                <a:lnTo>
                  <a:pt x="145504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97414" y="1992349"/>
            <a:ext cx="9857305" cy="7581163"/>
          </a:xfrm>
          <a:custGeom>
            <a:avLst/>
            <a:gdLst/>
            <a:ahLst/>
            <a:cxnLst/>
            <a:rect r="r" b="b" t="t" l="l"/>
            <a:pathLst>
              <a:path h="7581163" w="9857305">
                <a:moveTo>
                  <a:pt x="0" y="0"/>
                </a:moveTo>
                <a:lnTo>
                  <a:pt x="9857305" y="0"/>
                </a:lnTo>
                <a:lnTo>
                  <a:pt x="9857305" y="7581163"/>
                </a:lnTo>
                <a:lnTo>
                  <a:pt x="0" y="7581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97414" y="2212807"/>
            <a:ext cx="1020820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216">
                <a:solidFill>
                  <a:srgbClr val="000000"/>
                </a:solidFill>
                <a:latin typeface="Marykate"/>
              </a:rPr>
              <a:t>¿POR QUÉ ES IMPORTANTE RESOLVERLO?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9564750">
            <a:off x="-11117826" y="25266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22859">
            <a:off x="695737" y="6974233"/>
            <a:ext cx="3081335" cy="1904825"/>
          </a:xfrm>
          <a:custGeom>
            <a:avLst/>
            <a:gdLst/>
            <a:ahLst/>
            <a:cxnLst/>
            <a:rect r="r" b="b" t="t" l="l"/>
            <a:pathLst>
              <a:path h="1904825" w="3081335">
                <a:moveTo>
                  <a:pt x="0" y="0"/>
                </a:moveTo>
                <a:lnTo>
                  <a:pt x="3081336" y="0"/>
                </a:lnTo>
                <a:lnTo>
                  <a:pt x="3081336" y="1904825"/>
                </a:lnTo>
                <a:lnTo>
                  <a:pt x="0" y="1904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65901">
            <a:off x="8046041" y="404777"/>
            <a:ext cx="2360050" cy="1498631"/>
          </a:xfrm>
          <a:custGeom>
            <a:avLst/>
            <a:gdLst/>
            <a:ahLst/>
            <a:cxnLst/>
            <a:rect r="r" b="b" t="t" l="l"/>
            <a:pathLst>
              <a:path h="1498631" w="2360050">
                <a:moveTo>
                  <a:pt x="0" y="0"/>
                </a:moveTo>
                <a:lnTo>
                  <a:pt x="2360050" y="0"/>
                </a:lnTo>
                <a:lnTo>
                  <a:pt x="2360050" y="1498631"/>
                </a:lnTo>
                <a:lnTo>
                  <a:pt x="0" y="1498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910398">
            <a:off x="14255160" y="1405454"/>
            <a:ext cx="3137151" cy="1939329"/>
          </a:xfrm>
          <a:custGeom>
            <a:avLst/>
            <a:gdLst/>
            <a:ahLst/>
            <a:cxnLst/>
            <a:rect r="r" b="b" t="t" l="l"/>
            <a:pathLst>
              <a:path h="1939329" w="3137151">
                <a:moveTo>
                  <a:pt x="3137151" y="0"/>
                </a:moveTo>
                <a:lnTo>
                  <a:pt x="0" y="0"/>
                </a:lnTo>
                <a:lnTo>
                  <a:pt x="0" y="1939330"/>
                </a:lnTo>
                <a:lnTo>
                  <a:pt x="3137151" y="1939330"/>
                </a:lnTo>
                <a:lnTo>
                  <a:pt x="313715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05206">
            <a:off x="-2225973" y="-247916"/>
            <a:ext cx="6509346" cy="7601148"/>
          </a:xfrm>
          <a:custGeom>
            <a:avLst/>
            <a:gdLst/>
            <a:ahLst/>
            <a:cxnLst/>
            <a:rect r="r" b="b" t="t" l="l"/>
            <a:pathLst>
              <a:path h="7601148" w="6509346">
                <a:moveTo>
                  <a:pt x="0" y="0"/>
                </a:moveTo>
                <a:lnTo>
                  <a:pt x="6509346" y="0"/>
                </a:lnTo>
                <a:lnTo>
                  <a:pt x="6509346" y="7601148"/>
                </a:lnTo>
                <a:lnTo>
                  <a:pt x="0" y="76011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59875" y="6792397"/>
            <a:ext cx="3358540" cy="3531926"/>
          </a:xfrm>
          <a:custGeom>
            <a:avLst/>
            <a:gdLst/>
            <a:ahLst/>
            <a:cxnLst/>
            <a:rect r="r" b="b" t="t" l="l"/>
            <a:pathLst>
              <a:path h="3531926" w="3358540">
                <a:moveTo>
                  <a:pt x="0" y="0"/>
                </a:moveTo>
                <a:lnTo>
                  <a:pt x="3358540" y="0"/>
                </a:lnTo>
                <a:lnTo>
                  <a:pt x="3358540" y="3531925"/>
                </a:lnTo>
                <a:lnTo>
                  <a:pt x="0" y="35319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83843" y="5057775"/>
            <a:ext cx="9435342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Los alimentos desperdiciados podrían haberse destinado a personas necesitadas.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Solucion para la inseguridad Alimentaria.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Implicaciones Sociales y Economicas.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Solución efectiva y eficiente para cerrar la brecha entre abundancia y necesidad.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2087" y="1417989"/>
            <a:ext cx="13827958" cy="7840311"/>
          </a:xfrm>
          <a:custGeom>
            <a:avLst/>
            <a:gdLst/>
            <a:ahLst/>
            <a:cxnLst/>
            <a:rect r="r" b="b" t="t" l="l"/>
            <a:pathLst>
              <a:path h="7840311" w="13827958">
                <a:moveTo>
                  <a:pt x="0" y="0"/>
                </a:moveTo>
                <a:lnTo>
                  <a:pt x="13827958" y="0"/>
                </a:lnTo>
                <a:lnTo>
                  <a:pt x="13827958" y="7840311"/>
                </a:lnTo>
                <a:lnTo>
                  <a:pt x="0" y="7840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9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9901">
            <a:off x="6762978" y="7723422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1"/>
                </a:lnTo>
                <a:lnTo>
                  <a:pt x="0" y="5201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564750">
            <a:off x="-11117826" y="25266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22859">
            <a:off x="-2246526" y="7534822"/>
            <a:ext cx="4119205" cy="2546418"/>
          </a:xfrm>
          <a:custGeom>
            <a:avLst/>
            <a:gdLst/>
            <a:ahLst/>
            <a:cxnLst/>
            <a:rect r="r" b="b" t="t" l="l"/>
            <a:pathLst>
              <a:path h="2546418" w="4119205">
                <a:moveTo>
                  <a:pt x="0" y="0"/>
                </a:moveTo>
                <a:lnTo>
                  <a:pt x="4119205" y="0"/>
                </a:lnTo>
                <a:lnTo>
                  <a:pt x="4119205" y="2546417"/>
                </a:lnTo>
                <a:lnTo>
                  <a:pt x="0" y="25464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65901">
            <a:off x="7825843" y="1014099"/>
            <a:ext cx="2293438" cy="1456333"/>
          </a:xfrm>
          <a:custGeom>
            <a:avLst/>
            <a:gdLst/>
            <a:ahLst/>
            <a:cxnLst/>
            <a:rect r="r" b="b" t="t" l="l"/>
            <a:pathLst>
              <a:path h="1456333" w="2293438">
                <a:moveTo>
                  <a:pt x="0" y="0"/>
                </a:moveTo>
                <a:lnTo>
                  <a:pt x="2293438" y="0"/>
                </a:lnTo>
                <a:lnTo>
                  <a:pt x="2293438" y="1456333"/>
                </a:lnTo>
                <a:lnTo>
                  <a:pt x="0" y="14563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907433">
            <a:off x="15707508" y="-1327320"/>
            <a:ext cx="3850935" cy="6139172"/>
          </a:xfrm>
          <a:custGeom>
            <a:avLst/>
            <a:gdLst/>
            <a:ahLst/>
            <a:cxnLst/>
            <a:rect r="r" b="b" t="t" l="l"/>
            <a:pathLst>
              <a:path h="6139172" w="3850935">
                <a:moveTo>
                  <a:pt x="0" y="0"/>
                </a:moveTo>
                <a:lnTo>
                  <a:pt x="3850935" y="0"/>
                </a:lnTo>
                <a:lnTo>
                  <a:pt x="3850935" y="6139172"/>
                </a:lnTo>
                <a:lnTo>
                  <a:pt x="0" y="61391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21960" y="7833858"/>
            <a:ext cx="3066040" cy="2721110"/>
          </a:xfrm>
          <a:custGeom>
            <a:avLst/>
            <a:gdLst/>
            <a:ahLst/>
            <a:cxnLst/>
            <a:rect r="r" b="b" t="t" l="l"/>
            <a:pathLst>
              <a:path h="2721110" w="3066040">
                <a:moveTo>
                  <a:pt x="0" y="0"/>
                </a:moveTo>
                <a:lnTo>
                  <a:pt x="3066040" y="0"/>
                </a:lnTo>
                <a:lnTo>
                  <a:pt x="3066040" y="2721110"/>
                </a:lnTo>
                <a:lnTo>
                  <a:pt x="0" y="2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36246" y="2603213"/>
            <a:ext cx="11579641" cy="114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90"/>
              </a:lnSpc>
            </a:pPr>
            <a:r>
              <a:rPr lang="en-US" sz="6500" spc="39">
                <a:solidFill>
                  <a:srgbClr val="000000"/>
                </a:solidFill>
                <a:latin typeface="Marykate"/>
              </a:rPr>
              <a:t>MARCO TEÓRICO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20907" y="4071290"/>
            <a:ext cx="12810319" cy="496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Bold"/>
              </a:rPr>
              <a:t>Cadena de Suministro Alimentario: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 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es un sistema complejo que abarca todas las etapas involucradas en la producción, procesamiento, distribución y consumo de alimentos.</a:t>
            </a: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Bold"/>
              </a:rPr>
              <a:t>Gestión de Inventarios: 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 es clave para minimizar el desperdicio de alimentos al garantizar un control efectivo sobre los niveles de existencias de productos.</a:t>
            </a:r>
          </a:p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Bold"/>
              </a:rPr>
              <a:t>Inseguridad Alimentaria: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 se refiere a la falta de acceso seguro y regular a alimentos suficientes y nutritivos para una vida activa y saludable.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8782" y="1378659"/>
            <a:ext cx="14153294" cy="8024773"/>
          </a:xfrm>
          <a:custGeom>
            <a:avLst/>
            <a:gdLst/>
            <a:ahLst/>
            <a:cxnLst/>
            <a:rect r="r" b="b" t="t" l="l"/>
            <a:pathLst>
              <a:path h="8024773" w="14153294">
                <a:moveTo>
                  <a:pt x="0" y="0"/>
                </a:moveTo>
                <a:lnTo>
                  <a:pt x="14153294" y="0"/>
                </a:lnTo>
                <a:lnTo>
                  <a:pt x="14153294" y="8024773"/>
                </a:lnTo>
                <a:lnTo>
                  <a:pt x="0" y="8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9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9901">
            <a:off x="6762978" y="768610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0"/>
                </a:lnTo>
                <a:lnTo>
                  <a:pt x="0" y="5201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564750">
            <a:off x="-11078258" y="-12057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5"/>
                </a:lnTo>
                <a:lnTo>
                  <a:pt x="0" y="7054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65901">
            <a:off x="8084961" y="504502"/>
            <a:ext cx="2059294" cy="1307652"/>
          </a:xfrm>
          <a:custGeom>
            <a:avLst/>
            <a:gdLst/>
            <a:ahLst/>
            <a:cxnLst/>
            <a:rect r="r" b="b" t="t" l="l"/>
            <a:pathLst>
              <a:path h="1307652" w="2059294">
                <a:moveTo>
                  <a:pt x="0" y="0"/>
                </a:moveTo>
                <a:lnTo>
                  <a:pt x="2059294" y="0"/>
                </a:lnTo>
                <a:lnTo>
                  <a:pt x="2059294" y="1307652"/>
                </a:lnTo>
                <a:lnTo>
                  <a:pt x="0" y="1307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626902">
            <a:off x="-1278083" y="129602"/>
            <a:ext cx="4214632" cy="2965569"/>
          </a:xfrm>
          <a:custGeom>
            <a:avLst/>
            <a:gdLst/>
            <a:ahLst/>
            <a:cxnLst/>
            <a:rect r="r" b="b" t="t" l="l"/>
            <a:pathLst>
              <a:path h="2965569" w="4214632">
                <a:moveTo>
                  <a:pt x="0" y="0"/>
                </a:moveTo>
                <a:lnTo>
                  <a:pt x="4214632" y="0"/>
                </a:lnTo>
                <a:lnTo>
                  <a:pt x="4214632" y="2965568"/>
                </a:lnTo>
                <a:lnTo>
                  <a:pt x="0" y="29655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47766">
            <a:off x="15657181" y="8280403"/>
            <a:ext cx="4225581" cy="2973272"/>
          </a:xfrm>
          <a:custGeom>
            <a:avLst/>
            <a:gdLst/>
            <a:ahLst/>
            <a:cxnLst/>
            <a:rect r="r" b="b" t="t" l="l"/>
            <a:pathLst>
              <a:path h="2973272" w="4225581">
                <a:moveTo>
                  <a:pt x="0" y="0"/>
                </a:moveTo>
                <a:lnTo>
                  <a:pt x="4225581" y="0"/>
                </a:lnTo>
                <a:lnTo>
                  <a:pt x="4225581" y="2973272"/>
                </a:lnTo>
                <a:lnTo>
                  <a:pt x="0" y="29732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38887" y="3718489"/>
            <a:ext cx="10721666" cy="5539811"/>
          </a:xfrm>
          <a:custGeom>
            <a:avLst/>
            <a:gdLst/>
            <a:ahLst/>
            <a:cxnLst/>
            <a:rect r="r" b="b" t="t" l="l"/>
            <a:pathLst>
              <a:path h="5539811" w="10721666">
                <a:moveTo>
                  <a:pt x="0" y="0"/>
                </a:moveTo>
                <a:lnTo>
                  <a:pt x="10721666" y="0"/>
                </a:lnTo>
                <a:lnTo>
                  <a:pt x="10721666" y="5539811"/>
                </a:lnTo>
                <a:lnTo>
                  <a:pt x="0" y="553981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39948" y="2492812"/>
            <a:ext cx="13550961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 spc="208">
                <a:solidFill>
                  <a:srgbClr val="000000"/>
                </a:solidFill>
                <a:latin typeface="Marykate"/>
              </a:rPr>
              <a:t>METRICAS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3154" y="1558903"/>
            <a:ext cx="14702909" cy="8336399"/>
          </a:xfrm>
          <a:custGeom>
            <a:avLst/>
            <a:gdLst/>
            <a:ahLst/>
            <a:cxnLst/>
            <a:rect r="r" b="b" t="t" l="l"/>
            <a:pathLst>
              <a:path h="8336399" w="14702909">
                <a:moveTo>
                  <a:pt x="0" y="0"/>
                </a:moveTo>
                <a:lnTo>
                  <a:pt x="14702909" y="0"/>
                </a:lnTo>
                <a:lnTo>
                  <a:pt x="14702909" y="8336400"/>
                </a:lnTo>
                <a:lnTo>
                  <a:pt x="0" y="8336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9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9901">
            <a:off x="6762978" y="768610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0"/>
                </a:lnTo>
                <a:lnTo>
                  <a:pt x="0" y="5201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564750">
            <a:off x="-11078258" y="-12057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5"/>
                </a:lnTo>
                <a:lnTo>
                  <a:pt x="0" y="7054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65901">
            <a:off x="8084961" y="504502"/>
            <a:ext cx="2059294" cy="1307652"/>
          </a:xfrm>
          <a:custGeom>
            <a:avLst/>
            <a:gdLst/>
            <a:ahLst/>
            <a:cxnLst/>
            <a:rect r="r" b="b" t="t" l="l"/>
            <a:pathLst>
              <a:path h="1307652" w="2059294">
                <a:moveTo>
                  <a:pt x="0" y="0"/>
                </a:moveTo>
                <a:lnTo>
                  <a:pt x="2059294" y="0"/>
                </a:lnTo>
                <a:lnTo>
                  <a:pt x="2059294" y="1307652"/>
                </a:lnTo>
                <a:lnTo>
                  <a:pt x="0" y="1307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626902">
            <a:off x="-1278083" y="129602"/>
            <a:ext cx="4214632" cy="2965569"/>
          </a:xfrm>
          <a:custGeom>
            <a:avLst/>
            <a:gdLst/>
            <a:ahLst/>
            <a:cxnLst/>
            <a:rect r="r" b="b" t="t" l="l"/>
            <a:pathLst>
              <a:path h="2965569" w="4214632">
                <a:moveTo>
                  <a:pt x="0" y="0"/>
                </a:moveTo>
                <a:lnTo>
                  <a:pt x="4214632" y="0"/>
                </a:lnTo>
                <a:lnTo>
                  <a:pt x="4214632" y="2965568"/>
                </a:lnTo>
                <a:lnTo>
                  <a:pt x="0" y="29655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47766">
            <a:off x="15657181" y="8280403"/>
            <a:ext cx="4225581" cy="2973272"/>
          </a:xfrm>
          <a:custGeom>
            <a:avLst/>
            <a:gdLst/>
            <a:ahLst/>
            <a:cxnLst/>
            <a:rect r="r" b="b" t="t" l="l"/>
            <a:pathLst>
              <a:path h="2973272" w="4225581">
                <a:moveTo>
                  <a:pt x="0" y="0"/>
                </a:moveTo>
                <a:lnTo>
                  <a:pt x="4225581" y="0"/>
                </a:lnTo>
                <a:lnTo>
                  <a:pt x="4225581" y="2973272"/>
                </a:lnTo>
                <a:lnTo>
                  <a:pt x="0" y="29732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93961" y="7878535"/>
            <a:ext cx="2842609" cy="2408465"/>
          </a:xfrm>
          <a:custGeom>
            <a:avLst/>
            <a:gdLst/>
            <a:ahLst/>
            <a:cxnLst/>
            <a:rect r="r" b="b" t="t" l="l"/>
            <a:pathLst>
              <a:path h="2408465" w="2842609">
                <a:moveTo>
                  <a:pt x="0" y="0"/>
                </a:moveTo>
                <a:lnTo>
                  <a:pt x="2842609" y="0"/>
                </a:lnTo>
                <a:lnTo>
                  <a:pt x="2842609" y="2408465"/>
                </a:lnTo>
                <a:lnTo>
                  <a:pt x="0" y="24084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0154" y="2933015"/>
            <a:ext cx="1355096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  <a:spcBef>
                <a:spcPct val="0"/>
              </a:spcBef>
            </a:pPr>
            <a:r>
              <a:rPr lang="en-US" sz="6500" spc="169">
                <a:solidFill>
                  <a:srgbClr val="000000"/>
                </a:solidFill>
                <a:latin typeface="Marykate"/>
              </a:rPr>
              <a:t>TRABAJO RELACIONADO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0689" y="4274456"/>
            <a:ext cx="14033050" cy="457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649"/>
              </a:lnSpc>
              <a:buFont typeface="Arial"/>
              <a:buChar char="•"/>
            </a:pPr>
            <a:r>
              <a:rPr lang="en-US" sz="2499" spc="14">
                <a:solidFill>
                  <a:srgbClr val="000000"/>
                </a:solidFill>
                <a:latin typeface="Poppins"/>
              </a:rPr>
              <a:t>Onyeaka et al. (2024) realizaron un estudio exhaustivo sobre el uso de la Inteligencia Artificial (IA) para reducir el desperdicio de alimentos y mejorar la economía circular. Su trabajo se centró en cómo la IA puede monitorear y optimizar la producción y las cadenas de suministro de alimentos, redistribuir el exceso de alimentos a quienes lo necesitan y apoyar iniciativas de economía circular. </a:t>
            </a:r>
          </a:p>
          <a:p>
            <a:pPr algn="l" marL="539749" indent="-269875" lvl="1">
              <a:lnSpc>
                <a:spcPts val="3649"/>
              </a:lnSpc>
              <a:buFont typeface="Arial"/>
              <a:buChar char="•"/>
            </a:pPr>
            <a:r>
              <a:rPr lang="en-US" sz="2499" spc="14">
                <a:solidFill>
                  <a:srgbClr val="000000"/>
                </a:solidFill>
                <a:latin typeface="Poppins"/>
              </a:rPr>
              <a:t>Un estudio sobre la reducción del desperdicio de alimentos en universidades revisó el estado del arte del tema, proporcionando una visión valiosa de la producción de desperdicio en estos entornos y sugiriendo varias estrategias para reducirlo.</a:t>
            </a:r>
          </a:p>
          <a:p>
            <a:pPr algn="l" marL="539749" indent="-269875" lvl="1">
              <a:lnSpc>
                <a:spcPts val="3649"/>
              </a:lnSpc>
              <a:buFont typeface="Arial"/>
              <a:buChar char="•"/>
            </a:pPr>
            <a:r>
              <a:rPr lang="en-US" sz="2499" spc="14">
                <a:solidFill>
                  <a:srgbClr val="000000"/>
                </a:solidFill>
                <a:latin typeface="Poppins"/>
              </a:rPr>
              <a:t>Wani et al. proporcionaron un inventario exhaustivo de los métodos teóricos y prácticos para la prevención y minimización del desperdicio de alimentos.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8965" y="1761489"/>
            <a:ext cx="14119390" cy="8005550"/>
          </a:xfrm>
          <a:custGeom>
            <a:avLst/>
            <a:gdLst/>
            <a:ahLst/>
            <a:cxnLst/>
            <a:rect r="r" b="b" t="t" l="l"/>
            <a:pathLst>
              <a:path h="8005550" w="14119390">
                <a:moveTo>
                  <a:pt x="0" y="0"/>
                </a:moveTo>
                <a:lnTo>
                  <a:pt x="14119390" y="0"/>
                </a:lnTo>
                <a:lnTo>
                  <a:pt x="14119390" y="8005550"/>
                </a:lnTo>
                <a:lnTo>
                  <a:pt x="0" y="8005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9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9901">
            <a:off x="6762978" y="768610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0"/>
                </a:lnTo>
                <a:lnTo>
                  <a:pt x="0" y="5201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564750">
            <a:off x="-11078258" y="-12057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5"/>
                </a:lnTo>
                <a:lnTo>
                  <a:pt x="0" y="7054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65901">
            <a:off x="8084961" y="504502"/>
            <a:ext cx="2059294" cy="1307652"/>
          </a:xfrm>
          <a:custGeom>
            <a:avLst/>
            <a:gdLst/>
            <a:ahLst/>
            <a:cxnLst/>
            <a:rect r="r" b="b" t="t" l="l"/>
            <a:pathLst>
              <a:path h="1307652" w="2059294">
                <a:moveTo>
                  <a:pt x="0" y="0"/>
                </a:moveTo>
                <a:lnTo>
                  <a:pt x="2059294" y="0"/>
                </a:lnTo>
                <a:lnTo>
                  <a:pt x="2059294" y="1307652"/>
                </a:lnTo>
                <a:lnTo>
                  <a:pt x="0" y="1307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626902">
            <a:off x="-1278083" y="129602"/>
            <a:ext cx="4214632" cy="2965569"/>
          </a:xfrm>
          <a:custGeom>
            <a:avLst/>
            <a:gdLst/>
            <a:ahLst/>
            <a:cxnLst/>
            <a:rect r="r" b="b" t="t" l="l"/>
            <a:pathLst>
              <a:path h="2965569" w="4214632">
                <a:moveTo>
                  <a:pt x="0" y="0"/>
                </a:moveTo>
                <a:lnTo>
                  <a:pt x="4214632" y="0"/>
                </a:lnTo>
                <a:lnTo>
                  <a:pt x="4214632" y="2965568"/>
                </a:lnTo>
                <a:lnTo>
                  <a:pt x="0" y="29655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47766">
            <a:off x="15657181" y="8280403"/>
            <a:ext cx="4225581" cy="2973272"/>
          </a:xfrm>
          <a:custGeom>
            <a:avLst/>
            <a:gdLst/>
            <a:ahLst/>
            <a:cxnLst/>
            <a:rect r="r" b="b" t="t" l="l"/>
            <a:pathLst>
              <a:path h="2973272" w="4225581">
                <a:moveTo>
                  <a:pt x="0" y="0"/>
                </a:moveTo>
                <a:lnTo>
                  <a:pt x="4225581" y="0"/>
                </a:lnTo>
                <a:lnTo>
                  <a:pt x="4225581" y="2973272"/>
                </a:lnTo>
                <a:lnTo>
                  <a:pt x="0" y="29732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37926" y="8624356"/>
            <a:ext cx="2455416" cy="1267887"/>
          </a:xfrm>
          <a:custGeom>
            <a:avLst/>
            <a:gdLst/>
            <a:ahLst/>
            <a:cxnLst/>
            <a:rect r="r" b="b" t="t" l="l"/>
            <a:pathLst>
              <a:path h="1267887" w="2455416">
                <a:moveTo>
                  <a:pt x="0" y="0"/>
                </a:moveTo>
                <a:lnTo>
                  <a:pt x="2455416" y="0"/>
                </a:lnTo>
                <a:lnTo>
                  <a:pt x="2455416" y="1267888"/>
                </a:lnTo>
                <a:lnTo>
                  <a:pt x="0" y="1267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68519" y="2842235"/>
            <a:ext cx="13550961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181">
                <a:solidFill>
                  <a:srgbClr val="000000"/>
                </a:solidFill>
                <a:latin typeface="Marykate"/>
              </a:rPr>
              <a:t>PROPUESTA DE SOLUCIÓN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72641" y="6581926"/>
            <a:ext cx="10542719" cy="220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Medium"/>
              </a:rPr>
              <a:t>Conexión Directa entre Donantes y Receptores.</a:t>
            </a:r>
          </a:p>
          <a:p>
            <a:pPr algn="ctr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Medium"/>
              </a:rPr>
              <a:t>Reducción del Desperdicio de Alimentos.</a:t>
            </a:r>
          </a:p>
          <a:p>
            <a:pPr algn="ctr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Medium"/>
              </a:rPr>
              <a:t>Eficiencia y Transparencia en las Donaciones.</a:t>
            </a:r>
          </a:p>
          <a:p>
            <a:pPr algn="ctr">
              <a:lnSpc>
                <a:spcPts val="43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929409" y="4491088"/>
            <a:ext cx="12429181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380"/>
              </a:lnSpc>
              <a:buFont typeface="Arial"/>
              <a:buChar char="•"/>
            </a:pPr>
            <a:r>
              <a:rPr lang="en-US" sz="3000" spc="18">
                <a:solidFill>
                  <a:srgbClr val="000000"/>
                </a:solidFill>
                <a:latin typeface="Poppins Bold"/>
              </a:rPr>
              <a:t>Objetivo:</a:t>
            </a:r>
            <a:r>
              <a:rPr lang="en-US" sz="3000" spc="18">
                <a:solidFill>
                  <a:srgbClr val="000000"/>
                </a:solidFill>
                <a:latin typeface="Poppins Medium"/>
              </a:rPr>
              <a:t> Facilitar la donación de alimentos excedentes de empresas alimentarias a organizaciones benéficas locales.</a:t>
            </a:r>
          </a:p>
          <a:p>
            <a:pPr algn="l">
              <a:lnSpc>
                <a:spcPts val="43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4989283">
            <a:off x="8548489" y="8485140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14550492" y="0"/>
                </a:moveTo>
                <a:lnTo>
                  <a:pt x="0" y="0"/>
                </a:lnTo>
                <a:lnTo>
                  <a:pt x="0" y="5201801"/>
                </a:lnTo>
                <a:lnTo>
                  <a:pt x="14550492" y="5201801"/>
                </a:lnTo>
                <a:lnTo>
                  <a:pt x="145504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97414" y="1992349"/>
            <a:ext cx="9857305" cy="7581163"/>
          </a:xfrm>
          <a:custGeom>
            <a:avLst/>
            <a:gdLst/>
            <a:ahLst/>
            <a:cxnLst/>
            <a:rect r="r" b="b" t="t" l="l"/>
            <a:pathLst>
              <a:path h="7581163" w="9857305">
                <a:moveTo>
                  <a:pt x="0" y="0"/>
                </a:moveTo>
                <a:lnTo>
                  <a:pt x="9857305" y="0"/>
                </a:lnTo>
                <a:lnTo>
                  <a:pt x="9857305" y="7581163"/>
                </a:lnTo>
                <a:lnTo>
                  <a:pt x="0" y="7581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30134" y="2384258"/>
            <a:ext cx="8591864" cy="240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spc="229">
                <a:solidFill>
                  <a:srgbClr val="000000"/>
                </a:solidFill>
                <a:latin typeface="Marykate"/>
              </a:rPr>
              <a:t>TECNOLOGÍAS APLICADAS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9564750">
            <a:off x="-11117826" y="25266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22859">
            <a:off x="695737" y="6974233"/>
            <a:ext cx="3081335" cy="1904825"/>
          </a:xfrm>
          <a:custGeom>
            <a:avLst/>
            <a:gdLst/>
            <a:ahLst/>
            <a:cxnLst/>
            <a:rect r="r" b="b" t="t" l="l"/>
            <a:pathLst>
              <a:path h="1904825" w="3081335">
                <a:moveTo>
                  <a:pt x="0" y="0"/>
                </a:moveTo>
                <a:lnTo>
                  <a:pt x="3081336" y="0"/>
                </a:lnTo>
                <a:lnTo>
                  <a:pt x="3081336" y="1904825"/>
                </a:lnTo>
                <a:lnTo>
                  <a:pt x="0" y="1904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65901">
            <a:off x="8046041" y="404777"/>
            <a:ext cx="2360050" cy="1498631"/>
          </a:xfrm>
          <a:custGeom>
            <a:avLst/>
            <a:gdLst/>
            <a:ahLst/>
            <a:cxnLst/>
            <a:rect r="r" b="b" t="t" l="l"/>
            <a:pathLst>
              <a:path h="1498631" w="2360050">
                <a:moveTo>
                  <a:pt x="0" y="0"/>
                </a:moveTo>
                <a:lnTo>
                  <a:pt x="2360050" y="0"/>
                </a:lnTo>
                <a:lnTo>
                  <a:pt x="2360050" y="1498631"/>
                </a:lnTo>
                <a:lnTo>
                  <a:pt x="0" y="1498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910398">
            <a:off x="14255160" y="1405454"/>
            <a:ext cx="3137151" cy="1939329"/>
          </a:xfrm>
          <a:custGeom>
            <a:avLst/>
            <a:gdLst/>
            <a:ahLst/>
            <a:cxnLst/>
            <a:rect r="r" b="b" t="t" l="l"/>
            <a:pathLst>
              <a:path h="1939329" w="3137151">
                <a:moveTo>
                  <a:pt x="3137151" y="0"/>
                </a:moveTo>
                <a:lnTo>
                  <a:pt x="0" y="0"/>
                </a:lnTo>
                <a:lnTo>
                  <a:pt x="0" y="1939330"/>
                </a:lnTo>
                <a:lnTo>
                  <a:pt x="3137151" y="1939330"/>
                </a:lnTo>
                <a:lnTo>
                  <a:pt x="313715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05206">
            <a:off x="-2225973" y="-247916"/>
            <a:ext cx="6509346" cy="7601148"/>
          </a:xfrm>
          <a:custGeom>
            <a:avLst/>
            <a:gdLst/>
            <a:ahLst/>
            <a:cxnLst/>
            <a:rect r="r" b="b" t="t" l="l"/>
            <a:pathLst>
              <a:path h="7601148" w="6509346">
                <a:moveTo>
                  <a:pt x="0" y="0"/>
                </a:moveTo>
                <a:lnTo>
                  <a:pt x="6509346" y="0"/>
                </a:lnTo>
                <a:lnTo>
                  <a:pt x="6509346" y="7601148"/>
                </a:lnTo>
                <a:lnTo>
                  <a:pt x="0" y="76011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30134" y="5038725"/>
            <a:ext cx="9786238" cy="373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000000"/>
                </a:solidFill>
                <a:latin typeface="Poppins Medium"/>
              </a:rPr>
              <a:t>AWS Cognito</a:t>
            </a:r>
          </a:p>
          <a:p>
            <a:pPr algn="l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000000"/>
                </a:solidFill>
                <a:latin typeface="Poppins Medium"/>
              </a:rPr>
              <a:t>Funciones Lambda</a:t>
            </a:r>
          </a:p>
          <a:p>
            <a:pPr algn="l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000000"/>
                </a:solidFill>
                <a:latin typeface="Poppins Medium"/>
              </a:rPr>
              <a:t>S3</a:t>
            </a:r>
          </a:p>
          <a:p>
            <a:pPr algn="l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000000"/>
                </a:solidFill>
                <a:latin typeface="Poppins Medium"/>
              </a:rPr>
              <a:t>EC2 y MongoDB</a:t>
            </a:r>
          </a:p>
          <a:p>
            <a:pPr algn="l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000000"/>
                </a:solidFill>
                <a:latin typeface="Poppins Medium"/>
              </a:rPr>
              <a:t>API Gateway</a:t>
            </a:r>
          </a:p>
          <a:p>
            <a:pPr algn="ctr">
              <a:lnSpc>
                <a:spcPts val="49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817060" y="6524284"/>
            <a:ext cx="2704938" cy="2275529"/>
          </a:xfrm>
          <a:custGeom>
            <a:avLst/>
            <a:gdLst/>
            <a:ahLst/>
            <a:cxnLst/>
            <a:rect r="r" b="b" t="t" l="l"/>
            <a:pathLst>
              <a:path h="2275529" w="2704938">
                <a:moveTo>
                  <a:pt x="0" y="0"/>
                </a:moveTo>
                <a:lnTo>
                  <a:pt x="2704938" y="0"/>
                </a:lnTo>
                <a:lnTo>
                  <a:pt x="2704938" y="2275529"/>
                </a:lnTo>
                <a:lnTo>
                  <a:pt x="0" y="227552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7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78751"/>
            <a:ext cx="15396216" cy="8729498"/>
          </a:xfrm>
          <a:custGeom>
            <a:avLst/>
            <a:gdLst/>
            <a:ahLst/>
            <a:cxnLst/>
            <a:rect r="r" b="b" t="t" l="l"/>
            <a:pathLst>
              <a:path h="8729498" w="15396216">
                <a:moveTo>
                  <a:pt x="0" y="0"/>
                </a:moveTo>
                <a:lnTo>
                  <a:pt x="15396216" y="0"/>
                </a:lnTo>
                <a:lnTo>
                  <a:pt x="15396216" y="8729498"/>
                </a:lnTo>
                <a:lnTo>
                  <a:pt x="0" y="87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9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9901">
            <a:off x="6762978" y="7723422"/>
            <a:ext cx="14550492" cy="5201801"/>
          </a:xfrm>
          <a:custGeom>
            <a:avLst/>
            <a:gdLst/>
            <a:ahLst/>
            <a:cxnLst/>
            <a:rect r="r" b="b" t="t" l="l"/>
            <a:pathLst>
              <a:path h="5201801" w="14550492">
                <a:moveTo>
                  <a:pt x="0" y="0"/>
                </a:moveTo>
                <a:lnTo>
                  <a:pt x="14550492" y="0"/>
                </a:lnTo>
                <a:lnTo>
                  <a:pt x="14550492" y="5201801"/>
                </a:lnTo>
                <a:lnTo>
                  <a:pt x="0" y="5201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564750">
            <a:off x="-11117826" y="25266"/>
            <a:ext cx="19733662" cy="7054784"/>
          </a:xfrm>
          <a:custGeom>
            <a:avLst/>
            <a:gdLst/>
            <a:ahLst/>
            <a:cxnLst/>
            <a:rect r="r" b="b" t="t" l="l"/>
            <a:pathLst>
              <a:path h="7054784" w="19733662">
                <a:moveTo>
                  <a:pt x="0" y="0"/>
                </a:moveTo>
                <a:lnTo>
                  <a:pt x="19733662" y="0"/>
                </a:lnTo>
                <a:lnTo>
                  <a:pt x="19733662" y="7054784"/>
                </a:lnTo>
                <a:lnTo>
                  <a:pt x="0" y="705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22859">
            <a:off x="-2246526" y="7534822"/>
            <a:ext cx="4119205" cy="2546418"/>
          </a:xfrm>
          <a:custGeom>
            <a:avLst/>
            <a:gdLst/>
            <a:ahLst/>
            <a:cxnLst/>
            <a:rect r="r" b="b" t="t" l="l"/>
            <a:pathLst>
              <a:path h="2546418" w="4119205">
                <a:moveTo>
                  <a:pt x="0" y="0"/>
                </a:moveTo>
                <a:lnTo>
                  <a:pt x="4119205" y="0"/>
                </a:lnTo>
                <a:lnTo>
                  <a:pt x="4119205" y="2546417"/>
                </a:lnTo>
                <a:lnTo>
                  <a:pt x="0" y="25464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65901">
            <a:off x="7580089" y="86430"/>
            <a:ext cx="2293438" cy="1456333"/>
          </a:xfrm>
          <a:custGeom>
            <a:avLst/>
            <a:gdLst/>
            <a:ahLst/>
            <a:cxnLst/>
            <a:rect r="r" b="b" t="t" l="l"/>
            <a:pathLst>
              <a:path h="1456333" w="2293438">
                <a:moveTo>
                  <a:pt x="0" y="0"/>
                </a:moveTo>
                <a:lnTo>
                  <a:pt x="2293438" y="0"/>
                </a:lnTo>
                <a:lnTo>
                  <a:pt x="2293438" y="1456333"/>
                </a:lnTo>
                <a:lnTo>
                  <a:pt x="0" y="14563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907433">
            <a:off x="15707508" y="-1327320"/>
            <a:ext cx="3850935" cy="6139172"/>
          </a:xfrm>
          <a:custGeom>
            <a:avLst/>
            <a:gdLst/>
            <a:ahLst/>
            <a:cxnLst/>
            <a:rect r="r" b="b" t="t" l="l"/>
            <a:pathLst>
              <a:path h="6139172" w="3850935">
                <a:moveTo>
                  <a:pt x="0" y="0"/>
                </a:moveTo>
                <a:lnTo>
                  <a:pt x="3850935" y="0"/>
                </a:lnTo>
                <a:lnTo>
                  <a:pt x="3850935" y="6139172"/>
                </a:lnTo>
                <a:lnTo>
                  <a:pt x="0" y="61391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65243" y="2770228"/>
            <a:ext cx="7470051" cy="6488072"/>
          </a:xfrm>
          <a:custGeom>
            <a:avLst/>
            <a:gdLst/>
            <a:ahLst/>
            <a:cxnLst/>
            <a:rect r="r" b="b" t="t" l="l"/>
            <a:pathLst>
              <a:path h="6488072" w="7470051">
                <a:moveTo>
                  <a:pt x="0" y="0"/>
                </a:moveTo>
                <a:lnTo>
                  <a:pt x="7470050" y="0"/>
                </a:lnTo>
                <a:lnTo>
                  <a:pt x="7470050" y="6488072"/>
                </a:lnTo>
                <a:lnTo>
                  <a:pt x="0" y="648807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1042269" y="4981575"/>
            <a:ext cx="11579641" cy="114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90"/>
              </a:lnSpc>
            </a:pPr>
            <a:r>
              <a:rPr lang="en-US" sz="6500" spc="39">
                <a:solidFill>
                  <a:srgbClr val="000000"/>
                </a:solidFill>
                <a:latin typeface="Marykate"/>
              </a:rPr>
              <a:t>ARQUITECTURA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DAFx1h0z5Fo</dc:identifier>
  <dcterms:modified xsi:type="dcterms:W3CDTF">2011-08-01T06:04:30Z</dcterms:modified>
  <cp:revision>1</cp:revision>
  <dc:title>Proyecto</dc:title>
</cp:coreProperties>
</file>