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5"/>
    <p:restoredTop sz="94635"/>
  </p:normalViewPr>
  <p:slideViewPr>
    <p:cSldViewPr snapToGrid="0">
      <p:cViewPr>
        <p:scale>
          <a:sx n="104" d="100"/>
          <a:sy n="104" d="100"/>
        </p:scale>
        <p:origin x="-6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23:52:37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 24575,'5'0'0,"3"0"0,5 0 0,2 0 0,1 0 0,5 0 0,0 0 0,3 0 0,-2 0 0,-5 0 0,0 0 0,1 0 0,4 0 0,2 0 0,0 0 0,-1 1 0,1 2 0,0 0 0,0 1 0,-1-1 0,1 0 0,0-1 0,2 0 0,1 1 0,-3 0 0,0 0 0,-4-3 0,1 0 0,-3 0 0,-1 0 0,0 0 0,-1 0 0,1 0 0,0 0 0,-2 0 0,2 0 0,0 0 0,1 0 0,2 0 0,0 0 0,0 0 0,-2 0 0,-2 0 0,-1 0 0,0 0 0,2 0 0,0 0 0,1 0 0,-1 2 0,1 0 0,2 1 0,0-1 0,0-2 0,0 2 0,3 1 0,1 0 0,2-1 0,3-2 0,1 0 0,3 0 0,0 0 0,-2 0 0,0 0 0,-4 0 0,0 0 0,1 0 0,-1 0 0,0 0 0,-3 0 0,2 0 0,-2 0 0,3 0 0,0 0 0,0 0 0,0 0 0,-3 0 0,0 0 0,-1 0 0,1 0 0,0 0 0,-1 0 0,-3 0 0,0 0 0,3 0 0,1 0 0,3 0 0,-1 0 0,1 0 0,-1 0 0,-2 0 0,1 0 0,1-1 0,3-2 0,7 0 0,1-1 0,-2 0 0,-1 1 0,-4 0 0,-1 2 0,1-2 0,-3 0 0,1 0 0,-1 1 0,-2 1 0,1 0 0,-2-1 0,3 0 0,-1-1 0,-1 1 0,-1 1 0,-3 1 0,2 0 0,1 0 0,0-1 0,-1 1 0,0 0 0,2 0 0,-1 0 0,2 0 0,-2 0 0,0 0 0,-1-2 0,-2-1 0,-3 0 0,-1 1 0,-2 2 0,0 0 0,0 0 0,-1 0 0,3 0 0,1 0 0,2 0 0,0-2 0,0-1 0,3 0 0,-1 1 0,-4 2 0,-2 0 0,-4 0 0,1 0 0,0 0 0,-1 0 0,-2 0 0,0 0 0,-1 0 0,-1-2 0,0-1 0,-1 1 0,-2-2 0,0 0 0,-4 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23:52:40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0 257 24575,'11'0'0,"27"0"0,26 0 0,9 0 0,7 0 0,2 0 0,2 0 0,-33 0 0,1 0 0,46 0 0,-11 0 0,1 0 0,-8 0 0,4 0 0,10 0-451,-44 0 0,0 0 451,48 0 0,-41 0 0,1 0 0,-5 0 0,0 0 0,7 0 0,2 0 0,4 0 0,-1 0 0,-9 0 0,-2 0 0,3 0 0,-1 0 0,44 0 0,-47 0 0,1 0 0,6 0 0,1 0 0,2-2 0,-1-2 0,-2 1 0,-2-1 0,-3-2 0,0-2 0,-3 0 0,0-1 0,-2 2 0,0-2 0,1 0 0,0 1 0,46-8 0,-5 1 0,-8 1 76,-6 0-76,-2 0 0,-3 1 0,2-1 0,0 0 0,-3 3 0,-1 1 0,0 2 0,0 4 0,0 0 675,-3 4-675,-6 0 151,0-1-151,4-2 0,5 0 0,0-4 0,4 0 0,-4 3 0,0 1 0,4 3 0,-4 0 0,0-1 0,-4 1 0,-10 0 0,-2 0 0,-2 0 0,4 0 0,0 0 0,-1 0 0,5 0 0,0 3 0,4 1 0,-6-1 0,-2 2 0,-1-2 0,1 3 0,5 2 0,0-1 0,-4 2 0,-3-1 0,-3 2 0,-4 1 0,-5-1 0,-4-2 0,-6-1 0,-4-3 0,-4 0 0,-3 0 0,-3-1 0,-3-1 0,-2-2 0,-1 0 0,0 2 0,-2 0 0,-1 1 0,0-1 0,-1-2 0,0 0 0,0 0 0,2 0 0,6 0 0,7 0 0,6 0 0,3 0 0,1 0 0,-1 0 0,4 0 0,4 0 0,4 0 0,4 0 0,-4 0 0,-1 0 0,0 0 0,-3 0 0,0 0 0,-8 0 0,-6 0 0,-7 0 0,-5 0 0,-4 0 0,-3 0 0,-1 0 0,1 0 0,1 0 0,0 0 0,0 0 0,1 0 0,-1 2 0,1 0 0,-3 2 0,0 0 0,-3 1 0,1-1 0,-1 0 0,0 1 0,1-1 0,-1 0 0,0 1 0,0-1 0,1 0 0,-1 1 0,3-3 0,0 2 0,2-2 0,-1 1 0,0-1 0,-1-2 0,1 0 0,1 1 0,0 1 0,0 0 0,1 0 0,-1-1 0,-3-1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33237-2166-9240-B689-89BAC1A26F9C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D0BF2-E3DC-164D-9B1D-B130769D1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found that videos with neutral titles and descriptions are the most common, but they tend to have a lower likes-to-views ratio. In contrast, videos with relatively positive or negative tones receive more likes per view on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D0BF2-E3DC-164D-9B1D-B130769D1F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1F7C-2B19-066F-6DFC-C77BBAF6E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C7015-2001-EC3E-28FA-D33E924A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0D4A-C8CE-EB6B-9C5E-5F6F4C84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557B-7B17-29FD-9E2E-36FE2AF2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C195-6E77-2F10-8385-59309796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1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96BA-F940-8AFF-8494-1A203EA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B982B-0C10-5041-9E5E-75483B1A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BB91-FBA7-30F8-D962-23724697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B9A9-CD06-0E04-B6CD-B8CA8504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35F0-5610-2D9D-F1F7-04D5294B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876F9-B911-424C-B110-CA6035BEC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D645F-BBC2-E214-6465-0885D26C4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9B5F-CCCE-AF7F-CA5B-6247543E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8679-4846-2545-5E62-26569135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9E08-6BCC-FAFC-3F7F-D13CE57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6F6-5511-5D13-1B62-4AFAE7C6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AF45-47B5-9D81-D10B-8CCC965C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7671-60C7-DC5E-0EEF-EE05BFFA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068F-E4D4-5FAC-0241-AADE7BD8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2B5B-F58B-9A1B-5FEC-491D04A1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9966-A4CB-0D2B-27E8-6B3B6ADF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78DBF-4BD9-54C5-05B0-E1BF9D8D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8FDC-B72E-DE3D-6A05-514019D2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BCA61-8247-FAB3-2984-1DE1C1E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6C73-8DF3-1036-0A03-F5A50789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4C95-7D43-2834-C05C-86964EB1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0B1C-123D-2C38-80E8-6659575CB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CE34-3A45-5A77-CCF7-8B2993A0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1181-25CE-9382-FED4-E5A526B4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898B-BC7B-DA57-8777-BE8DE376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662BA-4350-7177-6C14-06AD9320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DA0F-12F1-53FF-D7EF-351BD445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956AA-D260-9AE4-809A-853F3377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A873-646A-7596-F288-24367DEC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A55E6-7C40-C3DE-C1E4-3B0BDA558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C72AF-90F2-B270-C3A7-78EE82C38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7B3A7-0EB0-3C43-A755-0E9E33C2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5225C-5B3E-AB8B-960C-B785A35D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1E55B-5112-2488-1EEF-C87C6A8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B49A-F05F-BD99-6D89-A2F97AB2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5BE1B-E5C8-A84C-EF35-B64BF025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DA7D3-2995-6C7C-2700-01116101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411B1-22CA-705E-F91F-84CF1D25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20899-7E5E-0F3A-E30F-18E119D9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94B0D-487A-15FF-3D1C-DFEB2EAE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6F9D-F100-2768-AA4E-9BE62E01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6483-F4BA-1673-F294-95D46017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F760-0A49-843A-1DB1-7DD9FF1C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90CB3-18D5-1E97-9FFC-BB38C30EB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BB51-DB4C-52C9-0F83-A5C4E1A6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13380-B63C-683A-47B3-70AA17CC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2E63-48D1-9B2A-AC02-45636C2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6C73-1EA3-4B26-D781-FB22FC5D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4116E-5BE3-0E68-2999-67C423C9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968B4-3D05-7848-EFF6-67F1DC6D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6592-303A-4D88-F9B8-2FDEA6EB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5BF76-DC2C-3DEE-4DB5-12F438DC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C36FA-170B-7F5F-131A-85883CF8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CC02E-4B68-B767-6AAE-77B8A8D3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D2433-E22B-6F4B-4B35-1CC9A911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75C1-6B0C-A12A-F208-89A12FD62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80CFC-B993-494C-80C8-D6B021DCDC8B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2CB5-6DFD-CEC6-6F49-D542E2ED3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E1E2-AEAD-4D88-0344-4F7490B2B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10D87-275E-9C4E-AE77-2A30B6C2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www.analyticsvidhya.com%2Fblog%2F2023%2F10%2Fadvanced-encoders-and-decoders-in-generative-ai%2F&amp;psig=AOvVaw04g97W8p0FaWYLakvInZ23&amp;ust=1744158670571000&amp;source=images&amp;cd=vfe&amp;opi=89978449&amp;ved=0CBQQjRxqFwoTCPCNx9CXx4wDFQAAAAAdAAAAABA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ink/ink1.xml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5BCB-683D-7F86-DA81-9412EADDC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DAMG</a:t>
            </a:r>
            <a:r>
              <a:rPr lang="zh-CN" altLang="en-US" dirty="0"/>
              <a:t> </a:t>
            </a:r>
            <a:r>
              <a:rPr lang="en-US" altLang="zh-CN" dirty="0"/>
              <a:t>7370</a:t>
            </a:r>
            <a:br>
              <a:rPr lang="en-US" altLang="zh-CN" dirty="0"/>
            </a:br>
            <a:r>
              <a:rPr lang="en-US" altLang="zh-CN" dirty="0" err="1"/>
              <a:t>Youtube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67A87-A9EE-5D70-522C-C53FA2B92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5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F509-7163-76C6-A702-AFBE1214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D96C-C463-2B5B-75C6-D6335193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Tags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endParaRPr lang="en-US" dirty="0"/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178FF5B-8CF8-3947-DA94-2BADAA85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9053"/>
            <a:ext cx="10280716" cy="3497909"/>
          </a:xfrm>
          <a:prstGeom prst="rect">
            <a:avLst/>
          </a:prstGeom>
        </p:spPr>
      </p:pic>
      <p:pic>
        <p:nvPicPr>
          <p:cNvPr id="7" name="Picture 2" descr="A Look at Lightning AI">
            <a:extLst>
              <a:ext uri="{FF2B5EF4-FFF2-40B4-BE49-F238E27FC236}">
                <a16:creationId xmlns:a16="http://schemas.microsoft.com/office/drawing/2014/main" id="{A5BB8882-7786-57F8-1D39-4796A29C1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534" y="365124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48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E1D7D-F13E-5E0C-0B6D-6A24256C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6600"/>
              <a:t>Basic EDA</a:t>
            </a:r>
            <a:endParaRPr lang="en-US" sz="6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859E2-A3B7-69DE-A7D1-A297FCC1E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82238"/>
            <a:ext cx="5614416" cy="3326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AFFC4-6E36-13D1-D3C9-36578CF6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59463"/>
            <a:ext cx="5614416" cy="2372089"/>
          </a:xfrm>
          <a:prstGeom prst="rect">
            <a:avLst/>
          </a:prstGeom>
        </p:spPr>
      </p:pic>
      <p:pic>
        <p:nvPicPr>
          <p:cNvPr id="6" name="Picture 2" descr="A Look at Lightning AI">
            <a:extLst>
              <a:ext uri="{FF2B5EF4-FFF2-40B4-BE49-F238E27FC236}">
                <a16:creationId xmlns:a16="http://schemas.microsoft.com/office/drawing/2014/main" id="{0B1856F8-B521-6215-D0DE-896720D81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82" y="407170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34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D8004-055B-D07D-14A1-3AAE432C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6600"/>
              <a:t>Basic EDA</a:t>
            </a:r>
            <a:endParaRPr lang="en-US" sz="6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graph&#10;&#10;AI-generated content may be incorrect.">
            <a:extLst>
              <a:ext uri="{FF2B5EF4-FFF2-40B4-BE49-F238E27FC236}">
                <a16:creationId xmlns:a16="http://schemas.microsoft.com/office/drawing/2014/main" id="{4690E08C-4663-E282-48BA-B1C06B25A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2782238"/>
            <a:ext cx="5614416" cy="3326540"/>
          </a:xfrm>
          <a:prstGeom prst="rect">
            <a:avLst/>
          </a:prstGeom>
        </p:spPr>
      </p:pic>
      <p:pic>
        <p:nvPicPr>
          <p:cNvPr id="5" name="Picture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9F2ECB71-9797-9CC3-3534-BB49B8B36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062959"/>
            <a:ext cx="5614416" cy="2765098"/>
          </a:xfrm>
          <a:prstGeom prst="rect">
            <a:avLst/>
          </a:prstGeom>
        </p:spPr>
      </p:pic>
      <p:pic>
        <p:nvPicPr>
          <p:cNvPr id="6" name="Picture 2" descr="A Look at Lightning AI">
            <a:extLst>
              <a:ext uri="{FF2B5EF4-FFF2-40B4-BE49-F238E27FC236}">
                <a16:creationId xmlns:a16="http://schemas.microsoft.com/office/drawing/2014/main" id="{48E37ACA-3D88-1B31-A8EC-ACB9A70E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704" y="418662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1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2827-FB96-A001-2D4F-4EA6A2C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likes</a:t>
            </a:r>
            <a:endParaRPr lang="en-US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DD623E6-C525-67AC-1AEA-6B13C1D26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4036" y="2669458"/>
            <a:ext cx="5536699" cy="35370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F4C89-0FE0-5710-260E-D1CA8899B0E8}"/>
              </a:ext>
            </a:extLst>
          </p:cNvPr>
          <p:cNvSpPr txBox="1"/>
          <p:nvPr/>
        </p:nvSpPr>
        <p:spPr>
          <a:xfrm>
            <a:off x="581265" y="2069293"/>
            <a:ext cx="4976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Xgboost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 </a:t>
            </a:r>
            <a:r>
              <a:rPr lang="en-US" altLang="zh-CN" dirty="0"/>
              <a:t>title_compound+description_compound+views+tags_count+category_id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likes</a:t>
            </a:r>
            <a:endParaRPr lang="en-US" dirty="0"/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07C5797-473F-4164-E808-02073A15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37" y="3705999"/>
            <a:ext cx="3530600" cy="2679700"/>
          </a:xfrm>
          <a:prstGeom prst="rect">
            <a:avLst/>
          </a:prstGeom>
        </p:spPr>
      </p:pic>
      <p:pic>
        <p:nvPicPr>
          <p:cNvPr id="9" name="Picture 2" descr="A Look at Lightning AI">
            <a:extLst>
              <a:ext uri="{FF2B5EF4-FFF2-40B4-BE49-F238E27FC236}">
                <a16:creationId xmlns:a16="http://schemas.microsoft.com/office/drawing/2014/main" id="{4804117C-86FA-ED17-D8E2-265592B0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471" y="468126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76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31C8-878D-43C8-BC99-99AC3D94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F15F-5724-BEFD-0CB7-C0811E5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title+description+tags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</a:p>
          <a:p>
            <a:r>
              <a:rPr lang="en-US" altLang="zh-CN" dirty="0"/>
              <a:t>Encoder:</a:t>
            </a:r>
            <a:r>
              <a:rPr lang="zh-CN" altLang="en-US" dirty="0"/>
              <a:t> </a:t>
            </a:r>
            <a:r>
              <a:rPr lang="en-US" altLang="zh-CN" dirty="0"/>
              <a:t>distilled</a:t>
            </a:r>
            <a:r>
              <a:rPr lang="zh-CN" altLang="en-US" dirty="0"/>
              <a:t> </a:t>
            </a:r>
            <a:r>
              <a:rPr lang="en-US" altLang="zh-CN" dirty="0" err="1"/>
              <a:t>bert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C5B7417-1A15-5474-3347-D4D6EFC7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7021"/>
            <a:ext cx="7006984" cy="4090980"/>
          </a:xfrm>
          <a:prstGeom prst="rect">
            <a:avLst/>
          </a:prstGeom>
        </p:spPr>
      </p:pic>
      <p:pic>
        <p:nvPicPr>
          <p:cNvPr id="6" name="Picture 2" descr="A Look at Lightning AI">
            <a:extLst>
              <a:ext uri="{FF2B5EF4-FFF2-40B4-BE49-F238E27FC236}">
                <a16:creationId xmlns:a16="http://schemas.microsoft.com/office/drawing/2014/main" id="{9A83D2DA-8B7E-476E-CFED-FD715806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526" y="488273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60186EE-D506-0D72-4243-D4E132A3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         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  </a:t>
            </a:r>
            <a:r>
              <a:rPr kumimoji="0" lang="en-US" altLang="en-US" sz="13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         </a:t>
            </a:r>
            <a:r>
              <a:rPr kumimoji="0" lang="en-US" altLang="en-US" sz="700" b="0" i="0" u="sng" strike="noStrike" cap="none" normalizeH="0" baseline="0" dirty="0">
                <a:ln>
                  <a:noFill/>
                </a:ln>
                <a:solidFill>
                  <a:srgbClr val="F1F3F4"/>
                </a:solidFill>
                <a:effectLst/>
                <a:latin typeface="Arial" panose="020B0604020202020204" pitchFamily="34" charset="0"/>
                <a:ea typeface="Roboto-Medium"/>
                <a:hlinkClick r:id="rId4"/>
              </a:rPr>
              <a:t>571 × 300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7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The Power of Advanced Encoders and Decoders in Generative AI - Analytics  Vidhya">
            <a:extLst>
              <a:ext uri="{FF2B5EF4-FFF2-40B4-BE49-F238E27FC236}">
                <a16:creationId xmlns:a16="http://schemas.microsoft.com/office/drawing/2014/main" id="{D1418B11-AF2F-74F1-47AA-295C8B2E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5500"/>
            <a:ext cx="7251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745CF4-CB99-0879-88C0-1D3343FF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endParaRPr lang="en-US" dirty="0"/>
          </a:p>
        </p:txBody>
      </p:sp>
      <p:pic>
        <p:nvPicPr>
          <p:cNvPr id="6" name="Picture 2" descr="A Look at Lightning AI">
            <a:extLst>
              <a:ext uri="{FF2B5EF4-FFF2-40B4-BE49-F238E27FC236}">
                <a16:creationId xmlns:a16="http://schemas.microsoft.com/office/drawing/2014/main" id="{E6158105-6149-5DBF-5487-BDF8D766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434" y="468126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4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0A58AD-6742-F45F-96FF-4600AFCB3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150" y="3061494"/>
            <a:ext cx="2819400" cy="2565400"/>
          </a:xfr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FB33616F-15CB-8BF7-BC04-CECC6AF8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87" y="3206750"/>
            <a:ext cx="4470400" cy="1587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67C162-E4CA-6ABA-573B-38FFAB56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endParaRPr lang="en-US" dirty="0"/>
          </a:p>
        </p:txBody>
      </p:sp>
      <p:pic>
        <p:nvPicPr>
          <p:cNvPr id="9" name="Picture 2" descr="A Look at Lightning AI">
            <a:extLst>
              <a:ext uri="{FF2B5EF4-FFF2-40B4-BE49-F238E27FC236}">
                <a16:creationId xmlns:a16="http://schemas.microsoft.com/office/drawing/2014/main" id="{A1AD9135-7949-0E4C-038E-8057DB2A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296" y="542248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8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A55F-3C66-3A73-CAE0-DDEF3EB6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CAA4A9-153C-3959-BD46-E9F972A90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652"/>
            <a:ext cx="10515600" cy="39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A901-DB0F-D7A8-9915-6DA7340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Bronze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1583E0-B55A-D8E5-7EB0-5DB845563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00" y="2585244"/>
            <a:ext cx="6680200" cy="28321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0688F0-5330-C7BA-4637-F4B34F7C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962"/>
            <a:ext cx="7772400" cy="28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5775-8D1F-382B-F432-B0CF0EE7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A1B0CD-B084-2485-8101-9550F7B0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00" y="2585244"/>
            <a:ext cx="6680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7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4AFB-B778-C3F6-4FA4-E1DEF694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BC3D-4FC7-0525-1633-8ECB7669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dataset contains daily records of up to 200 trending YouTube videos across multiple countries (US, GB, DE, CA, FR) over several months. It is a structurally improved version of the original dataset.</a:t>
            </a:r>
          </a:p>
          <a:p>
            <a:r>
              <a:rPr lang="en-CA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Canadian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altLang="zh-CN" dirty="0"/>
              <a:t>CSV</a:t>
            </a:r>
            <a:r>
              <a:rPr lang="zh-CN" altLang="en-US" dirty="0"/>
              <a:t> </a:t>
            </a:r>
            <a:r>
              <a:rPr lang="en-US" altLang="zh-CN" dirty="0"/>
              <a:t>file:</a:t>
            </a:r>
            <a:r>
              <a:rPr lang="zh-CN" altLang="en-US" dirty="0"/>
              <a:t> </a:t>
            </a:r>
            <a:r>
              <a:rPr lang="en-US" altLang="zh-CN" dirty="0" err="1"/>
              <a:t>video_id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video_date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title,</a:t>
            </a:r>
            <a:r>
              <a:rPr lang="zh-CN" altLang="en-US" dirty="0"/>
              <a:t> </a:t>
            </a:r>
            <a:r>
              <a:rPr lang="en-US" altLang="zh-CN" dirty="0"/>
              <a:t>channel,</a:t>
            </a:r>
            <a:r>
              <a:rPr lang="zh-CN" altLang="en-US" dirty="0"/>
              <a:t> </a:t>
            </a:r>
            <a:r>
              <a:rPr lang="en-US" altLang="zh-CN" dirty="0" err="1"/>
              <a:t>category_id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views,</a:t>
            </a:r>
            <a:r>
              <a:rPr lang="zh-CN" altLang="en-US" dirty="0"/>
              <a:t> </a:t>
            </a:r>
            <a:r>
              <a:rPr lang="en-US" altLang="zh-CN" dirty="0"/>
              <a:t>likes,</a:t>
            </a:r>
            <a:r>
              <a:rPr lang="zh-CN" altLang="en-US" dirty="0"/>
              <a:t> </a:t>
            </a:r>
            <a:r>
              <a:rPr lang="en-US" altLang="zh-CN" dirty="0" err="1"/>
              <a:t>disliks</a:t>
            </a:r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file: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r>
              <a:rPr lang="zh-CN" altLang="en-US" dirty="0"/>
              <a:t> </a:t>
            </a:r>
            <a:r>
              <a:rPr lang="en-US" altLang="zh-CN" dirty="0" err="1"/>
              <a:t>category_id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category_name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5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AC81-EA3B-8D97-072C-5BEFC9CD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BD6E52-1E9B-35BC-2C7C-B7DE819E2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8024"/>
            <a:ext cx="10515600" cy="2486540"/>
          </a:xfrm>
        </p:spPr>
      </p:pic>
    </p:spTree>
    <p:extLst>
      <p:ext uri="{BB962C8B-B14F-4D97-AF65-F5344CB8AC3E}">
        <p14:creationId xmlns:p14="http://schemas.microsoft.com/office/powerpoint/2010/main" val="199195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E97E-E9DC-3726-A33E-B745875C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BI</a:t>
            </a:r>
            <a:endParaRPr lang="en-US" dirty="0"/>
          </a:p>
        </p:txBody>
      </p:sp>
      <p:pic>
        <p:nvPicPr>
          <p:cNvPr id="4" name="图片 1" descr="图表, 直方图&#10;&#10;AI 生成的内容可能不正确。">
            <a:extLst>
              <a:ext uri="{FF2B5EF4-FFF2-40B4-BE49-F238E27FC236}">
                <a16:creationId xmlns:a16="http://schemas.microsoft.com/office/drawing/2014/main" id="{773A020F-EB3D-AD18-9AD0-57AE6C45D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74" y="1875052"/>
            <a:ext cx="76412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CF6D6-F1FA-1922-F369-816759E9C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8A27-5717-7921-1742-AB9CF9A6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BI</a:t>
            </a:r>
            <a:endParaRPr lang="en-US" dirty="0"/>
          </a:p>
        </p:txBody>
      </p:sp>
      <p:pic>
        <p:nvPicPr>
          <p:cNvPr id="6" name="图片 1" descr="图表, 饼图&#10;&#10;AI 生成的内容可能不正确。">
            <a:extLst>
              <a:ext uri="{FF2B5EF4-FFF2-40B4-BE49-F238E27FC236}">
                <a16:creationId xmlns:a16="http://schemas.microsoft.com/office/drawing/2014/main" id="{3133A849-DE27-A3C2-BC2C-E98679D20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47" y="1690688"/>
            <a:ext cx="63259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18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72220-DD8F-066E-ACC6-4DB2396B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92E9-16CC-EE63-6D25-C9C7B169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BI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9E3DE-8B4B-FFA5-C372-176CD5DA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1" descr="图表, 条形图&#10;&#10;AI 生成的内容可能不正确。">
            <a:extLst>
              <a:ext uri="{FF2B5EF4-FFF2-40B4-BE49-F238E27FC236}">
                <a16:creationId xmlns:a16="http://schemas.microsoft.com/office/drawing/2014/main" id="{EACFCE91-5829-4132-2C06-9178CBAA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1" y="1825625"/>
            <a:ext cx="8000828" cy="3215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01CFC1-1BB2-4A25-CE13-E98CBF998195}"/>
              </a:ext>
            </a:extLst>
          </p:cNvPr>
          <p:cNvSpPr txBox="1"/>
          <p:nvPr/>
        </p:nvSpPr>
        <p:spPr>
          <a:xfrm>
            <a:off x="4957015" y="4837940"/>
            <a:ext cx="8361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Month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77B32-4B01-983A-638A-33229BD8844B}"/>
              </a:ext>
            </a:extLst>
          </p:cNvPr>
          <p:cNvSpPr txBox="1"/>
          <p:nvPr/>
        </p:nvSpPr>
        <p:spPr>
          <a:xfrm>
            <a:off x="1079159" y="1825625"/>
            <a:ext cx="26278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Sum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Views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Month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38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3817A-7F8C-E1EC-62E2-8A7AA6E5D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A0B0-F741-8347-211A-BEB91612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BI</a:t>
            </a:r>
            <a:endParaRPr lang="en-US" dirty="0"/>
          </a:p>
        </p:txBody>
      </p:sp>
      <p:pic>
        <p:nvPicPr>
          <p:cNvPr id="4" name="图片 1" descr="图表, 条形图&#10;&#10;AI 生成的内容可能不正确。">
            <a:extLst>
              <a:ext uri="{FF2B5EF4-FFF2-40B4-BE49-F238E27FC236}">
                <a16:creationId xmlns:a16="http://schemas.microsoft.com/office/drawing/2014/main" id="{B98F0566-8D53-0EFE-3FEC-E5CC40F9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50" y="1525751"/>
            <a:ext cx="8867019" cy="4703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54853-C4A8-335A-A0D9-8BB4BCBDEA50}"/>
              </a:ext>
            </a:extLst>
          </p:cNvPr>
          <p:cNvSpPr txBox="1"/>
          <p:nvPr/>
        </p:nvSpPr>
        <p:spPr>
          <a:xfrm>
            <a:off x="1408672" y="1690687"/>
            <a:ext cx="25578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Sum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likes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Month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F420F-DA25-273D-4A01-17673BD78966}"/>
              </a:ext>
            </a:extLst>
          </p:cNvPr>
          <p:cNvSpPr txBox="1"/>
          <p:nvPr/>
        </p:nvSpPr>
        <p:spPr>
          <a:xfrm>
            <a:off x="5354596" y="5611898"/>
            <a:ext cx="8361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Month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4191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3AA05-06AA-7E62-84FE-67ECBE7FB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CE16-EC8B-9752-36B3-3E36B78C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BI</a:t>
            </a:r>
            <a:endParaRPr lang="en-US" dirty="0"/>
          </a:p>
        </p:txBody>
      </p:sp>
      <p:pic>
        <p:nvPicPr>
          <p:cNvPr id="3" name="图片 1" descr="图表, 条形图&#10;&#10;AI 生成的内容可能不正确。">
            <a:extLst>
              <a:ext uri="{FF2B5EF4-FFF2-40B4-BE49-F238E27FC236}">
                <a16:creationId xmlns:a16="http://schemas.microsoft.com/office/drawing/2014/main" id="{F2AD2B95-B190-39FC-530A-D918B465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78" y="1825625"/>
            <a:ext cx="8783443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4049A-0594-A915-BFF6-A6FF4BF13CC0}"/>
              </a:ext>
            </a:extLst>
          </p:cNvPr>
          <p:cNvSpPr txBox="1"/>
          <p:nvPr/>
        </p:nvSpPr>
        <p:spPr>
          <a:xfrm>
            <a:off x="1791730" y="1835794"/>
            <a:ext cx="383059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Average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title-compound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Month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D5750-2937-4241-6036-DFB443E3F8E5}"/>
              </a:ext>
            </a:extLst>
          </p:cNvPr>
          <p:cNvSpPr txBox="1"/>
          <p:nvPr/>
        </p:nvSpPr>
        <p:spPr>
          <a:xfrm>
            <a:off x="5923007" y="5838409"/>
            <a:ext cx="8361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Month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6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1907-CC42-FF0D-C125-5A9F0C18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4" y="176539"/>
            <a:ext cx="10515600" cy="1325563"/>
          </a:xfrm>
        </p:spPr>
        <p:txBody>
          <a:bodyPr/>
          <a:lstStyle/>
          <a:p>
            <a:r>
              <a:rPr lang="en-US" altLang="zh-CN" dirty="0"/>
              <a:t>Architecture</a:t>
            </a:r>
            <a:endParaRPr lang="en-US" dirty="0"/>
          </a:p>
        </p:txBody>
      </p:sp>
      <p:pic>
        <p:nvPicPr>
          <p:cNvPr id="5" name="Content Placeholder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418630C-776F-A183-F60C-282ACA03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99" y="1665620"/>
            <a:ext cx="1397000" cy="698500"/>
          </a:xfrm>
        </p:spPr>
      </p:pic>
      <p:pic>
        <p:nvPicPr>
          <p:cNvPr id="1026" name="Picture 2" descr="A Look at Lightning AI">
            <a:extLst>
              <a:ext uri="{FF2B5EF4-FFF2-40B4-BE49-F238E27FC236}">
                <a16:creationId xmlns:a16="http://schemas.microsoft.com/office/drawing/2014/main" id="{573A34F8-0DD7-65EB-D421-55C706D91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500" y="1719515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ltimate Guide to GitHub ...">
            <a:extLst>
              <a:ext uri="{FF2B5EF4-FFF2-40B4-BE49-F238E27FC236}">
                <a16:creationId xmlns:a16="http://schemas.microsoft.com/office/drawing/2014/main" id="{A5DC6B6E-3547-C444-708A-8E9FD8949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327" y="1174397"/>
            <a:ext cx="2124506" cy="118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Factory. Most analytics ...">
            <a:extLst>
              <a:ext uri="{FF2B5EF4-FFF2-40B4-BE49-F238E27FC236}">
                <a16:creationId xmlns:a16="http://schemas.microsoft.com/office/drawing/2014/main" id="{4BD70FB1-717E-198E-F3CE-28F2C78A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677" y="2993560"/>
            <a:ext cx="1979204" cy="10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ricks - Wikipedia">
            <a:extLst>
              <a:ext uri="{FF2B5EF4-FFF2-40B4-BE49-F238E27FC236}">
                <a16:creationId xmlns:a16="http://schemas.microsoft.com/office/drawing/2014/main" id="{9C851B1E-B114-FF23-A474-2982E2AE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74" y="4740767"/>
            <a:ext cx="2445124" cy="12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">
            <a:extLst>
              <a:ext uri="{FF2B5EF4-FFF2-40B4-BE49-F238E27FC236}">
                <a16:creationId xmlns:a16="http://schemas.microsoft.com/office/drawing/2014/main" id="{B4A63DA8-991A-8D6F-60BB-5914EB2C2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" y="5185799"/>
            <a:ext cx="276860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Jupyter Notebooks: A Beginner's Guide ...">
            <a:extLst>
              <a:ext uri="{FF2B5EF4-FFF2-40B4-BE49-F238E27FC236}">
                <a16:creationId xmlns:a16="http://schemas.microsoft.com/office/drawing/2014/main" id="{2868BDD3-BA10-17FB-6ACA-78607D9B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17" y="994777"/>
            <a:ext cx="1397000" cy="78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zure Synapse Analytics, Synapse basic ...">
            <a:extLst>
              <a:ext uri="{FF2B5EF4-FFF2-40B4-BE49-F238E27FC236}">
                <a16:creationId xmlns:a16="http://schemas.microsoft.com/office/drawing/2014/main" id="{129B2B3F-04BD-16A9-EB5F-6FD51FDA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78" y="4959420"/>
            <a:ext cx="2175869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A4261-350B-D153-8418-709029BA5E38}"/>
              </a:ext>
            </a:extLst>
          </p:cNvPr>
          <p:cNvCxnSpPr>
            <a:cxnSpLocks/>
          </p:cNvCxnSpPr>
          <p:nvPr/>
        </p:nvCxnSpPr>
        <p:spPr>
          <a:xfrm>
            <a:off x="2360482" y="1896937"/>
            <a:ext cx="1014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A96D72-B27F-63AA-0317-DA45E37D93E1}"/>
              </a:ext>
            </a:extLst>
          </p:cNvPr>
          <p:cNvCxnSpPr>
            <a:cxnSpLocks/>
          </p:cNvCxnSpPr>
          <p:nvPr/>
        </p:nvCxnSpPr>
        <p:spPr>
          <a:xfrm>
            <a:off x="6259624" y="1896937"/>
            <a:ext cx="1255050" cy="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14C746-6881-D2B9-18CB-0526A00D59D4}"/>
              </a:ext>
            </a:extLst>
          </p:cNvPr>
          <p:cNvCxnSpPr>
            <a:cxnSpLocks/>
          </p:cNvCxnSpPr>
          <p:nvPr/>
        </p:nvCxnSpPr>
        <p:spPr>
          <a:xfrm>
            <a:off x="9039209" y="2277321"/>
            <a:ext cx="718108" cy="706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C32900-DC6C-3B96-023D-B7270F202271}"/>
              </a:ext>
            </a:extLst>
          </p:cNvPr>
          <p:cNvCxnSpPr>
            <a:cxnSpLocks/>
          </p:cNvCxnSpPr>
          <p:nvPr/>
        </p:nvCxnSpPr>
        <p:spPr>
          <a:xfrm flipH="1">
            <a:off x="9398263" y="3999869"/>
            <a:ext cx="351781" cy="654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4B562A-D98B-D7AF-DD47-10D208F7C929}"/>
              </a:ext>
            </a:extLst>
          </p:cNvPr>
          <p:cNvCxnSpPr>
            <a:cxnSpLocks/>
          </p:cNvCxnSpPr>
          <p:nvPr/>
        </p:nvCxnSpPr>
        <p:spPr>
          <a:xfrm flipH="1">
            <a:off x="6887149" y="5570701"/>
            <a:ext cx="824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61DF0-4B30-3FE6-F83E-9D438B801D91}"/>
              </a:ext>
            </a:extLst>
          </p:cNvPr>
          <p:cNvCxnSpPr>
            <a:cxnSpLocks/>
          </p:cNvCxnSpPr>
          <p:nvPr/>
        </p:nvCxnSpPr>
        <p:spPr>
          <a:xfrm flipH="1">
            <a:off x="3559405" y="5550924"/>
            <a:ext cx="824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F18430-72F4-C2D9-1024-E57345975F8D}"/>
              </a:ext>
            </a:extLst>
          </p:cNvPr>
          <p:cNvSpPr txBox="1"/>
          <p:nvPr/>
        </p:nvSpPr>
        <p:spPr>
          <a:xfrm>
            <a:off x="9959798" y="305966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Bronze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ABA41-4AA9-A1C9-B794-E371092D7FA4}"/>
              </a:ext>
            </a:extLst>
          </p:cNvPr>
          <p:cNvSpPr txBox="1"/>
          <p:nvPr/>
        </p:nvSpPr>
        <p:spPr>
          <a:xfrm>
            <a:off x="7593660" y="4514464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Silver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DB99E9-27CA-34AC-19AC-5865E9BE775A}"/>
              </a:ext>
            </a:extLst>
          </p:cNvPr>
          <p:cNvSpPr txBox="1"/>
          <p:nvPr/>
        </p:nvSpPr>
        <p:spPr>
          <a:xfrm>
            <a:off x="4685334" y="450993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2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6C24-1782-192B-3DDD-494B616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8C77-BD08-30D2-3571-535BE033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2E2FA11-9A47-26C7-129B-9EF0D5A3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9" y="2612238"/>
            <a:ext cx="6412988" cy="30525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9238E8-0BBF-3118-B63E-623F3809D93D}"/>
                  </a:ext>
                </a:extLst>
              </p14:cNvPr>
              <p14:cNvContentPartPr/>
              <p14:nvPr/>
            </p14:nvContentPartPr>
            <p14:xfrm>
              <a:off x="1495260" y="4415583"/>
              <a:ext cx="1162440" cy="3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9238E8-0BBF-3118-B63E-623F3809D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9142" y="4409463"/>
                <a:ext cx="1174676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9A6CC6-828C-25C5-7256-06FA44ACB3B9}"/>
                  </a:ext>
                </a:extLst>
              </p14:cNvPr>
              <p14:cNvContentPartPr/>
              <p14:nvPr/>
            </p14:nvContentPartPr>
            <p14:xfrm>
              <a:off x="1619280" y="5009781"/>
              <a:ext cx="2588040" cy="9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9A6CC6-828C-25C5-7256-06FA44ACB3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3160" y="5003661"/>
                <a:ext cx="2600280" cy="1051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EA5606-3C51-D01C-86ED-A367D884E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2007" y="2505334"/>
            <a:ext cx="4698233" cy="3266390"/>
          </a:xfrm>
          <a:prstGeom prst="rect">
            <a:avLst/>
          </a:prstGeom>
        </p:spPr>
      </p:pic>
      <p:pic>
        <p:nvPicPr>
          <p:cNvPr id="10" name="Picture 2" descr="A Look at Lightning AI">
            <a:extLst>
              <a:ext uri="{FF2B5EF4-FFF2-40B4-BE49-F238E27FC236}">
                <a16:creationId xmlns:a16="http://schemas.microsoft.com/office/drawing/2014/main" id="{A500F097-677D-8FAA-5F36-A6FFA94E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434" y="468126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B8FF-DE58-987D-DB47-D82B0672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pre-processing</a:t>
            </a:r>
            <a:endParaRPr lang="en-US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7F8F2D2-EE4B-360D-0116-F0C44FD3B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783"/>
            <a:ext cx="6372652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526CA1-5A7D-8599-FE4C-67CB53D9920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endParaRPr lang="en-US" dirty="0"/>
          </a:p>
        </p:txBody>
      </p:sp>
      <p:pic>
        <p:nvPicPr>
          <p:cNvPr id="7" name="Picture 2" descr="A Look at Lightning AI">
            <a:extLst>
              <a:ext uri="{FF2B5EF4-FFF2-40B4-BE49-F238E27FC236}">
                <a16:creationId xmlns:a16="http://schemas.microsoft.com/office/drawing/2014/main" id="{36E3E780-1417-F13D-51D9-A62AC332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97" y="416625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1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A0DD-2514-273B-D715-C6A5B5BA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pre-processing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576720-E007-8617-8EE3-CB48F7A48B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tags,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str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str</a:t>
            </a:r>
          </a:p>
          <a:p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A990D9-0768-D2E9-B7A2-8DCA8C65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0079"/>
            <a:ext cx="9760399" cy="2848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CA79F-9E88-FA13-B958-FE127BFF1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0" y="681037"/>
            <a:ext cx="1866900" cy="2628900"/>
          </a:xfrm>
          <a:prstGeom prst="rect">
            <a:avLst/>
          </a:prstGeom>
        </p:spPr>
      </p:pic>
      <p:pic>
        <p:nvPicPr>
          <p:cNvPr id="12" name="Picture 2" descr="A Look at Lightning AI">
            <a:extLst>
              <a:ext uri="{FF2B5EF4-FFF2-40B4-BE49-F238E27FC236}">
                <a16:creationId xmlns:a16="http://schemas.microsoft.com/office/drawing/2014/main" id="{FC4E66CF-6608-87AA-D4AD-3A4FDFAD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184" y="416625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3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5DF5-2820-297D-BE7B-5620C648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altLang="zh-CN" sz="3200" dirty="0"/>
              <a:t>Add</a:t>
            </a:r>
            <a:r>
              <a:rPr lang="zh-CN" altLang="en-US" sz="3200" dirty="0"/>
              <a:t> </a:t>
            </a:r>
            <a:r>
              <a:rPr lang="en-US" altLang="zh-CN" sz="3200" dirty="0"/>
              <a:t>sentiment</a:t>
            </a:r>
            <a:r>
              <a:rPr lang="zh-CN" altLang="en-US" sz="3200" dirty="0"/>
              <a:t> </a:t>
            </a:r>
            <a:r>
              <a:rPr lang="en-US" altLang="zh-CN" sz="3200" dirty="0"/>
              <a:t>score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title/description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93B0-C6C8-9708-7904-4FB9E741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altLang="zh-CN" sz="2000" dirty="0"/>
              <a:t>Vader</a:t>
            </a:r>
            <a:r>
              <a:rPr lang="zh-CN" altLang="en-US" sz="2000" dirty="0"/>
              <a:t> </a:t>
            </a:r>
            <a:r>
              <a:rPr lang="en-US" altLang="zh-CN" sz="2000" dirty="0"/>
              <a:t>Sentiment</a:t>
            </a:r>
          </a:p>
          <a:p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convert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sentence</a:t>
            </a:r>
            <a:r>
              <a:rPr lang="zh-CN" altLang="en-US" sz="2000" dirty="0"/>
              <a:t> </a:t>
            </a:r>
            <a:r>
              <a:rPr lang="en-US" altLang="zh-CN" sz="2000" dirty="0"/>
              <a:t>(strings)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sentiment</a:t>
            </a:r>
            <a:r>
              <a:rPr lang="zh-CN" altLang="en-US" sz="2000" dirty="0"/>
              <a:t> </a:t>
            </a:r>
            <a:r>
              <a:rPr lang="en-US" altLang="zh-CN" sz="2000" dirty="0"/>
              <a:t>scores:</a:t>
            </a:r>
            <a:r>
              <a:rPr lang="zh-CN" altLang="en-US" sz="2000" dirty="0"/>
              <a:t> </a:t>
            </a:r>
            <a:r>
              <a:rPr lang="en-US" altLang="zh-CN" sz="2000" dirty="0"/>
              <a:t>neg,</a:t>
            </a:r>
            <a:r>
              <a:rPr lang="zh-CN" altLang="en-US" sz="2000" dirty="0"/>
              <a:t> </a:t>
            </a:r>
            <a:r>
              <a:rPr lang="en-US" altLang="zh-CN" sz="2000" dirty="0"/>
              <a:t>neu,</a:t>
            </a:r>
            <a:r>
              <a:rPr lang="zh-CN" altLang="en-US" sz="2000" dirty="0"/>
              <a:t> </a:t>
            </a:r>
            <a:r>
              <a:rPr lang="en-US" altLang="zh-CN" sz="2000" dirty="0"/>
              <a:t>pos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compound.</a:t>
            </a:r>
          </a:p>
          <a:p>
            <a:r>
              <a:rPr lang="en-US" altLang="zh-CN" sz="2000" dirty="0"/>
              <a:t>-1</a:t>
            </a:r>
            <a:r>
              <a:rPr lang="zh-CN" altLang="en-US" sz="2000" dirty="0"/>
              <a:t> </a:t>
            </a:r>
            <a:r>
              <a:rPr lang="en-US" altLang="zh-CN" sz="2000" dirty="0"/>
              <a:t>&lt;=</a:t>
            </a:r>
            <a:r>
              <a:rPr lang="zh-CN" altLang="en-US" sz="2000" dirty="0"/>
              <a:t> </a:t>
            </a:r>
            <a:r>
              <a:rPr lang="en-US" altLang="zh-CN" sz="2000" dirty="0"/>
              <a:t>compound</a:t>
            </a:r>
            <a:r>
              <a:rPr lang="zh-CN" altLang="en-US" sz="2000" dirty="0"/>
              <a:t> </a:t>
            </a:r>
            <a:r>
              <a:rPr lang="en-US" altLang="zh-CN" sz="2000" dirty="0"/>
              <a:t>&lt;=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</a:p>
          <a:p>
            <a:endParaRPr lang="en-US" sz="2000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394778E-E541-1631-BD39-1292732F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933824"/>
            <a:ext cx="6389346" cy="49996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A Look at Lightning AI">
            <a:extLst>
              <a:ext uri="{FF2B5EF4-FFF2-40B4-BE49-F238E27FC236}">
                <a16:creationId xmlns:a16="http://schemas.microsoft.com/office/drawing/2014/main" id="{DBBE49A0-A132-847D-D9CB-AC88AA6C4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8" y="4939216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23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D6E5-71D1-BD2C-55A4-A954DFDC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07" y="3021980"/>
            <a:ext cx="6180956" cy="3836020"/>
          </a:xfrm>
        </p:spPr>
        <p:txBody>
          <a:bodyPr/>
          <a:lstStyle/>
          <a:p>
            <a:r>
              <a:rPr lang="en-CA" dirty="0"/>
              <a:t>Top 10 Positive Title Sentiments: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360336-8473-0E9D-5D31-259BFE4A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altLang="zh-CN" sz="3200" dirty="0"/>
              <a:t>Add</a:t>
            </a:r>
            <a:r>
              <a:rPr lang="zh-CN" altLang="en-US" sz="3200" dirty="0"/>
              <a:t> </a:t>
            </a:r>
            <a:r>
              <a:rPr lang="en-US" altLang="zh-CN" sz="3200" dirty="0"/>
              <a:t>sentiment</a:t>
            </a:r>
            <a:r>
              <a:rPr lang="zh-CN" altLang="en-US" sz="3200" dirty="0"/>
              <a:t> </a:t>
            </a:r>
            <a:r>
              <a:rPr lang="en-US" altLang="zh-CN" sz="3200" dirty="0"/>
              <a:t>score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title/description</a:t>
            </a:r>
            <a:endParaRPr lang="en-US" sz="3200" dirty="0"/>
          </a:p>
        </p:txBody>
      </p:sp>
      <p:pic>
        <p:nvPicPr>
          <p:cNvPr id="6" name="Picture 5" descr="A list of songs&#10;&#10;AI-generated content may be incorrect.">
            <a:extLst>
              <a:ext uri="{FF2B5EF4-FFF2-40B4-BE49-F238E27FC236}">
                <a16:creationId xmlns:a16="http://schemas.microsoft.com/office/drawing/2014/main" id="{062360F9-FCAC-ECCE-4745-E471C804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7" y="3931168"/>
            <a:ext cx="7772400" cy="2017643"/>
          </a:xfrm>
          <a:prstGeom prst="rect">
            <a:avLst/>
          </a:prstGeom>
        </p:spPr>
      </p:pic>
      <p:pic>
        <p:nvPicPr>
          <p:cNvPr id="8" name="Picture 7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19BA77C3-F0A4-D4DB-B9D7-AB7E9684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502" y="3931167"/>
            <a:ext cx="1429587" cy="2017644"/>
          </a:xfrm>
          <a:prstGeom prst="rect">
            <a:avLst/>
          </a:prstGeom>
        </p:spPr>
      </p:pic>
      <p:pic>
        <p:nvPicPr>
          <p:cNvPr id="9" name="Picture 2" descr="A Look at Lightning AI">
            <a:extLst>
              <a:ext uri="{FF2B5EF4-FFF2-40B4-BE49-F238E27FC236}">
                <a16:creationId xmlns:a16="http://schemas.microsoft.com/office/drawing/2014/main" id="{DC4F0AD6-B893-8174-5A91-F2C6D340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57" y="455673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9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4091A-255E-5C0F-7D52-D5991B4B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E3E040-50BA-AB2C-0200-6059F6B5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altLang="zh-CN" sz="3200" dirty="0"/>
              <a:t>Add</a:t>
            </a:r>
            <a:r>
              <a:rPr lang="zh-CN" altLang="en-US" sz="3200" dirty="0"/>
              <a:t> </a:t>
            </a:r>
            <a:r>
              <a:rPr lang="en-US" altLang="zh-CN" sz="3200" dirty="0"/>
              <a:t>sentiment</a:t>
            </a:r>
            <a:r>
              <a:rPr lang="zh-CN" altLang="en-US" sz="3200" dirty="0"/>
              <a:t> </a:t>
            </a:r>
            <a:r>
              <a:rPr lang="en-US" altLang="zh-CN" sz="3200" dirty="0"/>
              <a:t>score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title/description</a:t>
            </a:r>
            <a:endParaRPr lang="en-US" sz="3200" dirty="0"/>
          </a:p>
        </p:txBody>
      </p:sp>
      <p:pic>
        <p:nvPicPr>
          <p:cNvPr id="7" name="Content Placeholder 4" descr="A close up of a text&#10;&#10;AI-generated content may be incorrect.">
            <a:extLst>
              <a:ext uri="{FF2B5EF4-FFF2-40B4-BE49-F238E27FC236}">
                <a16:creationId xmlns:a16="http://schemas.microsoft.com/office/drawing/2014/main" id="{F8430FF1-86F1-130C-E7DD-39599EF3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9486"/>
            <a:ext cx="10515600" cy="22849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B911B1-03C4-9353-8208-32B4E81C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07" y="2990747"/>
            <a:ext cx="10515600" cy="4351338"/>
          </a:xfrm>
        </p:spPr>
        <p:txBody>
          <a:bodyPr/>
          <a:lstStyle/>
          <a:p>
            <a:r>
              <a:rPr lang="en-CA" dirty="0"/>
              <a:t>Top 10 Positive </a:t>
            </a:r>
            <a:r>
              <a:rPr lang="en-US" altLang="zh-CN" dirty="0" err="1"/>
              <a:t>Descrpition</a:t>
            </a:r>
            <a:r>
              <a:rPr lang="en-CA" dirty="0"/>
              <a:t> Sentiments:</a:t>
            </a:r>
            <a:endParaRPr lang="en-US" dirty="0"/>
          </a:p>
        </p:txBody>
      </p:sp>
      <p:pic>
        <p:nvPicPr>
          <p:cNvPr id="10" name="Picture 2" descr="A Look at Lightning AI">
            <a:extLst>
              <a:ext uri="{FF2B5EF4-FFF2-40B4-BE49-F238E27FC236}">
                <a16:creationId xmlns:a16="http://schemas.microsoft.com/office/drawing/2014/main" id="{EC9A4BC5-9C43-DFA7-B951-C9A3F84E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183" y="410517"/>
            <a:ext cx="2445124" cy="12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9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325</Words>
  <Application>Microsoft Macintosh PowerPoint</Application>
  <PresentationFormat>Widescreen</PresentationFormat>
  <Paragraphs>55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DAMG 7370 Youtube Data Analysis</vt:lpstr>
      <vt:lpstr>Data introduction</vt:lpstr>
      <vt:lpstr>Architecture</vt:lpstr>
      <vt:lpstr>Data pre-processing</vt:lpstr>
      <vt:lpstr>Data pre-processing</vt:lpstr>
      <vt:lpstr>Data pre-processing</vt:lpstr>
      <vt:lpstr>Add sentiment score of title/description</vt:lpstr>
      <vt:lpstr>Add sentiment score of title/description</vt:lpstr>
      <vt:lpstr>Add sentiment score of title/description</vt:lpstr>
      <vt:lpstr>Basic EDA</vt:lpstr>
      <vt:lpstr>Basic EDA</vt:lpstr>
      <vt:lpstr>Basic EDA</vt:lpstr>
      <vt:lpstr>Predictive Model: Number of likes</vt:lpstr>
      <vt:lpstr>Predictive Model: category</vt:lpstr>
      <vt:lpstr>Predictive Model: category</vt:lpstr>
      <vt:lpstr>Predictive Model: category</vt:lpstr>
      <vt:lpstr>Azure</vt:lpstr>
      <vt:lpstr>Bronze</vt:lpstr>
      <vt:lpstr>Silver</vt:lpstr>
      <vt:lpstr>Gold</vt:lpstr>
      <vt:lpstr>Power BI</vt:lpstr>
      <vt:lpstr>Power BI</vt:lpstr>
      <vt:lpstr>Power BI</vt:lpstr>
      <vt:lpstr>Power BI</vt:lpstr>
      <vt:lpstr>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Tianrui Dong</dc:creator>
  <cp:lastModifiedBy>Tianrui Dong</cp:lastModifiedBy>
  <cp:revision>5</cp:revision>
  <dcterms:created xsi:type="dcterms:W3CDTF">2025-04-07T23:41:54Z</dcterms:created>
  <dcterms:modified xsi:type="dcterms:W3CDTF">2025-04-11T05:34:27Z</dcterms:modified>
</cp:coreProperties>
</file>