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0" r:id="rId5"/>
    <p:sldId id="258" r:id="rId6"/>
    <p:sldId id="261" r:id="rId7"/>
    <p:sldId id="259" r:id="rId8"/>
    <p:sldId id="263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8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7" autoAdjust="0"/>
  </p:normalViewPr>
  <p:slideViewPr>
    <p:cSldViewPr>
      <p:cViewPr>
        <p:scale>
          <a:sx n="60" d="100"/>
          <a:sy n="60" d="100"/>
        </p:scale>
        <p:origin x="-1128" y="-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60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22A4E-F020-41E1-AD89-2CE15F7F9465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6C84C-45C3-4327-93B6-1F66AD5AB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B0035-0373-4AE7-BB86-48456ABEA692}" type="datetimeFigureOut">
              <a:rPr lang="zh-CN" altLang="en-US" smtClean="0"/>
              <a:pPr/>
              <a:t>2015/2/6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8783-87AD-444E-ABCC-D8DA0905C9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74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Tianshi Wang &lt;tianshi@berkeley.edu&gt;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Feb 2015   BEARS lightning talk, Berkeley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74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Tianshi Wang &lt;tianshi@berkeley.edu&gt;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Feb 2015   BEARS lightning talk, Berkeley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757F-DB95-4843-B4B8-F7AE29F16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jpeg"/><Relationship Id="rId7" Type="http://schemas.openxmlformats.org/officeDocument/2006/relationships/image" Target="../media/image6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3" Type="http://schemas.openxmlformats.org/officeDocument/2006/relationships/image" Target="../media/image6.gif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ianshi\Desktop\PHLOGON\sync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784" y="1556792"/>
            <a:ext cx="8062664" cy="1512167"/>
          </a:xfrm>
          <a:ln w="635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US" altLang="zh-CN" sz="3600" b="1" dirty="0" smtClean="0"/>
              <a:t>PHLOGON: Computing with Phase Logic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2592288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Tianshi Wang</a:t>
            </a:r>
          </a:p>
          <a:p>
            <a:r>
              <a:rPr lang="en-US" altLang="zh-CN" sz="2400" b="1" dirty="0" err="1" smtClean="0">
                <a:solidFill>
                  <a:schemeClr val="tx1"/>
                </a:solidFill>
              </a:rPr>
              <a:t>Jaijeet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Roychowdhury</a:t>
            </a:r>
          </a:p>
          <a:p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</a:rPr>
              <a:t>EECS Dept., The University of California, Berkeley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 of Phase Logic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 dirty="0"/>
          </a:p>
        </p:txBody>
      </p:sp>
      <p:sp>
        <p:nvSpPr>
          <p:cNvPr id="7" name="内容占位符 7"/>
          <p:cNvSpPr txBox="1">
            <a:spLocks/>
          </p:cNvSpPr>
          <p:nvPr/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inherent noise immunity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PM/FM vs. 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potential power advantages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E.g., CMOS ring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osc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at 100mV,  spin-torque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osc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6pW,  etc.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Selection_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196752"/>
            <a:ext cx="3109352" cy="25922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Phase Logic</a:t>
            </a:r>
            <a:endParaRPr lang="zh-CN" altLang="en-US" dirty="0"/>
          </a:p>
        </p:txBody>
      </p:sp>
      <p:pic>
        <p:nvPicPr>
          <p:cNvPr id="5" name="图片 4" descr="JohnvonNeumann-LosAlamo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628800"/>
            <a:ext cx="1626375" cy="212092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Feb 2015   BEARS lightning talk, Berkeley</a:t>
            </a:r>
            <a:endParaRPr lang="zh-CN" altLang="en-US" dirty="0"/>
          </a:p>
        </p:txBody>
      </p:sp>
      <p:pic>
        <p:nvPicPr>
          <p:cNvPr id="11" name="图片 10" descr="goto_eiit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4149080"/>
            <a:ext cx="1368152" cy="1656184"/>
          </a:xfrm>
          <a:prstGeom prst="rect">
            <a:avLst/>
          </a:prstGeom>
        </p:spPr>
      </p:pic>
      <p:pic>
        <p:nvPicPr>
          <p:cNvPr id="13" name="图片 12" descr="Selection_0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6315" y="1052736"/>
            <a:ext cx="3905067" cy="776124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2778224" y="3606115"/>
            <a:ext cx="5826224" cy="2703205"/>
            <a:chOff x="2778224" y="3606115"/>
            <a:chExt cx="5826224" cy="2703205"/>
          </a:xfrm>
        </p:grpSpPr>
        <p:pic>
          <p:nvPicPr>
            <p:cNvPr id="15" name="图片 14" descr="parametron-device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4528" y="3976416"/>
              <a:ext cx="3089920" cy="2077971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2778224" y="3606115"/>
              <a:ext cx="2448272" cy="2703205"/>
              <a:chOff x="2915816" y="3501008"/>
              <a:chExt cx="2448272" cy="2703205"/>
            </a:xfrm>
          </p:grpSpPr>
          <p:pic>
            <p:nvPicPr>
              <p:cNvPr id="6" name="图片 5" descr="parametron.gif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059832" y="3501008"/>
                <a:ext cx="2304256" cy="2304256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2915816" y="5373216"/>
                <a:ext cx="22434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resonant circuit</a:t>
                </a:r>
              </a:p>
              <a:p>
                <a:pPr algn="ctr"/>
                <a:r>
                  <a:rPr lang="en-US" altLang="zh-CN" sz="2400" b="1" dirty="0" smtClean="0"/>
                  <a:t>“</a:t>
                </a:r>
                <a:r>
                  <a:rPr lang="en-US" altLang="zh-CN" sz="2400" b="1" dirty="0" err="1" smtClean="0"/>
                  <a:t>Parametron</a:t>
                </a:r>
                <a:r>
                  <a:rPr lang="en-US" altLang="zh-CN" sz="2400" b="1" dirty="0" smtClean="0"/>
                  <a:t>”</a:t>
                </a:r>
                <a:endParaRPr lang="zh-CN" altLang="en-US" sz="2400" b="1" dirty="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467544" y="1052736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in 1954</a:t>
            </a:r>
            <a:endParaRPr lang="zh-CN" altLang="en-US" sz="2400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076056" y="1988840"/>
            <a:ext cx="3121875" cy="1571506"/>
            <a:chOff x="5076056" y="1988840"/>
            <a:chExt cx="3121875" cy="1571506"/>
          </a:xfrm>
        </p:grpSpPr>
        <p:sp>
          <p:nvSpPr>
            <p:cNvPr id="14" name="左弧形箭头 13"/>
            <p:cNvSpPr/>
            <p:nvPr/>
          </p:nvSpPr>
          <p:spPr>
            <a:xfrm>
              <a:off x="5076056" y="1988840"/>
              <a:ext cx="360040" cy="576064"/>
            </a:xfrm>
            <a:prstGeom prst="curvedRightArrow">
              <a:avLst>
                <a:gd name="adj1" fmla="val 29759"/>
                <a:gd name="adj2" fmla="val 83333"/>
                <a:gd name="adj3" fmla="val 47409"/>
              </a:avLst>
            </a:prstGeom>
            <a:solidFill>
              <a:srgbClr val="0000FF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8" name="图片 17" descr="Selection_006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1627" y="2420888"/>
              <a:ext cx="2736304" cy="113945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8172400" y="971436"/>
            <a:ext cx="971600" cy="1170712"/>
            <a:chOff x="8172400" y="971436"/>
            <a:chExt cx="971600" cy="1170712"/>
          </a:xfrm>
        </p:grpSpPr>
        <p:sp>
          <p:nvSpPr>
            <p:cNvPr id="20" name="TextBox 19"/>
            <p:cNvSpPr txBox="1"/>
            <p:nvPr/>
          </p:nvSpPr>
          <p:spPr>
            <a:xfrm>
              <a:off x="8460432" y="9714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5V</a:t>
              </a:r>
              <a:endParaRPr lang="zh-CN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706060" y="177281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0V</a:t>
              </a:r>
              <a:endParaRPr lang="zh-CN" altLang="en-US" b="1" dirty="0"/>
            </a:p>
          </p:txBody>
        </p:sp>
        <p:cxnSp>
          <p:nvCxnSpPr>
            <p:cNvPr id="23" name="直接箭头连接符 22"/>
            <p:cNvCxnSpPr>
              <a:stCxn id="21" idx="1"/>
            </p:cNvCxnSpPr>
            <p:nvPr/>
          </p:nvCxnSpPr>
          <p:spPr>
            <a:xfrm flipH="1" flipV="1">
              <a:off x="8388424" y="1772816"/>
              <a:ext cx="317636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" idx="1"/>
            </p:cNvCxnSpPr>
            <p:nvPr/>
          </p:nvCxnSpPr>
          <p:spPr>
            <a:xfrm flipH="1">
              <a:off x="8172400" y="1156102"/>
              <a:ext cx="288032" cy="406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7981907" y="2348880"/>
            <a:ext cx="1126597" cy="1017404"/>
            <a:chOff x="7981907" y="2348880"/>
            <a:chExt cx="1126597" cy="1017404"/>
          </a:xfrm>
        </p:grpSpPr>
        <p:sp>
          <p:nvSpPr>
            <p:cNvPr id="32" name="TextBox 31"/>
            <p:cNvSpPr txBox="1"/>
            <p:nvPr/>
          </p:nvSpPr>
          <p:spPr>
            <a:xfrm>
              <a:off x="8341947" y="2348880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180</a:t>
              </a:r>
              <a:r>
                <a:rPr lang="en-US" altLang="zh-CN" b="1" dirty="0" smtClean="0">
                  <a:latin typeface="Arial Unicode MS"/>
                  <a:ea typeface="Arial Unicode MS"/>
                  <a:cs typeface="Arial Unicode MS"/>
                </a:rPr>
                <a:t>〫</a:t>
              </a:r>
              <a:endParaRPr lang="zh-CN" altLang="en-US" b="1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7981907" y="2564904"/>
              <a:ext cx="432048" cy="72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413955" y="299695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0</a:t>
              </a:r>
              <a:r>
                <a:rPr lang="en-US" altLang="zh-CN" b="1" dirty="0" smtClean="0">
                  <a:latin typeface="Arial Unicode MS"/>
                  <a:ea typeface="Arial Unicode MS"/>
                  <a:cs typeface="Arial Unicode MS"/>
                </a:rPr>
                <a:t>〫</a:t>
              </a:r>
              <a:endParaRPr lang="zh-CN" altLang="en-US" b="1" dirty="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8053915" y="3212976"/>
              <a:ext cx="432048" cy="720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C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-1"/>
            <a:ext cx="8208912" cy="6402951"/>
          </a:xfrm>
        </p:spPr>
      </p:pic>
      <p:sp>
        <p:nvSpPr>
          <p:cNvPr id="9" name="TextBox 8"/>
          <p:cNvSpPr txBox="1"/>
          <p:nvPr/>
        </p:nvSpPr>
        <p:spPr>
          <a:xfrm>
            <a:off x="1043608" y="188640"/>
            <a:ext cx="3649525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8000"/>
                </a:solidFill>
              </a:rPr>
              <a:t>“cheap and reliable”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1844824"/>
            <a:ext cx="3733714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rgbClr val="008000"/>
                </a:solidFill>
              </a:rPr>
              <a:t>widely-used in Japan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Selection_0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501008"/>
            <a:ext cx="4554022" cy="2948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Phase Logic      vs.      Level Logic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355976" y="1988840"/>
            <a:ext cx="4536504" cy="1420823"/>
            <a:chOff x="2051720" y="1988840"/>
            <a:chExt cx="5400600" cy="1691456"/>
          </a:xfrm>
        </p:grpSpPr>
        <p:pic>
          <p:nvPicPr>
            <p:cNvPr id="9" name="图片 8" descr="vacuum-tub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1720" y="1988840"/>
              <a:ext cx="1268592" cy="1691456"/>
            </a:xfrm>
            <a:prstGeom prst="rect">
              <a:avLst/>
            </a:prstGeom>
          </p:spPr>
        </p:pic>
        <p:pic>
          <p:nvPicPr>
            <p:cNvPr id="10" name="图片 9" descr="MOSFET_Structur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5936" y="2228711"/>
              <a:ext cx="1728192" cy="1150248"/>
            </a:xfrm>
            <a:prstGeom prst="rect">
              <a:avLst/>
            </a:prstGeom>
          </p:spPr>
        </p:pic>
        <p:pic>
          <p:nvPicPr>
            <p:cNvPr id="11" name="图片 10" descr="MOSFET_Structur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8470" y="2611658"/>
              <a:ext cx="793850" cy="528370"/>
            </a:xfrm>
            <a:prstGeom prst="rect">
              <a:avLst/>
            </a:prstGeom>
          </p:spPr>
        </p:pic>
        <p:sp>
          <p:nvSpPr>
            <p:cNvPr id="12" name="右箭头 11"/>
            <p:cNvSpPr/>
            <p:nvPr/>
          </p:nvSpPr>
          <p:spPr>
            <a:xfrm>
              <a:off x="3275856" y="2708920"/>
              <a:ext cx="432048" cy="288032"/>
            </a:xfrm>
            <a:prstGeom prst="rightArrow">
              <a:avLst/>
            </a:prstGeom>
            <a:solidFill>
              <a:srgbClr val="000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940152" y="2708920"/>
              <a:ext cx="432048" cy="288032"/>
            </a:xfrm>
            <a:prstGeom prst="rightArrow">
              <a:avLst/>
            </a:prstGeom>
            <a:solidFill>
              <a:srgbClr val="000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 descr="Selection_00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5616" y="1124744"/>
            <a:ext cx="2338109" cy="973641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51520" y="1916832"/>
            <a:ext cx="3272884" cy="1912278"/>
            <a:chOff x="251520" y="2060848"/>
            <a:chExt cx="3272884" cy="1912278"/>
          </a:xfrm>
        </p:grpSpPr>
        <p:pic>
          <p:nvPicPr>
            <p:cNvPr id="16" name="图片 15" descr="parametron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520" y="2060848"/>
              <a:ext cx="1800200" cy="1800200"/>
            </a:xfrm>
            <a:prstGeom prst="rect">
              <a:avLst/>
            </a:prstGeom>
          </p:spPr>
        </p:pic>
        <p:sp>
          <p:nvSpPr>
            <p:cNvPr id="18" name="右箭头 17"/>
            <p:cNvSpPr/>
            <p:nvPr/>
          </p:nvSpPr>
          <p:spPr>
            <a:xfrm>
              <a:off x="2192856" y="2780928"/>
              <a:ext cx="362920" cy="241947"/>
            </a:xfrm>
            <a:prstGeom prst="rightArrow">
              <a:avLst/>
            </a:prstGeom>
            <a:solidFill>
              <a:srgbClr val="000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乘号 18"/>
            <p:cNvSpPr/>
            <p:nvPr/>
          </p:nvSpPr>
          <p:spPr>
            <a:xfrm>
              <a:off x="2627784" y="2420888"/>
              <a:ext cx="432048" cy="1008112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1520" y="3573016"/>
              <a:ext cx="3272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inductors hard to miniaturize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339752" y="3789040"/>
            <a:ext cx="6593992" cy="1458163"/>
            <a:chOff x="2339752" y="3789040"/>
            <a:chExt cx="6593992" cy="1458163"/>
          </a:xfrm>
        </p:grpSpPr>
        <p:grpSp>
          <p:nvGrpSpPr>
            <p:cNvPr id="26" name="组合 25"/>
            <p:cNvGrpSpPr/>
            <p:nvPr/>
          </p:nvGrpSpPr>
          <p:grpSpPr>
            <a:xfrm>
              <a:off x="4427984" y="3789040"/>
              <a:ext cx="4505760" cy="864000"/>
              <a:chOff x="5134680" y="4732200"/>
              <a:chExt cx="4505760" cy="864000"/>
            </a:xfrm>
          </p:grpSpPr>
          <p:sp>
            <p:nvSpPr>
              <p:cNvPr id="27" name="任意多边形 26"/>
              <p:cNvSpPr/>
              <p:nvPr/>
            </p:nvSpPr>
            <p:spPr>
              <a:xfrm>
                <a:off x="8177760" y="4732200"/>
                <a:ext cx="1462680" cy="731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noFill/>
              <a:ln w="54720">
                <a:solidFill>
                  <a:srgbClr val="FF0000"/>
                </a:solidFill>
                <a:prstDash val="solid"/>
              </a:ln>
            </p:spPr>
            <p:txBody>
              <a:bodyPr vert="horz" wrap="none" lIns="0" tIns="0" rIns="0" bIns="0" anchor="ctr" anchorCtr="0" compatLnSpc="0"/>
              <a:lstStyle>
                <a:defPPr lvl="0">
                  <a:buClr>
                    <a:srgbClr val="000000"/>
                  </a:buClr>
                  <a:buSzPct val="45000"/>
                  <a:buFont typeface="StarSymbol"/>
                  <a:buNone/>
                </a:defPPr>
                <a:lvl1pPr lvl="0">
                  <a:buClr>
                    <a:srgbClr val="000000"/>
                  </a:buClr>
                  <a:buSzPct val="45000"/>
                  <a:buFont typeface="StarSymbol"/>
                  <a:buChar char="●"/>
                </a:lvl1pPr>
                <a:lvl2pPr lvl="1">
                  <a:buClr>
                    <a:srgbClr val="000000"/>
                  </a:buClr>
                  <a:buSzPct val="45000"/>
                  <a:buFont typeface="StarSymbol"/>
                  <a:buChar char="●"/>
                </a:lvl2pPr>
                <a:lvl3pPr lvl="2">
                  <a:buClr>
                    <a:srgbClr val="000000"/>
                  </a:buClr>
                  <a:buSzPct val="45000"/>
                  <a:buFont typeface="StarSymbol"/>
                  <a:buChar char="●"/>
                </a:lvl3pPr>
                <a:lvl4pPr lvl="3">
                  <a:buClr>
                    <a:srgbClr val="000000"/>
                  </a:buClr>
                  <a:buSzPct val="45000"/>
                  <a:buFont typeface="StarSymbol"/>
                  <a:buChar char="●"/>
                </a:lvl4pPr>
                <a:lvl5pPr lvl="4">
                  <a:buClr>
                    <a:srgbClr val="000000"/>
                  </a:buClr>
                  <a:buSzPct val="45000"/>
                  <a:buFont typeface="StarSymbol"/>
                  <a:buChar char="●"/>
                </a:lvl5pPr>
                <a:lvl6pPr lvl="5">
                  <a:buClr>
                    <a:srgbClr val="000000"/>
                  </a:buClr>
                  <a:buSzPct val="45000"/>
                  <a:buFont typeface="StarSymbol"/>
                  <a:buChar char="●"/>
                </a:lvl6pPr>
                <a:lvl7pPr lvl="6">
                  <a:buClr>
                    <a:srgbClr val="000000"/>
                  </a:buClr>
                  <a:buSzPct val="45000"/>
                  <a:buFont typeface="StarSymbol"/>
                  <a:buChar char="●"/>
                </a:lvl7pPr>
                <a:lvl8pPr lvl="7">
                  <a:buClr>
                    <a:srgbClr val="000000"/>
                  </a:buClr>
                  <a:buSzPct val="45000"/>
                  <a:buFont typeface="StarSymbol"/>
                  <a:buChar char="●"/>
                </a:lvl8pPr>
                <a:lvl9pPr lvl="8">
                  <a:buClr>
                    <a:srgbClr val="000000"/>
                  </a:buClr>
                  <a:buSzPct val="45000"/>
                  <a:buFont typeface="StarSymbol"/>
                  <a:buChar char="●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buNone/>
                  <a:tabLst/>
                </a:pPr>
                <a:endParaRPr lang="en-US" sz="2400" b="0" i="0" u="none" strike="noStrike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HG Mincho Light J" pitchFamily="2"/>
                  <a:cs typeface="Arial Unicode MS" pitchFamily="2"/>
                </a:endParaRPr>
              </a:p>
            </p:txBody>
          </p:sp>
          <p:cxnSp>
            <p:nvCxnSpPr>
              <p:cNvPr id="28" name="直接箭头连接符 27"/>
              <p:cNvCxnSpPr>
                <a:stCxn id="27" idx="6"/>
              </p:cNvCxnSpPr>
              <p:nvPr/>
            </p:nvCxnSpPr>
            <p:spPr>
              <a:xfrm flipH="1">
                <a:off x="5134680" y="5098320"/>
                <a:ext cx="3043080" cy="497880"/>
              </a:xfrm>
              <a:prstGeom prst="straightConnector1">
                <a:avLst/>
              </a:prstGeom>
              <a:noFill/>
              <a:ln w="54720">
                <a:solidFill>
                  <a:srgbClr val="FF0000"/>
                </a:solidFill>
                <a:prstDash val="solid"/>
                <a:tailEnd type="arrow"/>
              </a:ln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2339752" y="4293096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/>
                <a:t>plateauing</a:t>
              </a:r>
              <a:r>
                <a:rPr lang="en-US" altLang="zh-CN" sz="2800" b="1" dirty="0" smtClean="0"/>
                <a:t> in recent years</a:t>
              </a:r>
              <a:endParaRPr lang="zh-CN" altLang="en-US" sz="2800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83768" y="5313982"/>
            <a:ext cx="219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80"/>
                </a:solidFill>
              </a:rPr>
              <a:t>atomic dimensions</a:t>
            </a:r>
          </a:p>
          <a:p>
            <a:r>
              <a:rPr lang="en-US" altLang="zh-CN" b="1" dirty="0" smtClean="0">
                <a:solidFill>
                  <a:srgbClr val="000080"/>
                </a:solidFill>
              </a:rPr>
              <a:t>noise/interference</a:t>
            </a:r>
          </a:p>
          <a:p>
            <a:r>
              <a:rPr lang="en-US" altLang="zh-CN" b="1" dirty="0" smtClean="0">
                <a:solidFill>
                  <a:srgbClr val="000080"/>
                </a:solidFill>
              </a:rPr>
              <a:t>power</a:t>
            </a:r>
            <a:endParaRPr lang="zh-CN" altLang="en-US" b="1" dirty="0">
              <a:solidFill>
                <a:srgbClr val="000080"/>
              </a:solidFill>
            </a:endParaRPr>
          </a:p>
        </p:txBody>
      </p:sp>
      <p:pic>
        <p:nvPicPr>
          <p:cNvPr id="29" name="图片 28" descr="Selection_003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88024" y="1052736"/>
            <a:ext cx="3905067" cy="776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4283968" y="1484784"/>
            <a:ext cx="2664296" cy="1365829"/>
            <a:chOff x="1907704" y="6858000"/>
            <a:chExt cx="2664296" cy="1365829"/>
          </a:xfrm>
        </p:grpSpPr>
        <p:pic>
          <p:nvPicPr>
            <p:cNvPr id="58" name="图片 57" descr="Selection_00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704" y="6858000"/>
              <a:ext cx="1008112" cy="1365829"/>
            </a:xfrm>
            <a:prstGeom prst="rect">
              <a:avLst/>
            </a:prstGeom>
          </p:spPr>
        </p:pic>
        <p:pic>
          <p:nvPicPr>
            <p:cNvPr id="60" name="图片 59" descr="Selection_007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3491880" y="6858000"/>
              <a:ext cx="1080120" cy="1365829"/>
            </a:xfrm>
            <a:prstGeom prst="rect">
              <a:avLst/>
            </a:prstGeom>
          </p:spPr>
        </p:pic>
        <p:cxnSp>
          <p:nvCxnSpPr>
            <p:cNvPr id="62" name="直接箭头连接符 61"/>
            <p:cNvCxnSpPr/>
            <p:nvPr/>
          </p:nvCxnSpPr>
          <p:spPr>
            <a:xfrm>
              <a:off x="2987824" y="7533456"/>
              <a:ext cx="4320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2987824" y="7389440"/>
              <a:ext cx="4320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图片 43" descr="parametr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124" y="1268760"/>
            <a:ext cx="1800200" cy="1800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altLang="zh-CN" dirty="0" smtClean="0"/>
              <a:t>Our work: virtually ANY oscillator works for phase logic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64088" y="2852936"/>
            <a:ext cx="1584176" cy="3104000"/>
            <a:chOff x="3902604" y="1615917"/>
            <a:chExt cx="1818746" cy="390037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 l="9843" t="7976" r="9843" b="7976"/>
            <a:stretch>
              <a:fillRect/>
            </a:stretch>
          </p:blipFill>
          <p:spPr>
            <a:xfrm rot="5400000">
              <a:off x="4191424" y="2513432"/>
              <a:ext cx="831599" cy="1078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4200120" y="4076640"/>
              <a:ext cx="1438559" cy="1335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任意多边形 12"/>
            <p:cNvSpPr/>
            <p:nvPr/>
          </p:nvSpPr>
          <p:spPr>
            <a:xfrm>
              <a:off x="3902604" y="1615917"/>
              <a:ext cx="1818746" cy="36193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 w="18360">
              <a:solidFill>
                <a:srgbClr val="FF0000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600" b="1" i="0" u="none" strike="noStrike" dirty="0">
                  <a:ln>
                    <a:noFill/>
                  </a:ln>
                  <a:solidFill>
                    <a:srgbClr val="FF0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“</a:t>
              </a:r>
              <a:r>
                <a:rPr lang="en-US" sz="1600" b="1" i="0" u="none" strike="noStrike" dirty="0" err="1">
                  <a:ln>
                    <a:noFill/>
                  </a:ln>
                  <a:solidFill>
                    <a:srgbClr val="FF0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nano</a:t>
              </a:r>
              <a:r>
                <a:rPr lang="en-US" sz="1600" b="1" i="0" u="none" strike="noStrike" dirty="0">
                  <a:ln>
                    <a:noFill/>
                  </a:ln>
                  <a:solidFill>
                    <a:srgbClr val="FF0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-devices”</a:t>
              </a: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97318" y="3776400"/>
              <a:ext cx="1341358" cy="20168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200" b="0" i="0" u="none" strike="noStrike" dirty="0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spin-torque </a:t>
              </a:r>
              <a:r>
                <a:rPr lang="en-US" sz="1200" b="0" i="0" u="none" strike="noStrike" dirty="0" err="1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oscs</a:t>
              </a:r>
              <a:r>
                <a:rPr lang="en-US" sz="1200" b="0" i="0" u="none" strike="noStrike" dirty="0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.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284360" y="5342040"/>
              <a:ext cx="1436989" cy="17425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200" b="0" i="0" u="none" strike="noStrike" dirty="0" err="1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nanowire</a:t>
              </a:r>
              <a:r>
                <a:rPr lang="en-US" sz="1200" b="0" i="0" u="none" strike="noStrike" dirty="0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 ring </a:t>
              </a:r>
              <a:r>
                <a:rPr lang="en-US" sz="1200" b="0" i="0" u="none" strike="noStrike" dirty="0" err="1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osc</a:t>
              </a:r>
              <a:r>
                <a:rPr lang="en-US" sz="1200" b="0" i="0" u="none" strike="noStrike" dirty="0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.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>
              <a:alphaModFix/>
              <a:lum/>
            </a:blip>
            <a:srcRect l="15065" t="10027" r="22597" b="5012"/>
            <a:stretch>
              <a:fillRect/>
            </a:stretch>
          </p:blipFill>
          <p:spPr>
            <a:xfrm>
              <a:off x="4400280" y="2178360"/>
              <a:ext cx="980280" cy="8492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组合 15"/>
          <p:cNvGrpSpPr/>
          <p:nvPr/>
        </p:nvGrpSpPr>
        <p:grpSpPr>
          <a:xfrm>
            <a:off x="3779912" y="2852936"/>
            <a:ext cx="1512168" cy="2506568"/>
            <a:chOff x="2273860" y="1596386"/>
            <a:chExt cx="1960777" cy="3829534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print">
              <a:alphaModFix/>
              <a:lum/>
            </a:blip>
            <a:srcRect b="25424"/>
            <a:stretch>
              <a:fillRect/>
            </a:stretch>
          </p:blipFill>
          <p:spPr>
            <a:xfrm>
              <a:off x="2504161" y="3653638"/>
              <a:ext cx="1527480" cy="1545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 cstate="print">
              <a:alphaModFix/>
              <a:lum/>
            </a:blip>
            <a:srcRect l="9570" t="5204" r="9570" b="5204"/>
            <a:stretch>
              <a:fillRect/>
            </a:stretch>
          </p:blipFill>
          <p:spPr>
            <a:xfrm>
              <a:off x="2540160" y="2208240"/>
              <a:ext cx="1389600" cy="1105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任意多边形 18"/>
            <p:cNvSpPr/>
            <p:nvPr/>
          </p:nvSpPr>
          <p:spPr>
            <a:xfrm>
              <a:off x="2273860" y="1596386"/>
              <a:ext cx="1960777" cy="44005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 w="18360">
              <a:solidFill>
                <a:srgbClr val="FF0000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600" b="1" i="0" u="none" strike="noStrike" dirty="0" err="1">
                  <a:ln>
                    <a:noFill/>
                  </a:ln>
                  <a:solidFill>
                    <a:srgbClr val="FF0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opto</a:t>
              </a:r>
              <a:r>
                <a:rPr lang="en-US" sz="1600" b="1" i="0" u="none" strike="noStrike" dirty="0">
                  <a:ln>
                    <a:noFill/>
                  </a:ln>
                  <a:solidFill>
                    <a:srgbClr val="FF0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-electronic</a:t>
              </a: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465999" y="3297240"/>
              <a:ext cx="1768636" cy="291092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200" b="0" i="0" u="none" strike="noStrike" dirty="0" err="1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opto</a:t>
              </a:r>
              <a:r>
                <a:rPr lang="en-US" sz="1200" b="0" i="0" u="none" strike="noStrike" dirty="0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-resonator laser</a:t>
              </a: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874960" y="5209560"/>
              <a:ext cx="763200" cy="216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200" b="0" i="0" u="none" strike="noStrike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VCSELs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1444" y="2852937"/>
            <a:ext cx="1778467" cy="2868056"/>
            <a:chOff x="190348" y="1612427"/>
            <a:chExt cx="2268427" cy="374293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346320" y="3855959"/>
              <a:ext cx="1978200" cy="1248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47200" y="2200319"/>
              <a:ext cx="1604520" cy="1283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任意多边形 24"/>
            <p:cNvSpPr/>
            <p:nvPr/>
          </p:nvSpPr>
          <p:spPr>
            <a:xfrm>
              <a:off x="346321" y="1612427"/>
              <a:ext cx="1842119" cy="412213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 w="18360">
              <a:solidFill>
                <a:srgbClr val="FF0000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600" b="1" i="0" u="none" strike="noStrike" dirty="0">
                  <a:ln>
                    <a:noFill/>
                  </a:ln>
                  <a:solidFill>
                    <a:srgbClr val="FF0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MEMS/NEMS</a:t>
              </a:r>
              <a:endParaRPr lang="en-US" sz="1400" b="1" i="0" u="none" strike="noStrike" dirty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HG Mincho Light J" pitchFamily="2"/>
                <a:cs typeface="Arial Unicode MS" pitchFamily="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190348" y="3415320"/>
              <a:ext cx="2268427" cy="274514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200" b="0" i="0" u="none" strike="noStrike" dirty="0" err="1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nanoswitch</a:t>
              </a:r>
              <a:r>
                <a:rPr lang="en-US" sz="1200" b="0" i="0" u="none" strike="noStrike" dirty="0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 relaxation </a:t>
              </a:r>
              <a:r>
                <a:rPr lang="en-US" sz="1200" b="0" i="0" u="none" strike="noStrike" dirty="0" err="1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osc</a:t>
              </a:r>
              <a:r>
                <a:rPr lang="en-US" sz="1200" b="0" i="0" u="none" strike="noStrike" dirty="0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.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374040" y="5107320"/>
              <a:ext cx="1964880" cy="248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200" b="0" i="0" u="none" strike="noStrike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MEMS resonator osc.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9511" y="2852936"/>
            <a:ext cx="1802730" cy="3176008"/>
            <a:chOff x="7400909" y="1611135"/>
            <a:chExt cx="2384971" cy="420178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1" cstate="print">
              <a:alphaModFix/>
              <a:lum/>
            </a:blip>
            <a:srcRect r="30164"/>
            <a:stretch>
              <a:fillRect/>
            </a:stretch>
          </p:blipFill>
          <p:spPr>
            <a:xfrm>
              <a:off x="7863480" y="4100400"/>
              <a:ext cx="1846800" cy="1617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Picture 4"/>
            <p:cNvPicPr>
              <a:picLocks noChangeAspect="1"/>
            </p:cNvPicPr>
            <p:nvPr/>
          </p:nvPicPr>
          <p:blipFill>
            <a:blip r:embed="rId12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7779960" y="2210037"/>
              <a:ext cx="2005920" cy="17827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任意多边形 30"/>
            <p:cNvSpPr/>
            <p:nvPr/>
          </p:nvSpPr>
          <p:spPr>
            <a:xfrm>
              <a:off x="7400909" y="1611135"/>
              <a:ext cx="2291235" cy="47632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 w="18360">
              <a:solidFill>
                <a:srgbClr val="FF0000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600" b="1" i="0" u="none" strike="noStrike" dirty="0">
                  <a:ln>
                    <a:noFill/>
                  </a:ln>
                  <a:solidFill>
                    <a:srgbClr val="FF0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CMOS/electronic</a:t>
              </a: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258293" y="3800519"/>
              <a:ext cx="901548" cy="29763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200" b="0" i="0" u="none" strike="noStrike" dirty="0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ring </a:t>
              </a:r>
              <a:r>
                <a:rPr lang="en-US" sz="1200" b="0" i="0" u="none" strike="noStrike" dirty="0" err="1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osc</a:t>
              </a:r>
              <a:r>
                <a:rPr lang="en-US" sz="1600" b="0" i="0" u="none" strike="noStrike" dirty="0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.</a:t>
              </a: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48821" y="5564880"/>
              <a:ext cx="1162099" cy="248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200" b="0" i="0" u="none" strike="noStrike" dirty="0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LC oscillator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64287" y="2852936"/>
            <a:ext cx="1728192" cy="3031992"/>
            <a:chOff x="5580459" y="1613748"/>
            <a:chExt cx="2223641" cy="3901223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3" cstate="print">
              <a:alphaModFix/>
              <a:lum/>
            </a:blip>
            <a:srcRect r="40323"/>
            <a:stretch>
              <a:fillRect/>
            </a:stretch>
          </p:blipFill>
          <p:spPr>
            <a:xfrm>
              <a:off x="5795282" y="3523678"/>
              <a:ext cx="1819440" cy="1873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 cstate="print">
              <a:alphaModFix/>
              <a:lum/>
            </a:blip>
            <a:srcRect t="62963" r="63630" b="2778"/>
            <a:stretch>
              <a:fillRect/>
            </a:stretch>
          </p:blipFill>
          <p:spPr>
            <a:xfrm>
              <a:off x="5765760" y="2140560"/>
              <a:ext cx="1869839" cy="127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任意多边形 36"/>
            <p:cNvSpPr/>
            <p:nvPr/>
          </p:nvSpPr>
          <p:spPr>
            <a:xfrm>
              <a:off x="5580459" y="1613748"/>
              <a:ext cx="2223641" cy="37060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 w="18360">
              <a:solidFill>
                <a:srgbClr val="FF0000"/>
              </a:solidFill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600" b="1" i="0" u="none" strike="noStrike" dirty="0" err="1">
                  <a:ln>
                    <a:noFill/>
                  </a:ln>
                  <a:solidFill>
                    <a:srgbClr val="FF0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synth</a:t>
              </a:r>
              <a:r>
                <a:rPr lang="en-US" sz="1600" b="1" i="0" u="none" strike="noStrike" dirty="0">
                  <a:ln>
                    <a:noFill/>
                  </a:ln>
                  <a:solidFill>
                    <a:srgbClr val="FF0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. bio. (DNA)</a:t>
              </a: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136367" y="5311440"/>
              <a:ext cx="1149672" cy="20353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200" b="0" i="0" u="none" strike="noStrike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repressilator</a:t>
              </a: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6433560" y="3456359"/>
              <a:ext cx="602640" cy="19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  <a:prstDash val="solid"/>
            </a:ln>
          </p:spPr>
          <p:txBody>
            <a:bodyPr vert="horz" wrap="none" lIns="0" tIns="0" rIns="0" bIns="0" anchor="ctr" anchorCtr="0" compatLnSpc="0"/>
            <a:lstStyle>
              <a:defPPr lvl="0">
                <a:buClr>
                  <a:srgbClr val="000000"/>
                </a:buClr>
                <a:buSzPct val="45000"/>
                <a:buFont typeface="StarSymbol"/>
                <a:buNone/>
              </a:defPPr>
              <a:lvl1pPr lvl="0">
                <a:buClr>
                  <a:srgbClr val="000000"/>
                </a:buClr>
                <a:buSzPct val="45000"/>
                <a:buFont typeface="StarSymbol"/>
                <a:buChar char="●"/>
              </a:lvl1pPr>
              <a:lvl2pPr lvl="1">
                <a:buClr>
                  <a:srgbClr val="000000"/>
                </a:buClr>
                <a:buSzPct val="45000"/>
                <a:buFont typeface="StarSymbol"/>
                <a:buChar char="●"/>
              </a:lvl2pPr>
              <a:lvl3pPr lvl="2">
                <a:buClr>
                  <a:srgbClr val="000000"/>
                </a:buClr>
                <a:buSzPct val="45000"/>
                <a:buFont typeface="StarSymbol"/>
                <a:buChar char="●"/>
              </a:lvl3pPr>
              <a:lvl4pPr lvl="3">
                <a:buClr>
                  <a:srgbClr val="000000"/>
                </a:buClr>
                <a:buSzPct val="45000"/>
                <a:buFont typeface="StarSymbol"/>
                <a:buChar char="●"/>
              </a:lvl4pPr>
              <a:lvl5pPr lvl="4">
                <a:buClr>
                  <a:srgbClr val="000000"/>
                </a:buClr>
                <a:buSzPct val="45000"/>
                <a:buFont typeface="StarSymbol"/>
                <a:buChar char="●"/>
              </a:lvl5pPr>
              <a:lvl6pPr lvl="5">
                <a:buClr>
                  <a:srgbClr val="000000"/>
                </a:buClr>
                <a:buSzPct val="45000"/>
                <a:buFont typeface="StarSymbol"/>
                <a:buChar char="●"/>
              </a:lvl6pPr>
              <a:lvl7pPr lvl="6">
                <a:buClr>
                  <a:srgbClr val="000000"/>
                </a:buClr>
                <a:buSzPct val="45000"/>
                <a:buFont typeface="StarSymbol"/>
                <a:buChar char="●"/>
              </a:lvl7pPr>
              <a:lvl8pPr lvl="7">
                <a:buClr>
                  <a:srgbClr val="000000"/>
                </a:buClr>
                <a:buSzPct val="45000"/>
                <a:buFont typeface="StarSymbol"/>
                <a:buChar char="●"/>
              </a:lvl8pPr>
              <a:lvl9pPr lvl="8">
                <a:buClr>
                  <a:srgbClr val="000000"/>
                </a:buClr>
                <a:buSzPct val="45000"/>
                <a:buFont typeface="StarSymbol"/>
                <a:buChar char="●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buNone/>
                <a:tabLst/>
              </a:pPr>
              <a:r>
                <a:rPr lang="en-US" sz="1100" b="0" i="0" u="none" strike="noStrike" dirty="0" err="1">
                  <a:ln>
                    <a:noFill/>
                  </a:ln>
                  <a:solidFill>
                    <a:srgbClr val="008000"/>
                  </a:solidFill>
                  <a:latin typeface="Arial" pitchFamily="34"/>
                  <a:ea typeface="HG Mincho Light J" pitchFamily="2"/>
                  <a:cs typeface="Arial Unicode MS" pitchFamily="2"/>
                </a:rPr>
                <a:t>oligator</a:t>
              </a:r>
              <a:endParaRPr lang="en-US" sz="1100" b="0" i="0" u="none" strike="noStrike" dirty="0">
                <a:ln>
                  <a:noFill/>
                </a:ln>
                <a:solidFill>
                  <a:srgbClr val="008000"/>
                </a:solidFill>
                <a:latin typeface="Arial" pitchFamily="34"/>
                <a:ea typeface="HG Mincho Light J" pitchFamily="2"/>
                <a:cs typeface="Arial Unicode MS" pitchFamily="2"/>
              </a:endParaRPr>
            </a:p>
          </p:txBody>
        </p:sp>
      </p:grp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7020272" y="1700808"/>
            <a:ext cx="1800200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oscillator</a:t>
            </a:r>
            <a:endParaRPr lang="en-US" altLang="zh-CN" sz="2800" dirty="0" smtClean="0"/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1763688" y="6021288"/>
            <a:ext cx="5904656" cy="504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b="1" i="1" dirty="0" smtClean="0">
                <a:solidFill>
                  <a:srgbClr val="008000"/>
                </a:solidFill>
              </a:rPr>
              <a:t>m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</a:t>
            </a:r>
            <a:r>
              <a:rPr kumimoji="0" lang="en-US" altLang="zh-CN" sz="2800" b="1" i="1" u="none" strike="noStrike" kern="120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integrable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nano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-scale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1259124" y="1484784"/>
            <a:ext cx="1800200" cy="1251520"/>
            <a:chOff x="1259124" y="1484784"/>
            <a:chExt cx="1800200" cy="125152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259124" y="1556792"/>
              <a:ext cx="1800200" cy="11521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1259632" y="1484784"/>
              <a:ext cx="1799692" cy="12515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右箭头 53"/>
          <p:cNvSpPr/>
          <p:nvPr/>
        </p:nvSpPr>
        <p:spPr>
          <a:xfrm>
            <a:off x="3419872" y="1988840"/>
            <a:ext cx="648072" cy="360040"/>
          </a:xfrm>
          <a:prstGeom prst="rightArrow">
            <a:avLst/>
          </a:prstGeom>
          <a:solidFill>
            <a:srgbClr val="0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2" grpId="0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Central Mechanism: Injection Locking</a:t>
            </a:r>
            <a:endParaRPr lang="zh-CN" altLang="en-US" sz="3600" dirty="0"/>
          </a:p>
        </p:txBody>
      </p:sp>
      <p:pic>
        <p:nvPicPr>
          <p:cNvPr id="8" name="sync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77166" y="1124744"/>
            <a:ext cx="8271298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Oscillators to Computers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31640" y="3789040"/>
            <a:ext cx="6336704" cy="2220054"/>
            <a:chOff x="1979712" y="3429000"/>
            <a:chExt cx="6336704" cy="2220054"/>
          </a:xfrm>
        </p:grpSpPr>
        <p:pic>
          <p:nvPicPr>
            <p:cNvPr id="8" name="图片 7" descr="general-boolean-system-ra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712" y="3429000"/>
              <a:ext cx="6336704" cy="213189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79712" y="4941168"/>
              <a:ext cx="1008112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b="1" dirty="0" smtClean="0"/>
                <a:t>CLK</a:t>
              </a:r>
            </a:p>
            <a:p>
              <a:pPr algn="r"/>
              <a:endParaRPr lang="zh-CN" altLang="en-US" sz="2000" b="1" dirty="0"/>
            </a:p>
          </p:txBody>
        </p:sp>
      </p:grpSp>
      <p:pic>
        <p:nvPicPr>
          <p:cNvPr id="12" name="图片 11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052736"/>
            <a:ext cx="3091015" cy="2201177"/>
          </a:xfrm>
          <a:prstGeom prst="rect">
            <a:avLst/>
          </a:prstGeom>
        </p:spPr>
      </p:pic>
      <p:pic>
        <p:nvPicPr>
          <p:cNvPr id="13" name="图片 12" descr="cpu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1124744"/>
            <a:ext cx="1760984" cy="1633313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3923928" y="1628800"/>
            <a:ext cx="576064" cy="432048"/>
          </a:xfrm>
          <a:prstGeom prst="rightArrow">
            <a:avLst/>
          </a:prstGeom>
          <a:solidFill>
            <a:srgbClr val="0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5436096" y="2924944"/>
            <a:ext cx="576064" cy="432048"/>
          </a:xfrm>
          <a:prstGeom prst="rightArrow">
            <a:avLst/>
          </a:prstGeom>
          <a:solidFill>
            <a:srgbClr val="000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Selection_00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3717032"/>
            <a:ext cx="1656184" cy="689672"/>
          </a:xfrm>
          <a:prstGeom prst="rect">
            <a:avLst/>
          </a:prstGeom>
        </p:spPr>
      </p:pic>
      <p:pic>
        <p:nvPicPr>
          <p:cNvPr id="17" name="图片 16" descr="Selection_00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87816" y="4437112"/>
            <a:ext cx="1656184" cy="689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Phase Logic FSM with Oscillators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 dirty="0"/>
          </a:p>
        </p:txBody>
      </p:sp>
      <p:pic>
        <p:nvPicPr>
          <p:cNvPr id="9" name="内容占位符 8" descr="adderBreadboar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8112538" cy="48574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Tianshi Wang &lt;tianshi@berkeley.edu&gt;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Feb 2015   BEARS lightning talk, Berkeley</a:t>
            </a:r>
            <a:endParaRPr lang="zh-CN" altLang="en-US" dirty="0"/>
          </a:p>
        </p:txBody>
      </p:sp>
      <p:pic>
        <p:nvPicPr>
          <p:cNvPr id="9" name="图片 8" descr="ringOscSHIL2_cr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8640"/>
            <a:ext cx="4495429" cy="2996952"/>
          </a:xfrm>
          <a:prstGeom prst="rect">
            <a:avLst/>
          </a:prstGeom>
        </p:spPr>
      </p:pic>
      <p:pic>
        <p:nvPicPr>
          <p:cNvPr id="11" name="内容占位符 10" descr="ringOscSHIL1_cr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3356992"/>
            <a:ext cx="4495428" cy="29969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7624" y="620688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logic 1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59632" y="3861048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logic 0</a:t>
            </a:r>
            <a:endParaRPr lang="zh-CN" altLang="en-US" sz="2800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67744" y="1844824"/>
            <a:ext cx="2016224" cy="523220"/>
            <a:chOff x="2267744" y="1844824"/>
            <a:chExt cx="2016224" cy="523220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2843808" y="2060848"/>
              <a:ext cx="144016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67744" y="1844824"/>
              <a:ext cx="7200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Arial Unicode MS"/>
                  <a:ea typeface="Arial Unicode MS"/>
                  <a:cs typeface="Arial Unicode MS"/>
                </a:rPr>
                <a:t>〫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95858" y="4437112"/>
            <a:ext cx="1884054" cy="576064"/>
            <a:chOff x="1895858" y="4437112"/>
            <a:chExt cx="1884054" cy="576064"/>
          </a:xfrm>
        </p:grpSpPr>
        <p:sp>
          <p:nvSpPr>
            <p:cNvPr id="16" name="TextBox 15"/>
            <p:cNvSpPr txBox="1"/>
            <p:nvPr/>
          </p:nvSpPr>
          <p:spPr>
            <a:xfrm>
              <a:off x="1895858" y="4489956"/>
              <a:ext cx="1091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180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Arial Unicode MS"/>
                  <a:ea typeface="Arial Unicode MS"/>
                  <a:cs typeface="Arial Unicode MS"/>
                </a:rPr>
                <a:t>〫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2771800" y="4437112"/>
              <a:ext cx="1008112" cy="2880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272</Words>
  <Application>Microsoft Office PowerPoint</Application>
  <PresentationFormat>全屏显示(4:3)</PresentationFormat>
  <Paragraphs>76</Paragraphs>
  <Slides>10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自定义设计方案</vt:lpstr>
      <vt:lpstr>PHLOGON: Computing with Phase Logic</vt:lpstr>
      <vt:lpstr>Phase Logic</vt:lpstr>
      <vt:lpstr>幻灯片 3</vt:lpstr>
      <vt:lpstr>Phase Logic      vs.      Level Logic</vt:lpstr>
      <vt:lpstr>Our work: virtually ANY oscillator works for phase logic</vt:lpstr>
      <vt:lpstr>Central Mechanism: Injection Locking</vt:lpstr>
      <vt:lpstr>From Oscillators to Computers</vt:lpstr>
      <vt:lpstr>First Phase Logic FSM with Oscillators</vt:lpstr>
      <vt:lpstr>幻灯片 9</vt:lpstr>
      <vt:lpstr>Advantages of Phase Logic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PHLOGON: Reengineering Computers with Phase-based Bits and Bytes</dc:title>
  <dc:creator>Tianshi</dc:creator>
  <cp:lastModifiedBy>Tianshi</cp:lastModifiedBy>
  <cp:revision>75</cp:revision>
  <dcterms:created xsi:type="dcterms:W3CDTF">2015-02-03T10:20:49Z</dcterms:created>
  <dcterms:modified xsi:type="dcterms:W3CDTF">2015-02-06T21:51:22Z</dcterms:modified>
</cp:coreProperties>
</file>