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6858000" cx="9144000"/>
  <p:notesSz cx="6858000" cy="9144000"/>
  <p:embeddedFontLst>
    <p:embeddedFont>
      <p:font typeface="Corbel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0" roundtripDataSignature="AMtx7mimbtgHa3Xew7mbYo2lcOlIZqEY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CB6BDD4-BC72-4D68-93AC-A019D8166FEF}">
  <a:tblStyle styleId="{3CB6BDD4-BC72-4D68-93AC-A019D8166FEF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Corbel-regular.fntdata"/><Relationship Id="rId25" Type="http://schemas.openxmlformats.org/officeDocument/2006/relationships/slide" Target="slides/slide18.xml"/><Relationship Id="rId28" Type="http://schemas.openxmlformats.org/officeDocument/2006/relationships/font" Target="fonts/Corbel-italic.fntdata"/><Relationship Id="rId27" Type="http://schemas.openxmlformats.org/officeDocument/2006/relationships/font" Target="fonts/Corbel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Corbel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e610c61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9e610c6126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bg>
      <p:bgPr>
        <a:gradFill>
          <a:gsLst>
            <a:gs pos="0">
              <a:srgbClr val="BEC4D3"/>
            </a:gs>
            <a:gs pos="12000">
              <a:srgbClr val="BEC4D3"/>
            </a:gs>
            <a:gs pos="20000">
              <a:srgbClr val="BDC3D1"/>
            </a:gs>
            <a:gs pos="100000">
              <a:srgbClr val="34394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/>
          <p:nvPr/>
        </p:nvSpPr>
        <p:spPr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" name="Google Shape;19;p21"/>
          <p:cNvSpPr txBox="1"/>
          <p:nvPr>
            <p:ph type="ctrTitle"/>
          </p:nvPr>
        </p:nvSpPr>
        <p:spPr>
          <a:xfrm>
            <a:off x="685800" y="3355848"/>
            <a:ext cx="80772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4570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700"/>
              <a:buFont typeface="Corbel"/>
              <a:buNone/>
              <a:defRPr b="1" sz="4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" type="subTitle"/>
          </p:nvPr>
        </p:nvSpPr>
        <p:spPr>
          <a:xfrm>
            <a:off x="685800" y="1828800"/>
            <a:ext cx="8077200" cy="14996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18850" spcFirstLastPara="1" rIns="4570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SzPts val="252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21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4" name="Google Shape;24;p21"/>
          <p:cNvSpPr/>
          <p:nvPr/>
        </p:nvSpPr>
        <p:spPr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5400000" dist="1016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bg>
      <p:bgPr>
        <a:solidFill>
          <a:schemeClr val="l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9"/>
          <p:cNvSpPr txBox="1"/>
          <p:nvPr>
            <p:ph type="title"/>
          </p:nvPr>
        </p:nvSpPr>
        <p:spPr>
          <a:xfrm>
            <a:off x="164592" y="155448"/>
            <a:ext cx="2525150" cy="9784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73150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2000"/>
              <a:buFont typeface="Corbel"/>
              <a:buNone/>
              <a:defRPr b="0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9"/>
          <p:cNvSpPr/>
          <p:nvPr>
            <p:ph idx="2" type="pic"/>
          </p:nvPr>
        </p:nvSpPr>
        <p:spPr>
          <a:xfrm>
            <a:off x="2903805" y="1484808"/>
            <a:ext cx="6247397" cy="5373192"/>
          </a:xfrm>
          <a:prstGeom prst="rect">
            <a:avLst/>
          </a:prstGeom>
          <a:solidFill>
            <a:srgbClr val="BABABB"/>
          </a:solidFill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2" name="Google Shape;92;p29"/>
          <p:cNvSpPr txBox="1"/>
          <p:nvPr>
            <p:ph idx="1" type="body"/>
          </p:nvPr>
        </p:nvSpPr>
        <p:spPr>
          <a:xfrm>
            <a:off x="164592" y="1728216"/>
            <a:ext cx="246888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3" name="Google Shape;93;p29"/>
          <p:cNvSpPr txBox="1"/>
          <p:nvPr>
            <p:ph idx="10" type="dt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9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" name="Google Shape;95;p29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6" name="Google Shape;96;p29"/>
          <p:cNvSpPr txBox="1"/>
          <p:nvPr>
            <p:ph idx="11" type="ftr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ABAB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9"/>
          <p:cNvSpPr txBox="1"/>
          <p:nvPr>
            <p:ph idx="12" type="sldNum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0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0"/>
          <p:cNvSpPr txBox="1"/>
          <p:nvPr>
            <p:ph idx="1" type="body"/>
          </p:nvPr>
        </p:nvSpPr>
        <p:spPr>
          <a:xfrm rot="5400000">
            <a:off x="2259195" y="-26805"/>
            <a:ext cx="4625609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>
            <a:lvl1pPr indent="-320040" lvl="0" marL="457200" algn="l">
              <a:spcBef>
                <a:spcPts val="0"/>
              </a:spcBef>
              <a:spcAft>
                <a:spcPts val="0"/>
              </a:spcAft>
              <a:buSzPts val="1440"/>
              <a:buChar char="◼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1" name="Google Shape;101;p30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0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0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showMasterSp="0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1"/>
          <p:cNvSpPr/>
          <p:nvPr/>
        </p:nvSpPr>
        <p:spPr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10800000" dist="1016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6" name="Google Shape;106;p31"/>
          <p:cNvSpPr/>
          <p:nvPr/>
        </p:nvSpPr>
        <p:spPr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7" name="Google Shape;107;p31"/>
          <p:cNvSpPr txBox="1"/>
          <p:nvPr>
            <p:ph type="title"/>
          </p:nvPr>
        </p:nvSpPr>
        <p:spPr>
          <a:xfrm rot="5400000">
            <a:off x="4808537" y="2247903"/>
            <a:ext cx="5851525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1"/>
          <p:cNvSpPr txBox="1"/>
          <p:nvPr>
            <p:ph idx="1" type="body"/>
          </p:nvPr>
        </p:nvSpPr>
        <p:spPr>
          <a:xfrm rot="5400000">
            <a:off x="541338" y="2206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>
            <a:lvl1pPr indent="-320040" lvl="0" marL="457200" algn="l">
              <a:spcBef>
                <a:spcPts val="0"/>
              </a:spcBef>
              <a:spcAft>
                <a:spcPts val="0"/>
              </a:spcAft>
              <a:buSzPts val="1440"/>
              <a:buChar char="◼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9" name="Google Shape;109;p31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1"/>
          <p:cNvSpPr txBox="1"/>
          <p:nvPr>
            <p:ph idx="11" type="ftr"/>
          </p:nvPr>
        </p:nvSpPr>
        <p:spPr>
          <a:xfrm>
            <a:off x="2640597" y="6377459"/>
            <a:ext cx="38364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1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>
            <a:lvl1pPr indent="-320040" lvl="0" marL="457200" algn="l">
              <a:spcBef>
                <a:spcPts val="0"/>
              </a:spcBef>
              <a:spcAft>
                <a:spcPts val="0"/>
              </a:spcAft>
              <a:buSzPts val="1440"/>
              <a:buChar char="◼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bg>
      <p:bgPr>
        <a:gradFill>
          <a:gsLst>
            <a:gs pos="0">
              <a:srgbClr val="BEC4D3"/>
            </a:gs>
            <a:gs pos="12000">
              <a:srgbClr val="BEC4D3"/>
            </a:gs>
            <a:gs pos="20000">
              <a:srgbClr val="BDC3D1"/>
            </a:gs>
            <a:gs pos="100000">
              <a:srgbClr val="34394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/>
          <p:nvPr/>
        </p:nvSpPr>
        <p:spPr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1" name="Google Shape;41;p20"/>
          <p:cNvSpPr txBox="1"/>
          <p:nvPr>
            <p:ph type="ctrTitle"/>
          </p:nvPr>
        </p:nvSpPr>
        <p:spPr>
          <a:xfrm>
            <a:off x="685800" y="3355848"/>
            <a:ext cx="80772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4570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700"/>
              <a:buFont typeface="Corbel"/>
              <a:buNone/>
              <a:defRPr b="1" sz="4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subTitle"/>
          </p:nvPr>
        </p:nvSpPr>
        <p:spPr>
          <a:xfrm>
            <a:off x="685800" y="1828800"/>
            <a:ext cx="8077200" cy="14996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18850" spcFirstLastPara="1" rIns="4570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SzPts val="252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20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46" name="Google Shape;46;p20"/>
          <p:cNvSpPr/>
          <p:nvPr/>
        </p:nvSpPr>
        <p:spPr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5400000" dist="1016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bg>
      <p:bgPr>
        <a:gradFill>
          <a:gsLst>
            <a:gs pos="0">
              <a:srgbClr val="BEC4D3"/>
            </a:gs>
            <a:gs pos="12000">
              <a:srgbClr val="BEC4D3"/>
            </a:gs>
            <a:gs pos="20000">
              <a:srgbClr val="BDC3D1"/>
            </a:gs>
            <a:gs pos="100000">
              <a:srgbClr val="34394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/>
          <p:nvPr/>
        </p:nvSpPr>
        <p:spPr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" name="Google Shape;49;p23"/>
          <p:cNvSpPr/>
          <p:nvPr/>
        </p:nvSpPr>
        <p:spPr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5400000" dist="1016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" name="Google Shape;50;p23"/>
          <p:cNvSpPr txBox="1"/>
          <p:nvPr>
            <p:ph type="title"/>
          </p:nvPr>
        </p:nvSpPr>
        <p:spPr>
          <a:xfrm>
            <a:off x="749808" y="118872"/>
            <a:ext cx="8013192" cy="16367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700"/>
              <a:buFont typeface="Corbel"/>
              <a:buNone/>
              <a:defRPr b="1" sz="47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" type="body"/>
          </p:nvPr>
        </p:nvSpPr>
        <p:spPr>
          <a:xfrm>
            <a:off x="740664" y="1828800"/>
            <a:ext cx="8022336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46300" spcFirstLastPara="1" rIns="4570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23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" type="body"/>
          </p:nvPr>
        </p:nvSpPr>
        <p:spPr>
          <a:xfrm>
            <a:off x="457200" y="1773936"/>
            <a:ext cx="4038600" cy="4623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370840" lvl="0" marL="457200" algn="l">
              <a:spcBef>
                <a:spcPts val="0"/>
              </a:spcBef>
              <a:spcAft>
                <a:spcPts val="0"/>
              </a:spcAft>
              <a:buSzPts val="2240"/>
              <a:buChar char="◼"/>
              <a:defRPr sz="2800"/>
            </a:lvl1pPr>
            <a:lvl2pPr indent="-365760" lvl="1" marL="914400" algn="l">
              <a:spcBef>
                <a:spcPts val="480"/>
              </a:spcBef>
              <a:spcAft>
                <a:spcPts val="0"/>
              </a:spcAft>
              <a:buSzPts val="216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9pPr>
          </a:lstStyle>
          <a:p/>
        </p:txBody>
      </p:sp>
      <p:sp>
        <p:nvSpPr>
          <p:cNvPr id="58" name="Google Shape;58;p24"/>
          <p:cNvSpPr txBox="1"/>
          <p:nvPr>
            <p:ph idx="2" type="body"/>
          </p:nvPr>
        </p:nvSpPr>
        <p:spPr>
          <a:xfrm>
            <a:off x="4648200" y="1773936"/>
            <a:ext cx="4038600" cy="4623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>
            <a:lvl1pPr indent="-370840" lvl="0" marL="457200" algn="l">
              <a:spcBef>
                <a:spcPts val="0"/>
              </a:spcBef>
              <a:spcAft>
                <a:spcPts val="0"/>
              </a:spcAft>
              <a:buSzPts val="2240"/>
              <a:buChar char="◼"/>
              <a:defRPr sz="2800"/>
            </a:lvl1pPr>
            <a:lvl2pPr indent="-365760" lvl="1" marL="914400" algn="l">
              <a:spcBef>
                <a:spcPts val="480"/>
              </a:spcBef>
              <a:spcAft>
                <a:spcPts val="0"/>
              </a:spcAft>
              <a:buSzPts val="216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9pPr>
          </a:lstStyle>
          <a:p/>
        </p:txBody>
      </p:sp>
      <p:sp>
        <p:nvSpPr>
          <p:cNvPr id="59" name="Google Shape;59;p24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457200" y="1698987"/>
            <a:ext cx="4040188" cy="71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46300" spcFirstLastPara="1" rIns="91425" wrap="square" tIns="9142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40"/>
              <a:buNone/>
              <a:defRPr b="1" sz="2300" cap="none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25"/>
          <p:cNvSpPr txBox="1"/>
          <p:nvPr>
            <p:ph idx="2" type="body"/>
          </p:nvPr>
        </p:nvSpPr>
        <p:spPr>
          <a:xfrm>
            <a:off x="457200" y="2449512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>
            <a:lvl1pPr indent="-350520" lvl="0" marL="457200" algn="l">
              <a:spcBef>
                <a:spcPts val="0"/>
              </a:spcBef>
              <a:spcAft>
                <a:spcPts val="0"/>
              </a:spcAft>
              <a:buSzPts val="1920"/>
              <a:buChar char="◼"/>
              <a:defRPr sz="24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/>
        </p:txBody>
      </p:sp>
      <p:sp>
        <p:nvSpPr>
          <p:cNvPr id="66" name="Google Shape;66;p25"/>
          <p:cNvSpPr txBox="1"/>
          <p:nvPr>
            <p:ph idx="3" type="body"/>
          </p:nvPr>
        </p:nvSpPr>
        <p:spPr>
          <a:xfrm>
            <a:off x="4645025" y="1698987"/>
            <a:ext cx="4041775" cy="71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46300" spcFirstLastPara="1" rIns="91425" wrap="square" tIns="9142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40"/>
              <a:buNone/>
              <a:defRPr b="1" sz="2300" cap="none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25"/>
          <p:cNvSpPr txBox="1"/>
          <p:nvPr>
            <p:ph idx="4" type="body"/>
          </p:nvPr>
        </p:nvSpPr>
        <p:spPr>
          <a:xfrm>
            <a:off x="4645025" y="2449512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>
            <a:lvl1pPr indent="-350520" lvl="0" marL="457200" algn="l">
              <a:spcBef>
                <a:spcPts val="0"/>
              </a:spcBef>
              <a:spcAft>
                <a:spcPts val="0"/>
              </a:spcAft>
              <a:buSzPts val="1920"/>
              <a:buChar char="◼"/>
              <a:defRPr sz="24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/>
        </p:txBody>
      </p:sp>
      <p:sp>
        <p:nvSpPr>
          <p:cNvPr id="68" name="Google Shape;68;p25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6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showMasterSp="0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167838" y="152400"/>
            <a:ext cx="2523744" cy="9784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73150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2000"/>
              <a:buFont typeface="Corbel"/>
              <a:buNone/>
              <a:defRPr b="0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" type="body"/>
          </p:nvPr>
        </p:nvSpPr>
        <p:spPr>
          <a:xfrm>
            <a:off x="3019377" y="1743133"/>
            <a:ext cx="5920641" cy="4558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>
            <a:lvl1pPr indent="-391160" lvl="0" marL="457200" algn="l">
              <a:spcBef>
                <a:spcPts val="0"/>
              </a:spcBef>
              <a:spcAft>
                <a:spcPts val="0"/>
              </a:spcAft>
              <a:buSzPts val="2560"/>
              <a:buChar char="◼"/>
              <a:defRPr sz="3200"/>
            </a:lvl1pPr>
            <a:lvl2pPr indent="-388619" lvl="1" marL="914400" algn="l">
              <a:spcBef>
                <a:spcPts val="560"/>
              </a:spcBef>
              <a:spcAft>
                <a:spcPts val="0"/>
              </a:spcAft>
              <a:buSzPts val="252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🢝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9pPr>
          </a:lstStyle>
          <a:p/>
        </p:txBody>
      </p:sp>
      <p:sp>
        <p:nvSpPr>
          <p:cNvPr id="83" name="Google Shape;83;p28"/>
          <p:cNvSpPr txBox="1"/>
          <p:nvPr>
            <p:ph idx="2" type="body"/>
          </p:nvPr>
        </p:nvSpPr>
        <p:spPr>
          <a:xfrm>
            <a:off x="167838" y="1730018"/>
            <a:ext cx="246888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28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87" name="Google Shape;87;p28"/>
          <p:cNvSpPr/>
          <p:nvPr/>
        </p:nvSpPr>
        <p:spPr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" name="Google Shape;88;p28"/>
          <p:cNvSpPr/>
          <p:nvPr/>
        </p:nvSpPr>
        <p:spPr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5400000" dist="1016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" name="Google Shape;11;p19"/>
          <p:cNvSpPr/>
          <p:nvPr/>
        </p:nvSpPr>
        <p:spPr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" name="Google Shape;12;p19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  <a:defRPr b="1" i="0" sz="4500" u="none" cap="none" strike="noStrik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9"/>
          <p:cNvSpPr txBox="1"/>
          <p:nvPr>
            <p:ph idx="1" type="body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>
            <a:lvl1pPr indent="-39116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◼"/>
              <a:defRPr b="0" i="0" sz="3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861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🢝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9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/>
          <p:nvPr/>
        </p:nvSpPr>
        <p:spPr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5400000" dist="1016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" name="Google Shape;27;p18"/>
          <p:cNvSpPr/>
          <p:nvPr/>
        </p:nvSpPr>
        <p:spPr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" name="Google Shape;28;p18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  <a:defRPr b="1" i="0" sz="4500" u="none" cap="none" strike="noStrik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>
            <a:lvl1pPr indent="-39116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◼"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861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🢝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/>
          <p:nvPr>
            <p:ph type="ctrTitle"/>
          </p:nvPr>
        </p:nvSpPr>
        <p:spPr>
          <a:xfrm>
            <a:off x="642910" y="2285992"/>
            <a:ext cx="80772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4570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700"/>
              <a:buFont typeface="Corbel"/>
              <a:buNone/>
            </a:pPr>
            <a:r>
              <a:rPr lang="es-AR"/>
              <a:t>Simulación de sistema de venta de Pasajes Aéreos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rPr lang="es-AR"/>
              <a:t>IA de llamadas en Enero 2020</a:t>
            </a:r>
            <a:endParaRPr/>
          </a:p>
        </p:txBody>
      </p:sp>
      <p:pic>
        <p:nvPicPr>
          <p:cNvPr descr="https://lh6.googleusercontent.com/1bLz1lQO7LbfBQTGGa5M33QWYuqJtr6AG8jKEgcInbdTmpGIz1Pc1UQaohI-qkyeb4Xex7QvZw7P_7mQD6QQY2IfadYbeP0jlcs_oe6BYdCgk2tKyY6t2QXtnbThzw" id="175" name="Google Shape;175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34" y="2428868"/>
            <a:ext cx="3786214" cy="1590671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  <p:pic>
        <p:nvPicPr>
          <p:cNvPr descr="https://lh6.googleusercontent.com/tiTNaj01AQDJ_CCCd8gffceNvOvVmTkJB6pywVWpnQuMy8TqU6v_3LgdlJvwkuWr0rsXg0ZQ6LHWabxreyvCjJnV5CG0_pTYWVnN_2ffOGZ47cL-6l4Lg0odT61hgA" id="176" name="Google Shape;17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910" y="5000636"/>
            <a:ext cx="3357586" cy="642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0Z9Ok0vveFuWgbAFXz8QGtPDmLihl2qHD9iBfv1yS77VtErnLsZ9jwRT43I8mmZbDvc0WbHp0eYbjCCnimpyd8d-N62dPX2iayyFFXJcCGLiAkCDvf9LVRmXJKyfaw" id="177" name="Google Shape;17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3714752"/>
            <a:ext cx="4286280" cy="292895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0"/>
          <p:cNvSpPr/>
          <p:nvPr/>
        </p:nvSpPr>
        <p:spPr>
          <a:xfrm>
            <a:off x="6000760" y="2000240"/>
            <a:ext cx="2000248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α = 2.7331</a:t>
            </a:r>
            <a:endParaRPr b="0"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β = 6.9268</a:t>
            </a:r>
            <a:endParaRPr b="0"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γ = 0</a:t>
            </a:r>
            <a:endParaRPr b="0"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κ = 2.1366</a:t>
            </a:r>
            <a:endParaRPr b="0"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A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br>
              <a:rPr lang="es-A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050"/>
              <a:buFont typeface="Corbel"/>
              <a:buNone/>
            </a:pPr>
            <a:r>
              <a:rPr lang="es-AR" sz="4050"/>
              <a:t>IA de llamadas en Septiembre 2020</a:t>
            </a:r>
            <a:endParaRPr sz="4050"/>
          </a:p>
        </p:txBody>
      </p:sp>
      <p:pic>
        <p:nvPicPr>
          <p:cNvPr descr="https://lh6.googleusercontent.com/_cyusQn70Z_qA608DQzaWS6ABYRLNrX74pHRywVznIefJAVTVUu7J4wX2tMX8xwUFzxfU_4fpppp39DTX_HpTUaXNvp08uV5uqOKdX-HnESnPnA5Y9cVmD2Z_tnZYg" id="184" name="Google Shape;18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34" y="2285992"/>
            <a:ext cx="4000528" cy="15844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-FpLTbFo0F3vlPzE8gnI4YhGh5pQY7M3LYxCsAqw4jEHQp13oZLqzXD2NbU2jHtfnPmuyVH_wk1KN8NTqyQ99pFvcgiRWnZfQAy0wbQLokrhahPkaSmRZ97f0_tZwQ" id="185" name="Google Shape;18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472" y="5072074"/>
            <a:ext cx="4000528" cy="5036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StmGVhnQvFeZJJCSPAD_vRH_kODYwz3BeSJQQkKY2QHd8mDTYC-8HdEq4id9EWiODgBxKGYk5jybRmpwOu5BFJi5fAUnuAUP5qX_Jb-qQFlUi3FPlsRWELrfBUqWCA" id="186" name="Google Shape;18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3438" y="3786190"/>
            <a:ext cx="4357718" cy="271464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1"/>
          <p:cNvSpPr/>
          <p:nvPr/>
        </p:nvSpPr>
        <p:spPr>
          <a:xfrm>
            <a:off x="6143636" y="1928802"/>
            <a:ext cx="250031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α = 2.1669</a:t>
            </a:r>
            <a:endParaRPr b="0"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β = 318.58</a:t>
            </a:r>
            <a:endParaRPr b="0"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γ = 0</a:t>
            </a:r>
            <a:endParaRPr b="0"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κ = 289.36</a:t>
            </a:r>
            <a:endParaRPr b="0"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A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rPr lang="es-AR"/>
              <a:t>TA de los Jefes en Enero 2020</a:t>
            </a:r>
            <a:endParaRPr/>
          </a:p>
        </p:txBody>
      </p:sp>
      <p:pic>
        <p:nvPicPr>
          <p:cNvPr descr="https://lh6.googleusercontent.com/WcGQaWvf08MPUWrdPuq72ceHyoU4rJNVgHXM7RoBgSPTZxd4lLJmYQJdBwYDpX6xzmvjQ0pDbZc2jjkF6Yubogb1rdRQ-e_BTdT4LY2g8qTe7uqqgyyzWeHYEu32mQ" id="193" name="Google Shape;19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596" y="2143116"/>
            <a:ext cx="3786214" cy="1643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SZZgnj_H_zij2BKgvwieUkvT0Yu4KsUbs_rRZoMYEYQXmS-Yvi9PZZUIkp3VWt0zBjog7hMJHxaZoUJNtGYQvqXvyJV7wbO1QP-JDGs81JIbdoqRCBxN97cMNaFAbw" id="194" name="Google Shape;19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472" y="4857760"/>
            <a:ext cx="3500462" cy="7858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r63cHI8EOL6XXgRL_oxTusOBVwVSMooC8aw4Wkl-GXhLBWHUcmcboeBAVee65RYt7Pni2kNjD68mia2MszZeljWZ7Z6sQxaaapSB6drLl0l296HOixqOn25DBybxBw" id="195" name="Google Shape;195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3438" y="3714752"/>
            <a:ext cx="4357718" cy="293044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2"/>
          <p:cNvSpPr/>
          <p:nvPr/>
        </p:nvSpPr>
        <p:spPr>
          <a:xfrm>
            <a:off x="6143636" y="1643050"/>
            <a:ext cx="214312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s-A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s-A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α = 3.2159</a:t>
            </a:r>
            <a:endParaRPr b="0"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β = 23.229</a:t>
            </a:r>
            <a:endParaRPr b="0"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γ = 0</a:t>
            </a:r>
            <a:endParaRPr b="0"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κ = 3.0373</a:t>
            </a:r>
            <a:endParaRPr b="0"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A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050"/>
              <a:buFont typeface="Corbel"/>
              <a:buNone/>
            </a:pPr>
            <a:r>
              <a:rPr lang="es-AR" sz="4050"/>
              <a:t>TA de los Jefes en Septiembre 2020</a:t>
            </a:r>
            <a:endParaRPr sz="4050"/>
          </a:p>
        </p:txBody>
      </p:sp>
      <p:pic>
        <p:nvPicPr>
          <p:cNvPr descr="https://lh5.googleusercontent.com/K2tg-4mpGVf7SiAI_1rsb7Yk12B9yJ7yXTT6l7BWv7d1LIGKtZ3a65NLElIPKxVFfQjyjvnowQO1sZtREhpmBO4HPJMSpFveCILGnjFB8X-Mlb6611ptjkUZLPTg5Q" id="202" name="Google Shape;20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472" y="2285992"/>
            <a:ext cx="4188380" cy="15716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nB82cXva1EWbGFCQF6sh_H_98xm9ken8igDod_-wGQUGkCKSQhZt2zxsTwNmgZoMZ7pA3E3URNQCWNTnOj2oh9bU_7pSTN-ilw8HtccPA-EmkmCvvjzd1gZbrTJOzQ" id="203" name="Google Shape;20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910" y="4929198"/>
            <a:ext cx="4071966" cy="5000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cHt9cjMISnsf_OsJVxCZkkg4-tcQ15v7aQUZNuhdcDEr1Yu9k4MMXqUriqPTl5d5JG6cNff5V_DcDo-CvQlL66HEsYzlbYrkY3FKwv2hZ8mpOKrOJ9vEFQPZMbGQ4w" id="204" name="Google Shape;204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14876" y="3643314"/>
            <a:ext cx="4143404" cy="278608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3"/>
          <p:cNvSpPr/>
          <p:nvPr/>
        </p:nvSpPr>
        <p:spPr>
          <a:xfrm>
            <a:off x="6286512" y="1928802"/>
            <a:ext cx="221456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α = 4.0892</a:t>
            </a:r>
            <a:endParaRPr b="0"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β = 13.618</a:t>
            </a:r>
            <a:endParaRPr b="0"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γ = 0</a:t>
            </a:r>
            <a:endParaRPr b="0"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κ = 1.0087</a:t>
            </a:r>
            <a:endParaRPr b="0"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A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rPr lang="es-AR"/>
              <a:t>Diagrama de Flujo</a:t>
            </a:r>
            <a:endParaRPr/>
          </a:p>
        </p:txBody>
      </p:sp>
      <p:sp>
        <p:nvSpPr>
          <p:cNvPr id="211" name="Google Shape;211;p14"/>
          <p:cNvSpPr txBox="1"/>
          <p:nvPr>
            <p:ph idx="1" type="body"/>
          </p:nvPr>
        </p:nvSpPr>
        <p:spPr>
          <a:xfrm>
            <a:off x="3357554" y="3286124"/>
            <a:ext cx="2071702" cy="785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/>
          <a:p>
            <a:pPr indent="-320040" lvl="0" marL="438912" rtl="0" algn="ctr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s-AR"/>
              <a:t>DRAW.IO</a:t>
            </a:r>
            <a:endParaRPr/>
          </a:p>
        </p:txBody>
      </p:sp>
      <p:pic>
        <p:nvPicPr>
          <p:cNvPr id="212" name="Google Shape;21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3240" y="3429000"/>
            <a:ext cx="426950" cy="401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6380" y="3429000"/>
            <a:ext cx="426950" cy="401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rPr lang="es-AR"/>
              <a:t>Resultados (PRE PANDEMIA)</a:t>
            </a:r>
            <a:endParaRPr/>
          </a:p>
        </p:txBody>
      </p:sp>
      <p:sp>
        <p:nvSpPr>
          <p:cNvPr id="219" name="Google Shape;219;p15"/>
          <p:cNvSpPr txBox="1"/>
          <p:nvPr>
            <p:ph idx="1" type="body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700">
                <a:latin typeface="Arial"/>
                <a:ea typeface="Arial"/>
                <a:cs typeface="Arial"/>
                <a:sym typeface="Arial"/>
              </a:rPr>
              <a:t>   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700">
                <a:latin typeface="Arial"/>
                <a:ea typeface="Arial"/>
                <a:cs typeface="Arial"/>
                <a:sym typeface="Arial"/>
              </a:rPr>
              <a:t>   PTO DEL JEFE 0: </a:t>
            </a:r>
            <a:r>
              <a:rPr lang="es-AR" sz="2700">
                <a:latin typeface="Arial"/>
                <a:ea typeface="Arial"/>
                <a:cs typeface="Arial"/>
                <a:sym typeface="Arial"/>
              </a:rPr>
              <a:t>8.47%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157480" lvl="0" marL="4389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700">
                <a:latin typeface="Arial"/>
                <a:ea typeface="Arial"/>
                <a:cs typeface="Arial"/>
                <a:sym typeface="Arial"/>
              </a:rPr>
              <a:t>PTO DEL JEFE 1: 22.80%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157480" lvl="0" marL="4389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157480" lvl="0" marL="438912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157480" lvl="0" marL="438912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157480" lvl="0" marL="4389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700">
                <a:latin typeface="Arial"/>
                <a:ea typeface="Arial"/>
                <a:cs typeface="Arial"/>
                <a:sym typeface="Arial"/>
              </a:rPr>
              <a:t>PTO DEL EMPLEADO 0: 42.23%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157480" lvl="0" marL="4389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700">
                <a:latin typeface="Arial"/>
                <a:ea typeface="Arial"/>
                <a:cs typeface="Arial"/>
                <a:sym typeface="Arial"/>
              </a:rPr>
              <a:t>PTO DEL EMPLEADO 1: 54.45%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157480" lvl="0" marL="4389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700">
                <a:latin typeface="Arial"/>
                <a:ea typeface="Arial"/>
                <a:cs typeface="Arial"/>
                <a:sym typeface="Arial"/>
              </a:rPr>
              <a:t>PTO DEL EMPLEADO 2: 75.29%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157480" lvl="0" marL="438912" rtl="0" algn="l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rPr lang="es-AR"/>
              <a:t>Resultados (EN PANDEMIA)</a:t>
            </a:r>
            <a:endParaRPr/>
          </a:p>
        </p:txBody>
      </p:sp>
      <p:sp>
        <p:nvSpPr>
          <p:cNvPr id="225" name="Google Shape;225;p16"/>
          <p:cNvSpPr txBox="1"/>
          <p:nvPr>
            <p:ph idx="1" type="body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700">
                <a:latin typeface="Arial"/>
                <a:ea typeface="Arial"/>
                <a:cs typeface="Arial"/>
                <a:sym typeface="Arial"/>
              </a:rPr>
              <a:t>   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70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s-AR" sz="2700">
                <a:latin typeface="Arial"/>
                <a:ea typeface="Arial"/>
                <a:cs typeface="Arial"/>
                <a:sym typeface="Arial"/>
              </a:rPr>
              <a:t>PTO DEL JEFE 0: 45.05%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157480" lvl="0" marL="4389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700">
                <a:latin typeface="Arial"/>
                <a:ea typeface="Arial"/>
                <a:cs typeface="Arial"/>
                <a:sym typeface="Arial"/>
              </a:rPr>
              <a:t>PTO DEL JEFE 1: 74.96%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157480" lvl="0" marL="4389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157480" lvl="0" marL="4389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157480" lvl="0" marL="4389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157480" lvl="0" marL="4389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700">
                <a:latin typeface="Arial"/>
                <a:ea typeface="Arial"/>
                <a:cs typeface="Arial"/>
                <a:sym typeface="Arial"/>
              </a:rPr>
              <a:t>PTO DEL EMPLEADO 0: 86.56%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157480" lvl="0" marL="4389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700">
                <a:latin typeface="Arial"/>
                <a:ea typeface="Arial"/>
                <a:cs typeface="Arial"/>
                <a:sym typeface="Arial"/>
              </a:rPr>
              <a:t>PTO DEL EMPLEADO 1: 99.01%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157480" lvl="0" marL="4389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700">
                <a:latin typeface="Arial"/>
                <a:ea typeface="Arial"/>
                <a:cs typeface="Arial"/>
                <a:sym typeface="Arial"/>
              </a:rPr>
              <a:t>PTO DEL EMPLEADO 2: 98.17%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e610c6126_0_5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rPr lang="es-AR"/>
              <a:t>Resultados (PANDEMIA: 1 jefe y 1 empleado )</a:t>
            </a:r>
            <a:endParaRPr/>
          </a:p>
        </p:txBody>
      </p:sp>
      <p:sp>
        <p:nvSpPr>
          <p:cNvPr id="231" name="Google Shape;231;g9e610c6126_0_5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700">
                <a:latin typeface="Arial"/>
                <a:ea typeface="Arial"/>
                <a:cs typeface="Arial"/>
                <a:sym typeface="Arial"/>
              </a:rPr>
              <a:t>   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70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s-AR" sz="2700">
                <a:latin typeface="Arial"/>
                <a:ea typeface="Arial"/>
                <a:cs typeface="Arial"/>
                <a:sym typeface="Arial"/>
              </a:rPr>
              <a:t>PTO DEL JEFE 0: 19.12%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200"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700">
                <a:latin typeface="Arial"/>
                <a:ea typeface="Arial"/>
                <a:cs typeface="Arial"/>
                <a:sym typeface="Arial"/>
              </a:rPr>
              <a:t>   PTO DEL EMPLEADO 0: 91.56%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rPr lang="es-AR"/>
              <a:t>Conclusiones</a:t>
            </a:r>
            <a:endParaRPr/>
          </a:p>
        </p:txBody>
      </p:sp>
      <p:sp>
        <p:nvSpPr>
          <p:cNvPr id="237" name="Google Shape;237;p17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s-AR" sz="3000"/>
              <a:t>En pre-pandemia había un alto TO de los empleados y poco TO de los jefes.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s-AR" sz="3000"/>
              <a:t>En pandemia </a:t>
            </a:r>
            <a:r>
              <a:rPr lang="es-AR" sz="3000"/>
              <a:t>había un alto TO de los empleados y alto TO de los jefes. Sugerencia: mantener un solo jefe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s-AR" sz="3000"/>
              <a:t>En las fdp de IA se logra ver diferencia. En pandemia los valores son más dispersos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rPr lang="es-AR"/>
              <a:t>Agenda</a:t>
            </a:r>
            <a:endParaRPr/>
          </a:p>
        </p:txBody>
      </p:sp>
      <p:sp>
        <p:nvSpPr>
          <p:cNvPr id="122" name="Google Shape;122;p2"/>
          <p:cNvSpPr txBox="1"/>
          <p:nvPr>
            <p:ph idx="1" type="body"/>
          </p:nvPr>
        </p:nvSpPr>
        <p:spPr>
          <a:xfrm>
            <a:off x="428596" y="1643050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/>
          <a:p>
            <a:pPr indent="-320040" lvl="0" marL="438912" rtl="0" algn="l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s-AR"/>
              <a:t>Modelo</a:t>
            </a:r>
            <a:endParaRPr/>
          </a:p>
          <a:p>
            <a:pPr indent="-320040" lvl="0" marL="438912" rtl="0" algn="l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s-AR"/>
              <a:t>Elementos y Metodología</a:t>
            </a:r>
            <a:endParaRPr/>
          </a:p>
          <a:p>
            <a:pPr indent="-320040" lvl="0" marL="438912" rtl="0" algn="l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s-AR"/>
              <a:t>Flujo de Ejecución </a:t>
            </a:r>
            <a:endParaRPr/>
          </a:p>
          <a:p>
            <a:pPr indent="-320040" lvl="0" marL="438912" rtl="0" algn="l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s-AR"/>
              <a:t>Clasificación de las variables</a:t>
            </a:r>
            <a:endParaRPr/>
          </a:p>
          <a:p>
            <a:pPr indent="-320040" lvl="0" marL="438912" rtl="0" algn="l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s-AR"/>
              <a:t>Tablas ( TEI , TEF)</a:t>
            </a:r>
            <a:endParaRPr/>
          </a:p>
          <a:p>
            <a:pPr indent="-320040" lvl="0" marL="438912" rtl="0" algn="l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s-AR"/>
              <a:t>Funciones de densidad de probabilidad</a:t>
            </a:r>
            <a:endParaRPr/>
          </a:p>
          <a:p>
            <a:pPr indent="-320040" lvl="0" marL="438912" rtl="0" algn="l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s-AR"/>
              <a:t>Diagrama de flujo</a:t>
            </a:r>
            <a:endParaRPr/>
          </a:p>
          <a:p>
            <a:pPr indent="-320040" lvl="0" marL="438912" rtl="0" algn="l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s-AR"/>
              <a:t>Resultados</a:t>
            </a:r>
            <a:endParaRPr/>
          </a:p>
          <a:p>
            <a:pPr indent="-157480" lvl="0" marL="438912" rtl="0" algn="l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-157480" lvl="0" marL="438912" rtl="0" algn="l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rPr lang="es-AR"/>
              <a:t>Introducción al Modelo</a:t>
            </a:r>
            <a:endParaRPr/>
          </a:p>
        </p:txBody>
      </p:sp>
      <p:sp>
        <p:nvSpPr>
          <p:cNvPr id="128" name="Google Shape;128;p3"/>
          <p:cNvSpPr txBox="1"/>
          <p:nvPr>
            <p:ph idx="1" type="body"/>
          </p:nvPr>
        </p:nvSpPr>
        <p:spPr>
          <a:xfrm>
            <a:off x="428596" y="1643050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/>
          <a:p>
            <a:pPr indent="-345440" lvl="0" marL="438912" rtl="0" algn="just">
              <a:spcBef>
                <a:spcPts val="0"/>
              </a:spcBef>
              <a:spcAft>
                <a:spcPts val="0"/>
              </a:spcAft>
              <a:buSzPts val="2800"/>
              <a:buChar char="◼"/>
            </a:pPr>
            <a:r>
              <a:rPr lang="es-AR" sz="2800">
                <a:latin typeface="Arial"/>
                <a:ea typeface="Arial"/>
                <a:cs typeface="Arial"/>
                <a:sym typeface="Arial"/>
              </a:rPr>
              <a:t>Debido a la pandemia una empresa de ventas de pasajes aéreos vio reducido su volumen de llamados para la compra de pasajes. La empresa vende pasajes para vuelos de Cabotaje e Internacional, y tanto para pre y durante pandemia, cuenta con una </a:t>
            </a:r>
            <a:r>
              <a:rPr lang="es-AR" sz="2800">
                <a:latin typeface="Arial"/>
                <a:ea typeface="Arial"/>
                <a:cs typeface="Arial"/>
                <a:sym typeface="Arial"/>
              </a:rPr>
              <a:t>línea</a:t>
            </a:r>
            <a:r>
              <a:rPr lang="es-AR" sz="2800">
                <a:latin typeface="Arial"/>
                <a:ea typeface="Arial"/>
                <a:cs typeface="Arial"/>
                <a:sym typeface="Arial"/>
              </a:rPr>
              <a:t> telefónica para la atención, 3 empleados y 2 jefes. A la empresa le interesa hacer una </a:t>
            </a:r>
            <a:r>
              <a:rPr lang="es-AR" sz="2800">
                <a:latin typeface="Arial"/>
                <a:ea typeface="Arial"/>
                <a:cs typeface="Arial"/>
                <a:sym typeface="Arial"/>
              </a:rPr>
              <a:t>comparación del sistema</a:t>
            </a:r>
            <a:r>
              <a:rPr lang="es-AR" sz="2800">
                <a:latin typeface="Arial"/>
                <a:ea typeface="Arial"/>
                <a:cs typeface="Arial"/>
                <a:sym typeface="Arial"/>
              </a:rPr>
              <a:t> pre y durante pandemia</a:t>
            </a:r>
            <a:r>
              <a:rPr lang="es-AR" sz="2800"/>
              <a:t>.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rPr lang="es-AR"/>
              <a:t>Elementos y Metodología</a:t>
            </a:r>
            <a:endParaRPr/>
          </a:p>
        </p:txBody>
      </p:sp>
      <p:sp>
        <p:nvSpPr>
          <p:cNvPr id="135" name="Google Shape;135;p4"/>
          <p:cNvSpPr txBox="1"/>
          <p:nvPr>
            <p:ph idx="1" type="body"/>
          </p:nvPr>
        </p:nvSpPr>
        <p:spPr>
          <a:xfrm>
            <a:off x="357158" y="1714488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/>
          <a:p>
            <a:pPr indent="-320040" lvl="0" marL="438912" rtl="0" algn="l">
              <a:spcBef>
                <a:spcPts val="0"/>
              </a:spcBef>
              <a:spcAft>
                <a:spcPts val="0"/>
              </a:spcAft>
              <a:buSzPts val="2368"/>
              <a:buChar char="◼"/>
            </a:pPr>
            <a:r>
              <a:rPr lang="es-AR" sz="2960"/>
              <a:t>Para este proceso de simulación se utilizaron de referencia los datos proporcionados por la empresa de ventas de pasajes de aerolíneas.</a:t>
            </a:r>
            <a:endParaRPr/>
          </a:p>
          <a:p>
            <a:pPr indent="-320040" lvl="0" marL="438912" rtl="0" algn="l">
              <a:spcBef>
                <a:spcPts val="0"/>
              </a:spcBef>
              <a:spcAft>
                <a:spcPts val="0"/>
              </a:spcAft>
              <a:buSzPts val="2368"/>
              <a:buChar char="◼"/>
            </a:pPr>
            <a:r>
              <a:rPr lang="es-AR" sz="2960"/>
              <a:t>Las FDP se calcularon con el programa Easy Fit </a:t>
            </a:r>
            <a:endParaRPr/>
          </a:p>
          <a:p>
            <a:pPr indent="-320040" lvl="0" marL="438912" rtl="0" algn="l">
              <a:spcBef>
                <a:spcPts val="0"/>
              </a:spcBef>
              <a:spcAft>
                <a:spcPts val="0"/>
              </a:spcAft>
              <a:buSzPts val="2368"/>
              <a:buChar char="◼"/>
            </a:pPr>
            <a:r>
              <a:rPr lang="es-AR" sz="2960"/>
              <a:t>Las funciones inversas se calcularon con el programa Wolfram.</a:t>
            </a:r>
            <a:endParaRPr/>
          </a:p>
          <a:p>
            <a:pPr indent="-320040" lvl="0" marL="438912" rtl="0" algn="l">
              <a:spcBef>
                <a:spcPts val="0"/>
              </a:spcBef>
              <a:spcAft>
                <a:spcPts val="0"/>
              </a:spcAft>
              <a:buSzPts val="2368"/>
              <a:buChar char="◼"/>
            </a:pPr>
            <a:r>
              <a:rPr lang="es-AR" sz="2960"/>
              <a:t>El lenguaje utilizado para la creación del método computacional fue Python.</a:t>
            </a:r>
            <a:endParaRPr/>
          </a:p>
          <a:p>
            <a:pPr indent="-320040" lvl="0" marL="438912" rtl="0" algn="l">
              <a:spcBef>
                <a:spcPts val="0"/>
              </a:spcBef>
              <a:spcAft>
                <a:spcPts val="0"/>
              </a:spcAft>
              <a:buSzPts val="2368"/>
              <a:buChar char="◼"/>
            </a:pPr>
            <a:r>
              <a:rPr lang="es-AR" sz="2960"/>
              <a:t>La metodología utilizada fue Evento a Evento.</a:t>
            </a:r>
            <a:endParaRPr/>
          </a:p>
          <a:p>
            <a:pPr indent="-169672" lvl="0" marL="438912" rtl="0" algn="l">
              <a:spcBef>
                <a:spcPts val="0"/>
              </a:spcBef>
              <a:spcAft>
                <a:spcPts val="0"/>
              </a:spcAft>
              <a:buSzPts val="2368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rPr lang="es-AR"/>
              <a:t>Flujo de ejecución</a:t>
            </a:r>
            <a:endParaRPr/>
          </a:p>
        </p:txBody>
      </p:sp>
      <p:sp>
        <p:nvSpPr>
          <p:cNvPr id="141" name="Google Shape;141;p5"/>
          <p:cNvSpPr txBox="1"/>
          <p:nvPr>
            <p:ph idx="1" type="body"/>
          </p:nvPr>
        </p:nvSpPr>
        <p:spPr>
          <a:xfrm>
            <a:off x="357158" y="1775191"/>
            <a:ext cx="8429684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20040" lvl="0" marL="438912" rtl="0" algn="l">
              <a:spcBef>
                <a:spcPts val="0"/>
              </a:spcBef>
              <a:spcAft>
                <a:spcPts val="0"/>
              </a:spcAft>
              <a:buSzPts val="1280"/>
              <a:buChar char="◼"/>
            </a:pPr>
            <a:r>
              <a:rPr lang="es-AR" sz="1600"/>
              <a:t>Entra una llamada para la compra de un pasaje internacional, como tienen prioridad la atiende un Jefe.</a:t>
            </a:r>
            <a:endParaRPr/>
          </a:p>
          <a:p>
            <a:pPr indent="-238760" lvl="0" marL="438912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  <a:p>
            <a:pPr indent="-320040" lvl="0" marL="438912" rtl="0" algn="l">
              <a:spcBef>
                <a:spcPts val="0"/>
              </a:spcBef>
              <a:spcAft>
                <a:spcPts val="0"/>
              </a:spcAft>
              <a:buSzPts val="1280"/>
              <a:buChar char="◼"/>
            </a:pPr>
            <a:r>
              <a:rPr lang="es-AR" sz="1600"/>
              <a:t>Entra una llamada para la compra de un pasaje de cabotaje, la atiende un empleado.</a:t>
            </a:r>
            <a:endParaRPr/>
          </a:p>
          <a:p>
            <a:pPr indent="-238760" lvl="0" marL="438912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  <a:p>
            <a:pPr indent="-320040" lvl="0" marL="438912" rtl="0" algn="l">
              <a:spcBef>
                <a:spcPts val="0"/>
              </a:spcBef>
              <a:spcAft>
                <a:spcPts val="0"/>
              </a:spcAft>
              <a:buSzPts val="1280"/>
              <a:buChar char="◼"/>
            </a:pPr>
            <a:r>
              <a:rPr lang="es-AR" sz="1600"/>
              <a:t>Si entra una llamada para compra de pasaje de cabotaje y todos los empleados  están ocupados, un Jefe puede atender esta llamada, siempre y cuando el jefe esté desocupado.</a:t>
            </a:r>
            <a:endParaRPr/>
          </a:p>
          <a:p>
            <a:pPr indent="-320040" lvl="0" marL="438912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  <a:p>
            <a:pPr indent="-320040" lvl="0" marL="438912" rtl="0" algn="l">
              <a:spcBef>
                <a:spcPts val="0"/>
              </a:spcBef>
              <a:spcAft>
                <a:spcPts val="0"/>
              </a:spcAft>
              <a:buSzPts val="1280"/>
              <a:buChar char="◼"/>
            </a:pPr>
            <a:r>
              <a:rPr lang="es-AR" sz="1600"/>
              <a:t> Si entran llamadas para compra de pasajes sea internacional o de cabotaje y nadie está para atenderlas, estas se van encolando, es decir, pasan a llamadas de espera hasta que se libere un Jefe o un Empleado.</a:t>
            </a:r>
            <a:endParaRPr/>
          </a:p>
          <a:p>
            <a:pPr indent="-320040" lvl="0" marL="438912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  <a:p>
            <a:pPr indent="-320040" lvl="0" marL="438912" rtl="0" algn="l">
              <a:spcBef>
                <a:spcPts val="0"/>
              </a:spcBef>
              <a:spcAft>
                <a:spcPts val="0"/>
              </a:spcAft>
              <a:buSzPts val="1280"/>
              <a:buChar char="◼"/>
            </a:pPr>
            <a:r>
              <a:rPr lang="es-AR" sz="1600"/>
              <a:t> La distribución de las llamadas actualmente para la compra de pasajes son de un 80% para pasajes internacionales y un 20% para pasajes de cabotaje.</a:t>
            </a:r>
            <a:endParaRPr/>
          </a:p>
          <a:p>
            <a:pPr indent="-320040" lvl="0" marL="438912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  <a:p>
            <a:pPr indent="-320040" lvl="0" marL="438912" rtl="0" algn="l">
              <a:spcBef>
                <a:spcPts val="0"/>
              </a:spcBef>
              <a:spcAft>
                <a:spcPts val="0"/>
              </a:spcAft>
              <a:buSzPts val="1280"/>
              <a:buChar char="◼"/>
            </a:pPr>
            <a:r>
              <a:rPr lang="es-AR" sz="1600"/>
              <a:t> La distribución de las llamadas antes de la época de pandemia para la compra de pasajes son de un 55% para pasajes internacionales y un 45% para pasajes de cabotaje.</a:t>
            </a:r>
            <a:endParaRPr/>
          </a:p>
          <a:p>
            <a:pPr indent="-320040" lvl="0" marL="438912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br>
              <a:rPr lang="es-AR" sz="1600"/>
            </a:b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rPr lang="es-AR"/>
              <a:t>Clasificación de las variables</a:t>
            </a:r>
            <a:endParaRPr/>
          </a:p>
        </p:txBody>
      </p:sp>
      <p:sp>
        <p:nvSpPr>
          <p:cNvPr id="147" name="Google Shape;147;p6"/>
          <p:cNvSpPr txBox="1"/>
          <p:nvPr>
            <p:ph idx="1" type="body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/>
          <a:p>
            <a:pPr indent="-320040" lvl="0" marL="43891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76"/>
              <a:buChar char="◼"/>
            </a:pPr>
            <a:r>
              <a:rPr lang="es-AR" sz="2720" u="sng"/>
              <a:t>Variables Exógenas:</a:t>
            </a:r>
            <a:endParaRPr/>
          </a:p>
          <a:p>
            <a:pPr indent="-181864" lvl="0" marL="43891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76"/>
              <a:buNone/>
            </a:pPr>
            <a:r>
              <a:t/>
            </a:r>
            <a:endParaRPr sz="2720" u="sng"/>
          </a:p>
          <a:p>
            <a:pPr indent="-320040" lvl="0" marL="43891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76"/>
              <a:buChar char="◼"/>
            </a:pPr>
            <a:r>
              <a:rPr lang="es-AR" sz="2720"/>
              <a:t>Datos:</a:t>
            </a:r>
            <a:endParaRPr/>
          </a:p>
          <a:p>
            <a:pPr indent="-320040" lvl="0" marL="43891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76"/>
              <a:buNone/>
            </a:pPr>
            <a:r>
              <a:t/>
            </a:r>
            <a:endParaRPr sz="2720"/>
          </a:p>
          <a:p>
            <a:pPr indent="-320040" lvl="0" marL="43891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76"/>
              <a:buNone/>
            </a:pPr>
            <a:r>
              <a:rPr lang="es-AR" sz="2720"/>
              <a:t>-IA: Intervalo entre arribos de las llamadas(minutos)</a:t>
            </a:r>
            <a:endParaRPr/>
          </a:p>
          <a:p>
            <a:pPr indent="-320040" lvl="0" marL="43891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76"/>
              <a:buNone/>
            </a:pPr>
            <a:r>
              <a:rPr lang="es-AR" sz="2720"/>
              <a:t>-TAJ: Tiempo de atención de los Jefes(minutos)</a:t>
            </a:r>
            <a:endParaRPr/>
          </a:p>
          <a:p>
            <a:pPr indent="-320040" lvl="0" marL="43891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76"/>
              <a:buNone/>
            </a:pPr>
            <a:r>
              <a:rPr lang="es-AR" sz="2720"/>
              <a:t>-TAE: Tiempo de atención de los Empleados(</a:t>
            </a:r>
            <a:r>
              <a:rPr lang="es-AR" sz="2720"/>
              <a:t>minuto</a:t>
            </a:r>
            <a:r>
              <a:rPr lang="es-AR" sz="2720"/>
              <a:t>s)</a:t>
            </a:r>
            <a:endParaRPr/>
          </a:p>
          <a:p>
            <a:pPr indent="-320040" lvl="0" marL="43891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76"/>
              <a:buNone/>
            </a:pPr>
            <a:r>
              <a:t/>
            </a:r>
            <a:endParaRPr sz="2720"/>
          </a:p>
          <a:p>
            <a:pPr indent="-320040" lvl="0" marL="43891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76"/>
              <a:buChar char="◼"/>
            </a:pPr>
            <a:r>
              <a:rPr lang="es-AR" sz="2720"/>
              <a:t>Control:</a:t>
            </a:r>
            <a:endParaRPr/>
          </a:p>
          <a:p>
            <a:pPr indent="-320040" lvl="0" marL="43891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76"/>
              <a:buNone/>
            </a:pPr>
            <a:r>
              <a:t/>
            </a:r>
            <a:endParaRPr sz="2720"/>
          </a:p>
          <a:p>
            <a:pPr indent="-320040" lvl="0" marL="43891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76"/>
              <a:buNone/>
            </a:pPr>
            <a:r>
              <a:rPr lang="es-AR" sz="2720"/>
              <a:t>-J: Jefes</a:t>
            </a:r>
            <a:endParaRPr/>
          </a:p>
          <a:p>
            <a:pPr indent="-320040" lvl="0" marL="43891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76"/>
              <a:buNone/>
            </a:pPr>
            <a:r>
              <a:rPr lang="es-AR" sz="2720"/>
              <a:t>-E: Empleados</a:t>
            </a:r>
            <a:endParaRPr/>
          </a:p>
          <a:p>
            <a:pPr indent="-320040" lvl="0" marL="43891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76"/>
              <a:buNone/>
            </a:pPr>
            <a:r>
              <a:t/>
            </a:r>
            <a:endParaRPr sz="2720"/>
          </a:p>
          <a:p>
            <a:pPr indent="-181864" lvl="0" marL="43891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76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rPr lang="es-AR"/>
              <a:t>Clasificación de las variables</a:t>
            </a:r>
            <a:endParaRPr/>
          </a:p>
        </p:txBody>
      </p:sp>
      <p:sp>
        <p:nvSpPr>
          <p:cNvPr id="153" name="Google Shape;153;p7"/>
          <p:cNvSpPr txBox="1"/>
          <p:nvPr>
            <p:ph idx="1" type="body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/>
          <a:p>
            <a:pPr indent="-320040" lvl="0" marL="43891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76"/>
              <a:buChar char="◼"/>
            </a:pPr>
            <a:r>
              <a:rPr lang="es-AR" sz="2720" u="sng"/>
              <a:t>Variables Endógenas:</a:t>
            </a:r>
            <a:endParaRPr/>
          </a:p>
          <a:p>
            <a:pPr indent="-320040" lvl="0" marL="43891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76"/>
              <a:buNone/>
            </a:pPr>
            <a:r>
              <a:t/>
            </a:r>
            <a:endParaRPr sz="2720" u="sng"/>
          </a:p>
          <a:p>
            <a:pPr indent="-320040" lvl="0" marL="43891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76"/>
              <a:buChar char="◼"/>
            </a:pPr>
            <a:r>
              <a:rPr lang="es-AR" sz="2720"/>
              <a:t>Estado:</a:t>
            </a:r>
            <a:endParaRPr/>
          </a:p>
          <a:p>
            <a:pPr indent="-181864" lvl="0" marL="43891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76"/>
              <a:buNone/>
            </a:pPr>
            <a:r>
              <a:t/>
            </a:r>
            <a:endParaRPr sz="2720"/>
          </a:p>
          <a:p>
            <a:pPr indent="-320040" lvl="0" marL="43891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76"/>
              <a:buNone/>
            </a:pPr>
            <a:r>
              <a:rPr lang="es-AR" sz="2720"/>
              <a:t>-NSI: Numero de personas que quieren comprar pasajes internacionales</a:t>
            </a:r>
            <a:endParaRPr/>
          </a:p>
          <a:p>
            <a:pPr indent="-320040" lvl="0" marL="43891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76"/>
              <a:buNone/>
            </a:pPr>
            <a:r>
              <a:rPr lang="es-AR" sz="2720"/>
              <a:t>-NSC: Numero de personas que quieren comprar pasajes de cabotaje </a:t>
            </a:r>
            <a:endParaRPr sz="2720"/>
          </a:p>
          <a:p>
            <a:pPr indent="-320040" lvl="0" marL="43891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76"/>
              <a:buNone/>
            </a:pPr>
            <a:r>
              <a:rPr lang="es-AR" sz="2720"/>
              <a:t>- UAJ: Último tipo de atención jefe (si es de cabotaje internacional)</a:t>
            </a:r>
            <a:endParaRPr sz="2720"/>
          </a:p>
          <a:p>
            <a:pPr indent="-320040" lvl="0" marL="43891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76"/>
              <a:buNone/>
            </a:pPr>
            <a:r>
              <a:t/>
            </a:r>
            <a:endParaRPr sz="2720"/>
          </a:p>
          <a:p>
            <a:pPr indent="-320040" lvl="0" marL="43891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76"/>
              <a:buChar char="◼"/>
            </a:pPr>
            <a:r>
              <a:rPr lang="es-AR" sz="2720"/>
              <a:t>Resultado:</a:t>
            </a:r>
            <a:endParaRPr/>
          </a:p>
          <a:p>
            <a:pPr indent="-320040" lvl="0" marL="43891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76"/>
              <a:buNone/>
            </a:pPr>
            <a:r>
              <a:t/>
            </a:r>
            <a:endParaRPr sz="2720"/>
          </a:p>
          <a:p>
            <a:pPr indent="-320040" lvl="0" marL="43891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76"/>
              <a:buNone/>
            </a:pPr>
            <a:r>
              <a:rPr lang="es-AR" sz="2720"/>
              <a:t>-PTOJ: Porcentaje ocioso en Jefes(I)</a:t>
            </a:r>
            <a:endParaRPr/>
          </a:p>
          <a:p>
            <a:pPr indent="-320040" lvl="0" marL="43891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76"/>
              <a:buNone/>
            </a:pPr>
            <a:r>
              <a:rPr lang="es-AR" sz="2720"/>
              <a:t>-PTOE:Porcentaje ocioso en Empleados(J)</a:t>
            </a:r>
            <a:endParaRPr sz="272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>
            <p:ph type="title"/>
          </p:nvPr>
        </p:nvSpPr>
        <p:spPr>
          <a:xfrm>
            <a:off x="500034" y="142852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050"/>
              <a:buFont typeface="Corbel"/>
              <a:buNone/>
            </a:pPr>
            <a:r>
              <a:rPr lang="es-AR" sz="4050"/>
              <a:t>Tabla de eventos independientes , Tabla de eventos Futuros</a:t>
            </a:r>
            <a:endParaRPr sz="4050"/>
          </a:p>
        </p:txBody>
      </p:sp>
      <p:graphicFrame>
        <p:nvGraphicFramePr>
          <p:cNvPr id="159" name="Google Shape;159;p8"/>
          <p:cNvGraphicFramePr/>
          <p:nvPr/>
        </p:nvGraphicFramePr>
        <p:xfrm>
          <a:off x="457200" y="17748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{3CB6BDD4-BC72-4D68-93AC-A019D8166FEF}</a:tableStyleId>
              </a:tblPr>
              <a:tblGrid>
                <a:gridCol w="1645925"/>
                <a:gridCol w="1645925"/>
                <a:gridCol w="1645925"/>
                <a:gridCol w="1645925"/>
                <a:gridCol w="1645925"/>
              </a:tblGrid>
              <a:tr h="725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800" u="none" cap="none" strike="noStrike"/>
                        <a:t>TEF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800" u="none" cap="none" strike="noStrike"/>
                        <a:t>Evento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800" u="none" cap="none" strike="noStrike"/>
                        <a:t>EFNC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800" u="none" cap="none" strike="noStrike"/>
                        <a:t>EFC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800"/>
                        <a:t>Condición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857250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800"/>
                        <a:t>TPLL</a:t>
                      </a:r>
                      <a:endParaRPr sz="1800"/>
                    </a:p>
                  </a:txBody>
                  <a:tcPr marT="45725" marB="45725" marR="91450" marL="91450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800"/>
                        <a:t>Llegada</a:t>
                      </a:r>
                      <a:endParaRPr sz="1800"/>
                    </a:p>
                  </a:txBody>
                  <a:tcPr marT="45725" marB="45725" marR="91450" marL="91450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800"/>
                        <a:t>Llegada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800"/>
                        <a:t>Salida </a:t>
                      </a:r>
                      <a:r>
                        <a:rPr lang="es-AR" sz="1800"/>
                        <a:t> Jefes(I)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AR" sz="1800" u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NSI&lt;=J OR (NSC &gt;=E AND TPSJ(i) = HV)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8572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800"/>
                        <a:t>Salida</a:t>
                      </a:r>
                      <a:r>
                        <a:rPr lang="es-AR" sz="1800"/>
                        <a:t> Empleados(J)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AR" sz="1800" u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NSC&lt;= E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00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800"/>
                        <a:t>TPSJ(I)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800"/>
                        <a:t>Salida Jefes(I)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800"/>
                        <a:t>Salida </a:t>
                      </a:r>
                      <a:r>
                        <a:rPr lang="es-AR" sz="1800"/>
                        <a:t> Jefes(I)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AR" sz="1800" u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NSI&gt;=J OR (NSC &gt;=E AND NSI &lt;=J)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00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800"/>
                        <a:t>TPSE(J)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800"/>
                        <a:t>Salida</a:t>
                      </a:r>
                      <a:r>
                        <a:rPr lang="es-AR" sz="1800"/>
                        <a:t> Empleados(J)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800"/>
                        <a:t>Salida</a:t>
                      </a:r>
                      <a:r>
                        <a:rPr lang="es-AR" sz="1800"/>
                        <a:t> Empleados(J)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AR" sz="1800" u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NSC &gt;= 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3800"/>
              <a:buFont typeface="Corbel"/>
              <a:buNone/>
            </a:pPr>
            <a:r>
              <a:rPr lang="es-AR" sz="3800"/>
              <a:t>Funciones de densidad de probabilidad</a:t>
            </a:r>
            <a:endParaRPr sz="3800"/>
          </a:p>
        </p:txBody>
      </p:sp>
      <p:sp>
        <p:nvSpPr>
          <p:cNvPr id="165" name="Google Shape;165;p9"/>
          <p:cNvSpPr txBox="1"/>
          <p:nvPr>
            <p:ph idx="1" type="body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/>
          <a:p>
            <a:pPr indent="-320040" lvl="0" marL="438912" rtl="0" algn="just">
              <a:spcBef>
                <a:spcPts val="0"/>
              </a:spcBef>
              <a:spcAft>
                <a:spcPts val="0"/>
              </a:spcAft>
              <a:buSzPts val="2240"/>
              <a:buChar char="◼"/>
            </a:pPr>
            <a:r>
              <a:rPr lang="es-AR" sz="2800"/>
              <a:t>Las funciones de densidad de probabilidad (FDP) fueron obtenidas con el software  EasyFit, utilizando la distribución Burr, que sigue la siguiente fórmula:</a:t>
            </a:r>
            <a:endParaRPr/>
          </a:p>
        </p:txBody>
      </p:sp>
      <p:pic>
        <p:nvPicPr>
          <p:cNvPr descr="https://lh6.googleusercontent.com/1p8XpPlIx-RwalEtS-RCS__8KhTpqEoflqFIIThnLwzFLdKv2fvpBQTz-mdb4_hmugaKMlttSVSCRCCp9mMHPfxzPcG2ynJc7aMyFP6P-cGPf11xr2eXhrreur76kw" id="166" name="Google Shape;16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538" y="4572008"/>
            <a:ext cx="2643206" cy="16844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mQKwlaJaqHIyO2Y70gi7YcwmxbdIF6lGkMTbBr01xNw2D_KY0YLp-xeCmLHkt_IvBwtilWFqen8Rh5Ol5AG3-FDl8wst7u0D66wcBaI6QM3n0yb7AYr-aA1rXQYwMg" id="167" name="Google Shape;16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2066" y="4786322"/>
            <a:ext cx="3214710" cy="107157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9"/>
          <p:cNvSpPr txBox="1"/>
          <p:nvPr/>
        </p:nvSpPr>
        <p:spPr>
          <a:xfrm>
            <a:off x="1285852" y="3571876"/>
            <a:ext cx="271464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AR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Función de densidad de Probabilidad</a:t>
            </a:r>
            <a:endParaRPr b="1" i="1"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9" name="Google Shape;169;p9"/>
          <p:cNvSpPr txBox="1"/>
          <p:nvPr/>
        </p:nvSpPr>
        <p:spPr>
          <a:xfrm>
            <a:off x="5214942" y="3643314"/>
            <a:ext cx="300039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AR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Función de densidad de Probabilidad acumulativa</a:t>
            </a:r>
            <a:endParaRPr b="1" i="1"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ódulo">
  <a:themeElements>
    <a:clrScheme name="Módulo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ódulo">
  <a:themeElements>
    <a:clrScheme name="Módulo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2020-10-06T21:44:57Z</dcterms:created>
  <dc:creator>Usuario</dc:creator>
</cp:coreProperties>
</file>