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715" r:id="rId2"/>
  </p:sldMasterIdLst>
  <p:notesMasterIdLst>
    <p:notesMasterId r:id="rId30"/>
  </p:notesMasterIdLst>
  <p:handoutMasterIdLst>
    <p:handoutMasterId r:id="rId31"/>
  </p:handoutMasterIdLst>
  <p:sldIdLst>
    <p:sldId id="256" r:id="rId3"/>
    <p:sldId id="261" r:id="rId4"/>
    <p:sldId id="260" r:id="rId5"/>
    <p:sldId id="329" r:id="rId6"/>
    <p:sldId id="330" r:id="rId7"/>
    <p:sldId id="332" r:id="rId8"/>
    <p:sldId id="333" r:id="rId9"/>
    <p:sldId id="334" r:id="rId10"/>
    <p:sldId id="337" r:id="rId11"/>
    <p:sldId id="341" r:id="rId12"/>
    <p:sldId id="262" r:id="rId13"/>
    <p:sldId id="342" r:id="rId14"/>
    <p:sldId id="263" r:id="rId15"/>
    <p:sldId id="264" r:id="rId16"/>
    <p:sldId id="269" r:id="rId17"/>
    <p:sldId id="266" r:id="rId18"/>
    <p:sldId id="271" r:id="rId19"/>
    <p:sldId id="343" r:id="rId20"/>
    <p:sldId id="344" r:id="rId21"/>
    <p:sldId id="345" r:id="rId22"/>
    <p:sldId id="274" r:id="rId23"/>
    <p:sldId id="346" r:id="rId24"/>
    <p:sldId id="347" r:id="rId25"/>
    <p:sldId id="348" r:id="rId26"/>
    <p:sldId id="349" r:id="rId27"/>
    <p:sldId id="350" r:id="rId28"/>
    <p:sldId id="357" r:id="rId29"/>
  </p:sldIdLst>
  <p:sldSz cx="9144000" cy="6858000" type="screen4x3"/>
  <p:notesSz cx="6858000" cy="91170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CC"/>
    <a:srgbClr val="333399"/>
    <a:srgbClr val="006600"/>
    <a:srgbClr val="FF0000"/>
    <a:srgbClr val="00FFFF"/>
    <a:srgbClr val="33CC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9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6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B9879BA-8DC7-4642-A835-85DDB3C5AD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43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30700"/>
            <a:ext cx="50292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EB4FD7-01CE-4FE9-922A-EC2746D6D3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03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D5BAA28A-04F3-49EA-91F2-7F3CC3A34235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B9CDEE3-5949-4B25-9588-93538B647DC9}" type="slidenum">
              <a:rPr lang="en-US" sz="1200"/>
              <a:pPr eaLnBrk="1" hangingPunct="1"/>
              <a:t>12</a:t>
            </a:fld>
            <a:endParaRPr 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0042269-4A50-44FE-837D-B2B3D8E55CA9}" type="slidenum">
              <a:rPr lang="en-US" sz="1200"/>
              <a:pPr eaLnBrk="1" hangingPunct="1"/>
              <a:t>13</a:t>
            </a:fld>
            <a:endParaRPr 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99D71C95-7CB6-46B0-85C5-F17CE57CCC2F}" type="slidenum">
              <a:rPr lang="en-US" sz="1200"/>
              <a:pPr eaLnBrk="1" hangingPunct="1"/>
              <a:t>14</a:t>
            </a:fld>
            <a:endParaRPr 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078B463-BFF6-491D-891E-85D134253094}" type="slidenum">
              <a:rPr lang="en-US" sz="1200"/>
              <a:pPr eaLnBrk="1" hangingPunct="1"/>
              <a:t>15</a:t>
            </a:fld>
            <a:endParaRPr 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E4628B31-A7DE-49EE-ACD7-8E38C515B7DB}" type="slidenum">
              <a:rPr lang="en-US" sz="1200"/>
              <a:pPr eaLnBrk="1" hangingPunct="1"/>
              <a:t>16</a:t>
            </a:fld>
            <a:endParaRPr 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1400274-00BA-47D4-9971-159409102C14}" type="slidenum">
              <a:rPr lang="en-US" sz="1200"/>
              <a:pPr eaLnBrk="1" hangingPunct="1"/>
              <a:t>17</a:t>
            </a:fld>
            <a:endParaRPr 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DFFE7377-1D6A-49D8-8652-FACA7187BE8D}" type="slidenum">
              <a:rPr lang="en-US" sz="1200"/>
              <a:pPr eaLnBrk="1" hangingPunct="1"/>
              <a:t>18</a:t>
            </a:fld>
            <a:endParaRPr 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5572AF8-B978-4457-9354-3D199C6F45CF}" type="slidenum">
              <a:rPr lang="en-US" sz="1200"/>
              <a:pPr eaLnBrk="1" hangingPunct="1"/>
              <a:t>19</a:t>
            </a:fld>
            <a:endParaRPr 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B782E457-B5EB-469C-88A2-356D577ECF0B}" type="slidenum">
              <a:rPr lang="en-US" sz="1200"/>
              <a:pPr eaLnBrk="1" hangingPunct="1"/>
              <a:t>20</a:t>
            </a:fld>
            <a:endParaRPr 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96003F10-B8D4-4DED-A767-00A857B94559}" type="slidenum">
              <a:rPr lang="en-US" sz="1200"/>
              <a:pPr eaLnBrk="1" hangingPunct="1"/>
              <a:t>21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9697AE51-3FE8-4837-8472-23C8343EF10C}" type="slidenum">
              <a:rPr lang="en-US" sz="1200"/>
              <a:pPr eaLnBrk="1" hangingPunct="1"/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5D7F39BA-2DF7-48AB-87AF-4A05479A8A61}" type="slidenum">
              <a:rPr lang="en-US" sz="1200"/>
              <a:pPr eaLnBrk="1" hangingPunct="1"/>
              <a:t>22</a:t>
            </a:fld>
            <a:endParaRPr 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D6658A1-6515-489B-893F-0B9AAFDB4365}" type="slidenum">
              <a:rPr lang="en-US" sz="1200"/>
              <a:pPr eaLnBrk="1" hangingPunct="1"/>
              <a:t>23</a:t>
            </a:fld>
            <a:endParaRPr 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3BF95F7A-B18D-4767-8B55-4E83356B75BE}" type="slidenum">
              <a:rPr lang="en-US" sz="1200"/>
              <a:pPr eaLnBrk="1" hangingPunct="1"/>
              <a:t>25</a:t>
            </a:fld>
            <a:endParaRPr 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6C30C697-CF20-4ED3-9088-7FF5D28C9B05}" type="slidenum">
              <a:rPr lang="en-US" sz="1200"/>
              <a:pPr eaLnBrk="1" hangingPunct="1"/>
              <a:t>26</a:t>
            </a:fld>
            <a:endParaRPr 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B3C1495-74BE-4EE1-9730-D3E2B2530307}" type="slidenum">
              <a:rPr lang="en-US" sz="1200"/>
              <a:pPr eaLnBrk="1" hangingPunct="1"/>
              <a:t>27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6DBC6253-DECD-4D3A-9CE3-25E7E6125A2E}" type="slidenum">
              <a:rPr lang="en-US" sz="1200"/>
              <a:pPr eaLnBrk="1" hangingPunct="1"/>
              <a:t>3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9DABEF2E-3899-4075-94FF-BF536C766411}" type="slidenum">
              <a:rPr lang="en-US" sz="1200">
                <a:solidFill>
                  <a:prstClr val="black"/>
                </a:solidFill>
              </a:rPr>
              <a:pPr eaLnBrk="1" hangingPunct="1"/>
              <a:t>4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6C89FBBA-7698-4EF6-865D-1A9C86D71BD3}" type="slidenum">
              <a:rPr lang="en-US" sz="1200">
                <a:solidFill>
                  <a:prstClr val="black"/>
                </a:solidFill>
              </a:rPr>
              <a:pPr eaLnBrk="1" hangingPunct="1"/>
              <a:t>6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D22C70B3-A018-43C5-ACD3-EECCA6FEC81A}" type="slidenum">
              <a:rPr lang="en-US" sz="1200">
                <a:solidFill>
                  <a:prstClr val="black"/>
                </a:solidFill>
              </a:rPr>
              <a:pPr eaLnBrk="1" hangingPunct="1"/>
              <a:t>7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6FCAC076-6C3D-496C-A3B9-07177D244C08}" type="slidenum">
              <a:rPr lang="en-US" sz="1200">
                <a:solidFill>
                  <a:prstClr val="black"/>
                </a:solidFill>
              </a:rPr>
              <a:pPr eaLnBrk="1" hangingPunct="1"/>
              <a:t>8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5C8F516F-2755-45FA-8F58-7BC0E25A9A87}" type="slidenum">
              <a:rPr lang="en-US" sz="1200">
                <a:solidFill>
                  <a:prstClr val="black"/>
                </a:solidFill>
              </a:rPr>
              <a:pPr eaLnBrk="1" hangingPunct="1"/>
              <a:t>9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9CE974C2-205D-4BAD-80C6-1E23EDA9A3C4}" type="slidenum">
              <a:rPr lang="en-US" sz="1200"/>
              <a:pPr eaLnBrk="1" hangingPunct="1"/>
              <a:t>11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14208E-2C15-43AF-A483-E7C845731C72}" type="slidenum">
              <a:rPr lang="en-US"/>
              <a:pPr/>
              <a:t>‹#›</a:t>
            </a:fld>
            <a:endParaRPr lang="en-US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4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D18251-5DCD-40F8-ADB6-2335C961AC3D}" type="slidenum">
              <a:rPr lang="en-US"/>
              <a:pPr/>
              <a:t>‹#›</a:t>
            </a:fld>
            <a:endParaRPr lang="en-US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7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3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3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62FC6F-0B72-4314-825E-E95EF91C3091}" type="slidenum">
              <a:rPr lang="en-US"/>
              <a:pPr/>
              <a:t>‹#›</a:t>
            </a:fld>
            <a:endParaRPr lang="en-US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19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EFD1BB8-9CFB-4777-A133-99123F525741}" type="slidenum">
              <a:rPr lang="en-US"/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86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682432-1BE4-4424-91D6-2AB8B6483BEA}" type="slidenum">
              <a:rPr lang="en-US"/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98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283D02-0D35-490D-A3B3-DF315B87DF73}" type="slidenum">
              <a:rPr lang="en-US"/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16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F641AC-F6F3-4597-B29A-B8BD9BF82159}" type="slidenum">
              <a:rPr lang="en-US"/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59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AFEB7B-4778-4CA7-803E-89691F0CF280}" type="slidenum">
              <a:rPr lang="en-US"/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99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311075-969C-4C21-B8CE-7B96A9AC169E}" type="slidenum">
              <a:rPr lang="en-US"/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60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0AA891-F080-49F0-8322-66B7374339CC}" type="slidenum">
              <a:rPr lang="en-US"/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059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E44D2D-28F2-4FA5-9F5C-3C8B9C8AB515}" type="slidenum">
              <a:rPr lang="en-US"/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4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8460E5-D8B9-4F13-9D57-A4FE82899382}" type="slidenum">
              <a:rPr lang="en-US"/>
              <a:pPr/>
              <a:t>‹#›</a:t>
            </a:fld>
            <a:endParaRPr lang="en-US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67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C32799-D7E7-443A-832B-C6ADEAD0A249}" type="slidenum">
              <a:rPr lang="en-US"/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315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278C09E-812C-4D4F-B405-05D97C993930}" type="slidenum">
              <a:rPr lang="en-US"/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23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46075"/>
            <a:ext cx="1943100" cy="5713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46075"/>
            <a:ext cx="5676900" cy="5713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1FE9005-9EC1-436F-B844-F32BD4102C37}" type="slidenum">
              <a:rPr lang="en-US"/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4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2D95B0-2ED9-4E52-8B10-200328470F15}" type="slidenum">
              <a:rPr lang="en-US"/>
              <a:pPr/>
              <a:t>‹#›</a:t>
            </a:fld>
            <a:endParaRPr lang="en-US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F51D3E9-D349-4F94-B145-1BBF2B09635F}" type="slidenum">
              <a:rPr lang="en-US"/>
              <a:pPr/>
              <a:t>‹#›</a:t>
            </a:fld>
            <a:endParaRPr lang="en-US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5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EC16FF-642C-47A8-985C-4B9F2EFF5C78}" type="slidenum">
              <a:rPr lang="en-US"/>
              <a:pPr/>
              <a:t>‹#›</a:t>
            </a:fld>
            <a:endParaRPr lang="en-US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2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02117C-99E2-4AFD-B593-F8884CBE57F9}" type="slidenum">
              <a:rPr lang="en-US"/>
              <a:pPr/>
              <a:t>‹#›</a:t>
            </a:fld>
            <a:endParaRPr lang="en-US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8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09954B-2ED2-4AC1-94A2-C91C5583BE4B}" type="slidenum">
              <a:rPr lang="en-US"/>
              <a:pPr/>
              <a:t>‹#›</a:t>
            </a:fld>
            <a:endParaRPr lang="en-US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6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9528E4-D0B5-44FE-B06D-DC72995C42F4}" type="slidenum">
              <a:rPr lang="en-US"/>
              <a:pPr/>
              <a:t>‹#›</a:t>
            </a:fld>
            <a:endParaRPr lang="en-US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20E714-804C-4530-9A86-1783AAF3D394}" type="slidenum">
              <a:rPr lang="en-US"/>
              <a:pPr/>
              <a:t>‹#›</a:t>
            </a:fld>
            <a:endParaRPr lang="en-US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8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level Second 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9933"/>
                </a:solidFill>
              </a:defRPr>
            </a:lvl1pPr>
          </a:lstStyle>
          <a:p>
            <a:endParaRPr lang="en-US"/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533400" y="1295400"/>
            <a:ext cx="8077200" cy="0"/>
          </a:xfrm>
          <a:prstGeom prst="line">
            <a:avLst/>
          </a:prstGeom>
          <a:noFill/>
          <a:ln w="76200">
            <a:solidFill>
              <a:srgbClr val="FF5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</a:endParaRP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charset="0"/>
              </a:defRPr>
            </a:lvl1pPr>
          </a:lstStyle>
          <a:p>
            <a:fld id="{A582F746-6828-4A43-9543-8360D2D34FD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FF0000"/>
              </a:buClr>
              <a:buFontTx/>
              <a:buChar char="•"/>
              <a:defRPr sz="1400">
                <a:solidFill>
                  <a:srgbClr val="CC6600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Char char="–"/>
        <a:defRPr sz="2800">
          <a:solidFill>
            <a:srgbClr val="333399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•"/>
        <a:defRPr sz="2400">
          <a:solidFill>
            <a:srgbClr val="006600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46075"/>
            <a:ext cx="7772400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 smtClean="0">
                <a:solidFill>
                  <a:srgbClr val="FF9933"/>
                </a:solidFill>
              </a:defRPr>
            </a:lvl1pPr>
          </a:lstStyle>
          <a:p>
            <a:pPr>
              <a:defRPr/>
            </a:pPr>
            <a:endParaRPr lang="en-US">
              <a:ea typeface="新細明體" pitchFamily="2" charset="-120"/>
            </a:endParaRPr>
          </a:p>
        </p:txBody>
      </p:sp>
      <p:sp>
        <p:nvSpPr>
          <p:cNvPr id="145413" name="Line 5"/>
          <p:cNvSpPr>
            <a:spLocks noChangeShapeType="1"/>
          </p:cNvSpPr>
          <p:nvPr/>
        </p:nvSpPr>
        <p:spPr bwMode="auto">
          <a:xfrm>
            <a:off x="533400" y="1219200"/>
            <a:ext cx="8077200" cy="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600" i="1">
              <a:solidFill>
                <a:srgbClr val="000000"/>
              </a:solidFill>
              <a:ea typeface="新細明體" pitchFamily="2" charset="-120"/>
            </a:endParaRPr>
          </a:p>
        </p:txBody>
      </p:sp>
      <p:sp>
        <p:nvSpPr>
          <p:cNvPr id="145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 smtClean="0">
                <a:solidFill>
                  <a:srgbClr val="CC6600"/>
                </a:solidFill>
                <a:latin typeface="Helvetica" pitchFamily="34" charset="0"/>
              </a:defRPr>
            </a:lvl1pPr>
          </a:lstStyle>
          <a:p>
            <a:pPr>
              <a:defRPr/>
            </a:pPr>
            <a:fld id="{258B1B57-FD1C-48D9-8FD8-5ED0DA1ADBC9}" type="slidenum">
              <a:rPr lang="en-US">
                <a:ea typeface="新細明體" pitchFamily="2" charset="-120"/>
              </a:rPr>
              <a:pPr>
                <a:defRPr/>
              </a:pPr>
              <a:t>‹#›</a:t>
            </a:fld>
            <a:endParaRPr lang="en-US">
              <a:ea typeface="新細明體" pitchFamily="2" charset="-120"/>
            </a:endParaRPr>
          </a:p>
        </p:txBody>
      </p:sp>
      <p:sp>
        <p:nvSpPr>
          <p:cNvPr id="14541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>
                <a:solidFill>
                  <a:srgbClr val="CC6600"/>
                </a:solidFill>
              </a:defRPr>
            </a:lvl1pPr>
          </a:lstStyle>
          <a:p>
            <a:pPr>
              <a:defRPr/>
            </a:pPr>
            <a:endParaRPr lang="en-US">
              <a:ea typeface="新細明體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677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4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Char char="•"/>
        <a:defRPr sz="2400">
          <a:solidFill>
            <a:srgbClr val="33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CC00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CC00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CC00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CC00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E377F7B-8D09-4024-80CD-2E43E3E33C52}" type="slidenum">
              <a:rPr lang="en-US" sz="1200">
                <a:latin typeface="Helvetica" charset="0"/>
              </a:rPr>
              <a:pPr eaLnBrk="1" hangingPunct="1"/>
              <a:t>1</a:t>
            </a:fld>
            <a:endParaRPr lang="en-US" sz="1200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Text Categorization</a:t>
            </a:r>
          </a:p>
        </p:txBody>
      </p:sp>
      <p:sp>
        <p:nvSpPr>
          <p:cNvPr id="1638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A68E6AE4-AF87-4488-9885-42ECF34AB6E6}" type="slidenum">
              <a:rPr lang="en-US" sz="1200" i="0">
                <a:solidFill>
                  <a:srgbClr val="CC6600"/>
                </a:solidFill>
                <a:latin typeface="Helvetica" charset="0"/>
              </a:rPr>
              <a:pPr eaLnBrk="1" hangingPunct="1"/>
              <a:t>10</a:t>
            </a:fld>
            <a:endParaRPr lang="en-US" sz="1200" i="0">
              <a:solidFill>
                <a:srgbClr val="CC6600"/>
              </a:solidFill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>
                <a:ea typeface="新細明體" pitchFamily="2" charset="-120"/>
              </a:rPr>
              <a:t>Cosine Similarity Measure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5638800" cy="12334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ea typeface="新細明體" pitchFamily="2" charset="-120"/>
              </a:rPr>
              <a:t>Cosine similarity measures the cosine of the angle between two vectors.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ea typeface="新細明體" pitchFamily="2" charset="-120"/>
              </a:rPr>
              <a:t>Inner product normalized by the vector lengths.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>
                <a:ea typeface="新細明體" pitchFamily="2" charset="-120"/>
              </a:rPr>
              <a:t>   </a:t>
            </a:r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762000" y="4419600"/>
            <a:ext cx="7924800" cy="10064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algn="l" eaLnBrk="1" hangingPunct="1"/>
            <a:r>
              <a:rPr kumimoji="1" lang="en-US" altLang="zh-TW" sz="2000">
                <a:solidFill>
                  <a:srgbClr val="000000"/>
                </a:solidFill>
              </a:rPr>
              <a:t>D</a:t>
            </a:r>
            <a:r>
              <a:rPr kumimoji="1" lang="en-US" altLang="zh-TW" sz="2000" baseline="-25000">
                <a:solidFill>
                  <a:srgbClr val="000000"/>
                </a:solidFill>
              </a:rPr>
              <a:t>1</a:t>
            </a:r>
            <a:r>
              <a:rPr kumimoji="1" lang="en-US" altLang="zh-TW" sz="2000">
                <a:solidFill>
                  <a:srgbClr val="000000"/>
                </a:solidFill>
              </a:rPr>
              <a:t> = 2T</a:t>
            </a:r>
            <a:r>
              <a:rPr kumimoji="1" lang="en-US" altLang="zh-TW" sz="2000" baseline="-25000">
                <a:solidFill>
                  <a:srgbClr val="000000"/>
                </a:solidFill>
              </a:rPr>
              <a:t>1</a:t>
            </a:r>
            <a:r>
              <a:rPr kumimoji="1" lang="en-US" altLang="zh-TW" sz="2000">
                <a:solidFill>
                  <a:srgbClr val="000000"/>
                </a:solidFill>
              </a:rPr>
              <a:t> + 3T</a:t>
            </a:r>
            <a:r>
              <a:rPr kumimoji="1" lang="en-US" altLang="zh-TW" sz="2000" baseline="-25000">
                <a:solidFill>
                  <a:srgbClr val="000000"/>
                </a:solidFill>
              </a:rPr>
              <a:t>2</a:t>
            </a:r>
            <a:r>
              <a:rPr kumimoji="1" lang="en-US" altLang="zh-TW" sz="2000">
                <a:solidFill>
                  <a:srgbClr val="000000"/>
                </a:solidFill>
              </a:rPr>
              <a:t> + 5T</a:t>
            </a:r>
            <a:r>
              <a:rPr kumimoji="1" lang="en-US" altLang="zh-TW" sz="2000" baseline="-25000">
                <a:solidFill>
                  <a:srgbClr val="000000"/>
                </a:solidFill>
              </a:rPr>
              <a:t>3     </a:t>
            </a:r>
            <a:r>
              <a:rPr kumimoji="1" lang="en-US" altLang="zh-TW" sz="2000" i="0">
                <a:solidFill>
                  <a:srgbClr val="000000"/>
                </a:solidFill>
              </a:rPr>
              <a:t>CosSim(</a:t>
            </a:r>
            <a:r>
              <a:rPr kumimoji="1" lang="en-US" altLang="zh-TW" sz="2000">
                <a:solidFill>
                  <a:srgbClr val="000000"/>
                </a:solidFill>
              </a:rPr>
              <a:t>D</a:t>
            </a:r>
            <a:r>
              <a:rPr kumimoji="1" lang="en-US" altLang="zh-TW" sz="2000" baseline="-25000">
                <a:solidFill>
                  <a:srgbClr val="000000"/>
                </a:solidFill>
              </a:rPr>
              <a:t>1</a:t>
            </a:r>
            <a:r>
              <a:rPr kumimoji="1" lang="en-US" altLang="zh-TW" sz="2000">
                <a:solidFill>
                  <a:srgbClr val="000000"/>
                </a:solidFill>
              </a:rPr>
              <a:t> </a:t>
            </a:r>
            <a:r>
              <a:rPr kumimoji="1" lang="en-US" altLang="zh-TW" sz="2000" i="0">
                <a:solidFill>
                  <a:srgbClr val="000000"/>
                </a:solidFill>
              </a:rPr>
              <a:t>, </a:t>
            </a:r>
            <a:r>
              <a:rPr kumimoji="1" lang="en-US" altLang="zh-TW" sz="2000">
                <a:solidFill>
                  <a:srgbClr val="000000"/>
                </a:solidFill>
              </a:rPr>
              <a:t>Q</a:t>
            </a:r>
            <a:r>
              <a:rPr kumimoji="1" lang="en-US" altLang="zh-TW" sz="2000" i="0">
                <a:solidFill>
                  <a:srgbClr val="000000"/>
                </a:solidFill>
              </a:rPr>
              <a:t>) = 10 / </a:t>
            </a:r>
            <a:r>
              <a:rPr kumimoji="1" lang="en-US" altLang="zh-TW" sz="2000" i="0">
                <a:solidFill>
                  <a:srgbClr val="000000"/>
                </a:solidFill>
                <a:sym typeface="Symbol" charset="2"/>
              </a:rPr>
              <a:t>(4+9+25)(0+0+4) = 0.81</a:t>
            </a:r>
            <a:endParaRPr kumimoji="1" lang="en-US" altLang="zh-TW" sz="2000" baseline="-25000">
              <a:solidFill>
                <a:srgbClr val="000000"/>
              </a:solidFill>
            </a:endParaRPr>
          </a:p>
          <a:p>
            <a:pPr algn="l" eaLnBrk="1" hangingPunct="1"/>
            <a:r>
              <a:rPr kumimoji="1" lang="en-US" altLang="zh-TW" sz="2000">
                <a:solidFill>
                  <a:srgbClr val="000000"/>
                </a:solidFill>
              </a:rPr>
              <a:t>D</a:t>
            </a:r>
            <a:r>
              <a:rPr kumimoji="1" lang="en-US" altLang="zh-TW" sz="2000" baseline="-25000">
                <a:solidFill>
                  <a:srgbClr val="000000"/>
                </a:solidFill>
              </a:rPr>
              <a:t>2</a:t>
            </a:r>
            <a:r>
              <a:rPr kumimoji="1" lang="en-US" altLang="zh-TW" sz="2000">
                <a:solidFill>
                  <a:srgbClr val="000000"/>
                </a:solidFill>
              </a:rPr>
              <a:t> = 3T</a:t>
            </a:r>
            <a:r>
              <a:rPr kumimoji="1" lang="en-US" altLang="zh-TW" sz="2000" baseline="-25000">
                <a:solidFill>
                  <a:srgbClr val="000000"/>
                </a:solidFill>
              </a:rPr>
              <a:t>1</a:t>
            </a:r>
            <a:r>
              <a:rPr kumimoji="1" lang="en-US" altLang="zh-TW" sz="2000">
                <a:solidFill>
                  <a:srgbClr val="000000"/>
                </a:solidFill>
              </a:rPr>
              <a:t> + 7T</a:t>
            </a:r>
            <a:r>
              <a:rPr kumimoji="1" lang="en-US" altLang="zh-TW" sz="2000" baseline="-25000">
                <a:solidFill>
                  <a:srgbClr val="000000"/>
                </a:solidFill>
              </a:rPr>
              <a:t>2</a:t>
            </a:r>
            <a:r>
              <a:rPr kumimoji="1" lang="en-US" altLang="zh-TW" sz="2000">
                <a:solidFill>
                  <a:srgbClr val="000000"/>
                </a:solidFill>
              </a:rPr>
              <a:t> + 1T</a:t>
            </a:r>
            <a:r>
              <a:rPr kumimoji="1" lang="en-US" altLang="zh-TW" sz="2000" baseline="-25000">
                <a:solidFill>
                  <a:srgbClr val="000000"/>
                </a:solidFill>
              </a:rPr>
              <a:t>3     </a:t>
            </a:r>
            <a:r>
              <a:rPr kumimoji="1" lang="en-US" altLang="zh-TW" sz="2000" i="0">
                <a:solidFill>
                  <a:srgbClr val="000000"/>
                </a:solidFill>
              </a:rPr>
              <a:t>CosSim(</a:t>
            </a:r>
            <a:r>
              <a:rPr kumimoji="1" lang="en-US" altLang="zh-TW" sz="2000">
                <a:solidFill>
                  <a:srgbClr val="000000"/>
                </a:solidFill>
              </a:rPr>
              <a:t>D</a:t>
            </a:r>
            <a:r>
              <a:rPr kumimoji="1" lang="en-US" altLang="zh-TW" sz="2000" baseline="-25000">
                <a:solidFill>
                  <a:srgbClr val="000000"/>
                </a:solidFill>
              </a:rPr>
              <a:t>2</a:t>
            </a:r>
            <a:r>
              <a:rPr kumimoji="1" lang="en-US" altLang="zh-TW" sz="2000">
                <a:solidFill>
                  <a:srgbClr val="000000"/>
                </a:solidFill>
              </a:rPr>
              <a:t> </a:t>
            </a:r>
            <a:r>
              <a:rPr kumimoji="1" lang="en-US" altLang="zh-TW" sz="2000" i="0">
                <a:solidFill>
                  <a:srgbClr val="000000"/>
                </a:solidFill>
              </a:rPr>
              <a:t>, </a:t>
            </a:r>
            <a:r>
              <a:rPr kumimoji="1" lang="en-US" altLang="zh-TW" sz="2000">
                <a:solidFill>
                  <a:srgbClr val="000000"/>
                </a:solidFill>
              </a:rPr>
              <a:t>Q</a:t>
            </a:r>
            <a:r>
              <a:rPr kumimoji="1" lang="en-US" altLang="zh-TW" sz="2000" i="0">
                <a:solidFill>
                  <a:srgbClr val="000000"/>
                </a:solidFill>
              </a:rPr>
              <a:t>) =  2 / </a:t>
            </a:r>
            <a:r>
              <a:rPr kumimoji="1" lang="en-US" altLang="zh-TW" sz="2000" i="0">
                <a:solidFill>
                  <a:srgbClr val="000000"/>
                </a:solidFill>
                <a:sym typeface="Symbol" charset="2"/>
              </a:rPr>
              <a:t>(9+49+1)(0+0+4) = 0.13</a:t>
            </a:r>
            <a:endParaRPr kumimoji="1" lang="en-US" altLang="zh-TW" sz="2000" baseline="-25000">
              <a:solidFill>
                <a:srgbClr val="000000"/>
              </a:solidFill>
            </a:endParaRPr>
          </a:p>
          <a:p>
            <a:pPr algn="l" eaLnBrk="1" hangingPunct="1"/>
            <a:r>
              <a:rPr kumimoji="1" lang="en-US" altLang="zh-TW" sz="2000" baseline="-25000">
                <a:solidFill>
                  <a:srgbClr val="000000"/>
                </a:solidFill>
              </a:rPr>
              <a:t> </a:t>
            </a:r>
            <a:r>
              <a:rPr kumimoji="1" lang="en-US" altLang="zh-TW" sz="2000">
                <a:solidFill>
                  <a:srgbClr val="000000"/>
                </a:solidFill>
              </a:rPr>
              <a:t>Q = 0T</a:t>
            </a:r>
            <a:r>
              <a:rPr kumimoji="1" lang="en-US" altLang="zh-TW" sz="2000" baseline="-25000">
                <a:solidFill>
                  <a:srgbClr val="000000"/>
                </a:solidFill>
              </a:rPr>
              <a:t>1</a:t>
            </a:r>
            <a:r>
              <a:rPr kumimoji="1" lang="en-US" altLang="zh-TW" sz="2000">
                <a:solidFill>
                  <a:srgbClr val="000000"/>
                </a:solidFill>
              </a:rPr>
              <a:t> + 0T</a:t>
            </a:r>
            <a:r>
              <a:rPr kumimoji="1" lang="en-US" altLang="zh-TW" sz="2000" baseline="-25000">
                <a:solidFill>
                  <a:srgbClr val="000000"/>
                </a:solidFill>
              </a:rPr>
              <a:t>2</a:t>
            </a:r>
            <a:r>
              <a:rPr kumimoji="1" lang="en-US" altLang="zh-TW" sz="2000">
                <a:solidFill>
                  <a:srgbClr val="000000"/>
                </a:solidFill>
              </a:rPr>
              <a:t> + 2T</a:t>
            </a:r>
            <a:r>
              <a:rPr kumimoji="1" lang="en-US" altLang="zh-TW" sz="2000" baseline="-25000">
                <a:solidFill>
                  <a:srgbClr val="000000"/>
                </a:solidFill>
              </a:rPr>
              <a:t>3</a:t>
            </a:r>
            <a:endParaRPr kumimoji="1" lang="en-US" altLang="zh-TW" sz="2000" i="0">
              <a:solidFill>
                <a:srgbClr val="000000"/>
              </a:solidFill>
            </a:endParaRPr>
          </a:p>
        </p:txBody>
      </p:sp>
      <p:grpSp>
        <p:nvGrpSpPr>
          <p:cNvPr id="3079" name="Group 22"/>
          <p:cNvGrpSpPr>
            <a:grpSpLocks/>
          </p:cNvGrpSpPr>
          <p:nvPr/>
        </p:nvGrpSpPr>
        <p:grpSpPr bwMode="auto">
          <a:xfrm>
            <a:off x="6096000" y="1295400"/>
            <a:ext cx="2487613" cy="3033713"/>
            <a:chOff x="3978" y="2152"/>
            <a:chExt cx="1567" cy="1911"/>
          </a:xfrm>
        </p:grpSpPr>
        <p:sp>
          <p:nvSpPr>
            <p:cNvPr id="3084" name="Text Box 6"/>
            <p:cNvSpPr txBox="1">
              <a:spLocks noChangeArrowheads="1"/>
            </p:cNvSpPr>
            <p:nvPr/>
          </p:nvSpPr>
          <p:spPr bwMode="auto">
            <a:xfrm>
              <a:off x="4445" y="3222"/>
              <a:ext cx="2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9pPr>
            </a:lstStyle>
            <a:p>
              <a:pPr algn="l" eaLnBrk="1" hangingPunct="1"/>
              <a:r>
                <a:rPr kumimoji="1" lang="zh-TW" altLang="en-US" sz="2000">
                  <a:solidFill>
                    <a:srgbClr val="000000"/>
                  </a:solidFill>
                  <a:latin typeface="Symbol" charset="2"/>
                  <a:sym typeface="Symbol" charset="2"/>
                </a:rPr>
                <a:t></a:t>
              </a:r>
              <a:r>
                <a:rPr kumimoji="1" lang="zh-TW" altLang="en-US" sz="2000" i="0" baseline="-25000">
                  <a:solidFill>
                    <a:srgbClr val="000000"/>
                  </a:solidFill>
                  <a:latin typeface="Symbol" charset="2"/>
                  <a:sym typeface="Symbol" charset="2"/>
                </a:rPr>
                <a:t>2</a:t>
              </a:r>
              <a:endParaRPr kumimoji="1" lang="zh-TW" altLang="en-US" sz="2000" i="0">
                <a:solidFill>
                  <a:srgbClr val="000000"/>
                </a:solidFill>
              </a:endParaRPr>
            </a:p>
          </p:txBody>
        </p:sp>
        <p:sp>
          <p:nvSpPr>
            <p:cNvPr id="3085" name="Text Box 7"/>
            <p:cNvSpPr txBox="1">
              <a:spLocks noChangeArrowheads="1"/>
            </p:cNvSpPr>
            <p:nvPr/>
          </p:nvSpPr>
          <p:spPr bwMode="auto">
            <a:xfrm>
              <a:off x="4808" y="2159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9pPr>
            </a:lstStyle>
            <a:p>
              <a:pPr algn="l" eaLnBrk="1" hangingPunct="1"/>
              <a:r>
                <a:rPr kumimoji="1" lang="en-US" altLang="zh-TW" sz="2000">
                  <a:solidFill>
                    <a:srgbClr val="000000"/>
                  </a:solidFill>
                </a:rPr>
                <a:t>t</a:t>
              </a:r>
              <a:r>
                <a:rPr kumimoji="1" lang="en-US" altLang="zh-TW" sz="2000" baseline="-25000">
                  <a:solidFill>
                    <a:srgbClr val="000000"/>
                  </a:solidFill>
                </a:rPr>
                <a:t>3</a:t>
              </a:r>
              <a:endParaRPr kumimoji="1" lang="en-US" altLang="zh-TW" sz="2000" i="0">
                <a:solidFill>
                  <a:srgbClr val="000000"/>
                </a:solidFill>
              </a:endParaRPr>
            </a:p>
          </p:txBody>
        </p:sp>
        <p:sp>
          <p:nvSpPr>
            <p:cNvPr id="3086" name="Line 8"/>
            <p:cNvSpPr>
              <a:spLocks noChangeShapeType="1"/>
            </p:cNvSpPr>
            <p:nvPr/>
          </p:nvSpPr>
          <p:spPr bwMode="auto">
            <a:xfrm>
              <a:off x="4789" y="3331"/>
              <a:ext cx="7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 sz="1600" i="1">
                <a:solidFill>
                  <a:srgbClr val="000000"/>
                </a:solidFill>
                <a:ea typeface="新細明體" pitchFamily="2" charset="-120"/>
              </a:endParaRPr>
            </a:p>
          </p:txBody>
        </p:sp>
        <p:sp>
          <p:nvSpPr>
            <p:cNvPr id="3087" name="Line 9"/>
            <p:cNvSpPr>
              <a:spLocks noChangeShapeType="1"/>
            </p:cNvSpPr>
            <p:nvPr/>
          </p:nvSpPr>
          <p:spPr bwMode="auto">
            <a:xfrm flipH="1">
              <a:off x="4103" y="3329"/>
              <a:ext cx="681" cy="7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sz="1600" i="1">
                <a:solidFill>
                  <a:srgbClr val="000000"/>
                </a:solidFill>
                <a:ea typeface="新細明體" pitchFamily="2" charset="-120"/>
              </a:endParaRPr>
            </a:p>
          </p:txBody>
        </p:sp>
        <p:sp>
          <p:nvSpPr>
            <p:cNvPr id="3088" name="Line 10"/>
            <p:cNvSpPr>
              <a:spLocks noChangeShapeType="1"/>
            </p:cNvSpPr>
            <p:nvPr/>
          </p:nvSpPr>
          <p:spPr bwMode="auto">
            <a:xfrm flipV="1">
              <a:off x="4784" y="2152"/>
              <a:ext cx="0" cy="1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sz="1600" i="1">
                <a:solidFill>
                  <a:srgbClr val="000000"/>
                </a:solidFill>
                <a:ea typeface="新細明體" pitchFamily="2" charset="-120"/>
              </a:endParaRPr>
            </a:p>
          </p:txBody>
        </p:sp>
        <p:sp>
          <p:nvSpPr>
            <p:cNvPr id="3089" name="Line 11"/>
            <p:cNvSpPr>
              <a:spLocks noChangeShapeType="1"/>
            </p:cNvSpPr>
            <p:nvPr/>
          </p:nvSpPr>
          <p:spPr bwMode="auto">
            <a:xfrm flipH="1" flipV="1">
              <a:off x="4481" y="2843"/>
              <a:ext cx="294" cy="48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 sz="1600" i="1">
                <a:solidFill>
                  <a:srgbClr val="000000"/>
                </a:solidFill>
                <a:ea typeface="新細明體" pitchFamily="2" charset="-120"/>
              </a:endParaRPr>
            </a:p>
          </p:txBody>
        </p:sp>
        <p:sp>
          <p:nvSpPr>
            <p:cNvPr id="3090" name="Line 12"/>
            <p:cNvSpPr>
              <a:spLocks noChangeShapeType="1"/>
            </p:cNvSpPr>
            <p:nvPr/>
          </p:nvSpPr>
          <p:spPr bwMode="auto">
            <a:xfrm flipH="1">
              <a:off x="4416" y="3321"/>
              <a:ext cx="363" cy="734"/>
            </a:xfrm>
            <a:prstGeom prst="line">
              <a:avLst/>
            </a:prstGeom>
            <a:noFill/>
            <a:ln w="57150">
              <a:solidFill>
                <a:srgbClr val="F83F2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 sz="1600" i="1">
                <a:solidFill>
                  <a:srgbClr val="000000"/>
                </a:solidFill>
                <a:ea typeface="新細明體" pitchFamily="2" charset="-120"/>
              </a:endParaRPr>
            </a:p>
          </p:txBody>
        </p:sp>
        <p:sp>
          <p:nvSpPr>
            <p:cNvPr id="3091" name="Line 13"/>
            <p:cNvSpPr>
              <a:spLocks noChangeShapeType="1"/>
            </p:cNvSpPr>
            <p:nvPr/>
          </p:nvSpPr>
          <p:spPr bwMode="auto">
            <a:xfrm flipV="1">
              <a:off x="4784" y="2938"/>
              <a:ext cx="0" cy="39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 sz="1600" i="1">
                <a:solidFill>
                  <a:srgbClr val="000000"/>
                </a:solidFill>
                <a:ea typeface="新細明體" pitchFamily="2" charset="-120"/>
              </a:endParaRPr>
            </a:p>
          </p:txBody>
        </p:sp>
        <p:sp>
          <p:nvSpPr>
            <p:cNvPr id="3092" name="Text Box 14"/>
            <p:cNvSpPr txBox="1">
              <a:spLocks noChangeArrowheads="1"/>
            </p:cNvSpPr>
            <p:nvPr/>
          </p:nvSpPr>
          <p:spPr bwMode="auto">
            <a:xfrm>
              <a:off x="5333" y="3288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9pPr>
            </a:lstStyle>
            <a:p>
              <a:pPr algn="l" eaLnBrk="1" hangingPunct="1"/>
              <a:r>
                <a:rPr kumimoji="1" lang="en-US" altLang="zh-TW" sz="2000">
                  <a:solidFill>
                    <a:srgbClr val="000000"/>
                  </a:solidFill>
                </a:rPr>
                <a:t>t</a:t>
              </a:r>
              <a:r>
                <a:rPr kumimoji="1" lang="en-US" altLang="zh-TW" sz="2000" baseline="-25000">
                  <a:solidFill>
                    <a:srgbClr val="000000"/>
                  </a:solidFill>
                </a:rPr>
                <a:t>1</a:t>
              </a:r>
              <a:endParaRPr kumimoji="1" lang="en-US" altLang="zh-TW" sz="2000" i="0">
                <a:solidFill>
                  <a:srgbClr val="000000"/>
                </a:solidFill>
              </a:endParaRPr>
            </a:p>
          </p:txBody>
        </p:sp>
        <p:sp>
          <p:nvSpPr>
            <p:cNvPr id="3093" name="Text Box 15"/>
            <p:cNvSpPr txBox="1">
              <a:spLocks noChangeArrowheads="1"/>
            </p:cNvSpPr>
            <p:nvPr/>
          </p:nvSpPr>
          <p:spPr bwMode="auto">
            <a:xfrm>
              <a:off x="3978" y="3733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9pPr>
            </a:lstStyle>
            <a:p>
              <a:pPr algn="l" eaLnBrk="1" hangingPunct="1"/>
              <a:r>
                <a:rPr kumimoji="1" lang="en-US" altLang="zh-TW" sz="2000">
                  <a:solidFill>
                    <a:srgbClr val="000000"/>
                  </a:solidFill>
                </a:rPr>
                <a:t>t</a:t>
              </a:r>
              <a:r>
                <a:rPr kumimoji="1" lang="en-US" altLang="zh-TW" sz="2000" baseline="-25000">
                  <a:solidFill>
                    <a:srgbClr val="000000"/>
                  </a:solidFill>
                </a:rPr>
                <a:t>2</a:t>
              </a:r>
              <a:endParaRPr kumimoji="1" lang="en-US" altLang="zh-TW" sz="2000" i="0">
                <a:solidFill>
                  <a:srgbClr val="000000"/>
                </a:solidFill>
              </a:endParaRPr>
            </a:p>
          </p:txBody>
        </p:sp>
        <p:sp>
          <p:nvSpPr>
            <p:cNvPr id="3094" name="Text Box 16"/>
            <p:cNvSpPr txBox="1">
              <a:spLocks noChangeArrowheads="1"/>
            </p:cNvSpPr>
            <p:nvPr/>
          </p:nvSpPr>
          <p:spPr bwMode="auto">
            <a:xfrm>
              <a:off x="4273" y="2911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9pPr>
            </a:lstStyle>
            <a:p>
              <a:pPr algn="l" eaLnBrk="1" hangingPunct="1"/>
              <a:r>
                <a:rPr kumimoji="1" lang="en-US" altLang="zh-TW" sz="2400">
                  <a:solidFill>
                    <a:srgbClr val="000000"/>
                  </a:solidFill>
                </a:rPr>
                <a:t>D</a:t>
              </a:r>
              <a:r>
                <a:rPr kumimoji="1" lang="en-US" altLang="zh-TW" sz="2400" baseline="-25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095" name="Text Box 17"/>
            <p:cNvSpPr txBox="1">
              <a:spLocks noChangeArrowheads="1"/>
            </p:cNvSpPr>
            <p:nvPr/>
          </p:nvSpPr>
          <p:spPr bwMode="auto">
            <a:xfrm>
              <a:off x="4498" y="3764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9pPr>
            </a:lstStyle>
            <a:p>
              <a:pPr algn="l" eaLnBrk="1" hangingPunct="1"/>
              <a:r>
                <a:rPr kumimoji="1" lang="en-US" altLang="zh-TW" sz="2400">
                  <a:solidFill>
                    <a:srgbClr val="000000"/>
                  </a:solidFill>
                </a:rPr>
                <a:t>D</a:t>
              </a:r>
              <a:r>
                <a:rPr kumimoji="1" lang="en-US" altLang="zh-TW" sz="2400" baseline="-25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096" name="Text Box 18"/>
            <p:cNvSpPr txBox="1">
              <a:spLocks noChangeArrowheads="1"/>
            </p:cNvSpPr>
            <p:nvPr/>
          </p:nvSpPr>
          <p:spPr bwMode="auto">
            <a:xfrm>
              <a:off x="4824" y="3019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9pPr>
            </a:lstStyle>
            <a:p>
              <a:pPr algn="l" eaLnBrk="1" hangingPunct="1"/>
              <a:r>
                <a:rPr kumimoji="1" lang="en-US" altLang="zh-TW" sz="2400">
                  <a:solidFill>
                    <a:srgbClr val="000000"/>
                  </a:solidFill>
                </a:rPr>
                <a:t>Q</a:t>
              </a:r>
              <a:endParaRPr kumimoji="1" lang="en-US" altLang="zh-TW" sz="2000" i="0">
                <a:solidFill>
                  <a:srgbClr val="000000"/>
                </a:solidFill>
              </a:endParaRPr>
            </a:p>
          </p:txBody>
        </p:sp>
        <p:sp>
          <p:nvSpPr>
            <p:cNvPr id="3097" name="Arc 19"/>
            <p:cNvSpPr>
              <a:spLocks/>
            </p:cNvSpPr>
            <p:nvPr/>
          </p:nvSpPr>
          <p:spPr bwMode="auto">
            <a:xfrm>
              <a:off x="4576" y="2921"/>
              <a:ext cx="196" cy="96"/>
            </a:xfrm>
            <a:custGeom>
              <a:avLst/>
              <a:gdLst>
                <a:gd name="T0" fmla="*/ 0 w 29671"/>
                <a:gd name="T1" fmla="*/ 7 h 21600"/>
                <a:gd name="T2" fmla="*/ 196 w 29671"/>
                <a:gd name="T3" fmla="*/ 96 h 21600"/>
                <a:gd name="T4" fmla="*/ 53 w 29671"/>
                <a:gd name="T5" fmla="*/ 96 h 21600"/>
                <a:gd name="T6" fmla="*/ 0 60000 65536"/>
                <a:gd name="T7" fmla="*/ 0 60000 65536"/>
                <a:gd name="T8" fmla="*/ 0 60000 65536"/>
                <a:gd name="T9" fmla="*/ 0 w 29671"/>
                <a:gd name="T10" fmla="*/ 0 h 21600"/>
                <a:gd name="T11" fmla="*/ 29671 w 2967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671" h="21600" fill="none" extrusionOk="0">
                  <a:moveTo>
                    <a:pt x="-1" y="1564"/>
                  </a:moveTo>
                  <a:cubicBezTo>
                    <a:pt x="2565" y="531"/>
                    <a:pt x="5305" y="-1"/>
                    <a:pt x="8071" y="0"/>
                  </a:cubicBezTo>
                  <a:cubicBezTo>
                    <a:pt x="20000" y="0"/>
                    <a:pt x="29671" y="9670"/>
                    <a:pt x="29671" y="21600"/>
                  </a:cubicBezTo>
                </a:path>
                <a:path w="29671" h="21600" stroke="0" extrusionOk="0">
                  <a:moveTo>
                    <a:pt x="-1" y="1564"/>
                  </a:moveTo>
                  <a:cubicBezTo>
                    <a:pt x="2565" y="531"/>
                    <a:pt x="5305" y="-1"/>
                    <a:pt x="8071" y="0"/>
                  </a:cubicBezTo>
                  <a:cubicBezTo>
                    <a:pt x="20000" y="0"/>
                    <a:pt x="29671" y="9670"/>
                    <a:pt x="29671" y="21600"/>
                  </a:cubicBezTo>
                  <a:lnTo>
                    <a:pt x="8071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 sz="1600" i="1">
                <a:solidFill>
                  <a:srgbClr val="000000"/>
                </a:solidFill>
                <a:ea typeface="新細明體" pitchFamily="2" charset="-120"/>
              </a:endParaRPr>
            </a:p>
          </p:txBody>
        </p:sp>
        <p:sp>
          <p:nvSpPr>
            <p:cNvPr id="3098" name="Arc 20"/>
            <p:cNvSpPr>
              <a:spLocks/>
            </p:cNvSpPr>
            <p:nvPr/>
          </p:nvSpPr>
          <p:spPr bwMode="auto">
            <a:xfrm flipH="1">
              <a:off x="4627" y="3102"/>
              <a:ext cx="125" cy="518"/>
            </a:xfrm>
            <a:custGeom>
              <a:avLst/>
              <a:gdLst>
                <a:gd name="T0" fmla="*/ 0 w 21600"/>
                <a:gd name="T1" fmla="*/ 0 h 21600"/>
                <a:gd name="T2" fmla="*/ 125 w 21600"/>
                <a:gd name="T3" fmla="*/ 518 h 21600"/>
                <a:gd name="T4" fmla="*/ 0 w 21600"/>
                <a:gd name="T5" fmla="*/ 51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sz="1600" i="1">
                <a:solidFill>
                  <a:srgbClr val="000000"/>
                </a:solidFill>
                <a:ea typeface="新細明體" pitchFamily="2" charset="-120"/>
              </a:endParaRPr>
            </a:p>
          </p:txBody>
        </p:sp>
        <p:sp>
          <p:nvSpPr>
            <p:cNvPr id="3099" name="Text Box 21"/>
            <p:cNvSpPr txBox="1">
              <a:spLocks noChangeArrowheads="1"/>
            </p:cNvSpPr>
            <p:nvPr/>
          </p:nvSpPr>
          <p:spPr bwMode="auto">
            <a:xfrm>
              <a:off x="4512" y="2598"/>
              <a:ext cx="2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9pPr>
            </a:lstStyle>
            <a:p>
              <a:pPr algn="l" eaLnBrk="1" hangingPunct="1"/>
              <a:r>
                <a:rPr kumimoji="1" lang="zh-TW" altLang="en-US" sz="2000">
                  <a:solidFill>
                    <a:srgbClr val="000000"/>
                  </a:solidFill>
                  <a:latin typeface="Symbol" charset="2"/>
                  <a:sym typeface="Symbol" charset="2"/>
                </a:rPr>
                <a:t></a:t>
              </a:r>
              <a:r>
                <a:rPr kumimoji="1" lang="zh-TW" altLang="en-US" sz="2000" i="0" baseline="-25000">
                  <a:solidFill>
                    <a:srgbClr val="000000"/>
                  </a:solidFill>
                  <a:latin typeface="Symbol" charset="2"/>
                  <a:sym typeface="Symbol" charset="2"/>
                </a:rPr>
                <a:t>1</a:t>
              </a:r>
              <a:endParaRPr kumimoji="1" lang="zh-TW" altLang="en-US" sz="2000" i="0">
                <a:solidFill>
                  <a:srgbClr val="000000"/>
                </a:solidFill>
              </a:endParaRPr>
            </a:p>
          </p:txBody>
        </p:sp>
      </p:grpSp>
      <p:sp>
        <p:nvSpPr>
          <p:cNvPr id="3080" name="Text Box 23"/>
          <p:cNvSpPr txBox="1">
            <a:spLocks noChangeArrowheads="1"/>
          </p:cNvSpPr>
          <p:nvPr/>
        </p:nvSpPr>
        <p:spPr bwMode="auto">
          <a:xfrm>
            <a:off x="768350" y="5562600"/>
            <a:ext cx="7842250" cy="6715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algn="l" eaLnBrk="1" hangingPunct="1"/>
            <a:r>
              <a:rPr kumimoji="1" lang="en-US" altLang="zh-TW" sz="2000">
                <a:solidFill>
                  <a:srgbClr val="000000"/>
                </a:solidFill>
              </a:rPr>
              <a:t>D</a:t>
            </a:r>
            <a:r>
              <a:rPr kumimoji="1" lang="en-US" altLang="zh-TW" sz="2000" baseline="-25000">
                <a:solidFill>
                  <a:srgbClr val="000000"/>
                </a:solidFill>
              </a:rPr>
              <a:t>1</a:t>
            </a:r>
            <a:r>
              <a:rPr kumimoji="1" lang="en-US" altLang="zh-TW" sz="1800" i="0">
                <a:solidFill>
                  <a:srgbClr val="000000"/>
                </a:solidFill>
              </a:rPr>
              <a:t> is 6 times better than </a:t>
            </a:r>
            <a:r>
              <a:rPr kumimoji="1" lang="en-US" altLang="zh-TW" sz="2000">
                <a:solidFill>
                  <a:srgbClr val="000000"/>
                </a:solidFill>
              </a:rPr>
              <a:t>D</a:t>
            </a:r>
            <a:r>
              <a:rPr kumimoji="1" lang="en-US" altLang="zh-TW" sz="2000" baseline="-25000">
                <a:solidFill>
                  <a:srgbClr val="000000"/>
                </a:solidFill>
              </a:rPr>
              <a:t>2</a:t>
            </a:r>
            <a:r>
              <a:rPr kumimoji="1" lang="en-US" altLang="zh-TW" sz="1800" i="0">
                <a:solidFill>
                  <a:srgbClr val="000000"/>
                </a:solidFill>
              </a:rPr>
              <a:t> using cosine similarity but only 5 times better using inner product.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2616200" y="2667000"/>
          <a:ext cx="36957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4" name="Equation" r:id="rId3" imgW="1866600" imgH="888840" progId="Equation.3">
                  <p:embed/>
                </p:oleObj>
              </mc:Choice>
              <mc:Fallback>
                <p:oleObj name="Equation" r:id="rId3" imgW="18666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2667000"/>
                        <a:ext cx="36957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Rectangle 24"/>
          <p:cNvSpPr>
            <a:spLocks noChangeArrowheads="1"/>
          </p:cNvSpPr>
          <p:nvPr/>
        </p:nvSpPr>
        <p:spPr bwMode="auto">
          <a:xfrm>
            <a:off x="762000" y="3048000"/>
            <a:ext cx="24304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TW" sz="1800">
                <a:solidFill>
                  <a:srgbClr val="000000"/>
                </a:solidFill>
                <a:ea typeface="新細明體" pitchFamily="2" charset="-120"/>
              </a:rPr>
              <a:t>CosSim(</a:t>
            </a:r>
            <a:r>
              <a:rPr kumimoji="1" lang="en-US" altLang="zh-TW" sz="1800" b="1" i="1">
                <a:solidFill>
                  <a:srgbClr val="000000"/>
                </a:solidFill>
                <a:ea typeface="新細明體" pitchFamily="2" charset="-120"/>
              </a:rPr>
              <a:t>d</a:t>
            </a:r>
            <a:r>
              <a:rPr kumimoji="1" lang="en-US" altLang="zh-TW" sz="1800" i="1" baseline="-25000">
                <a:solidFill>
                  <a:srgbClr val="000000"/>
                </a:solidFill>
                <a:ea typeface="新細明體" pitchFamily="2" charset="-120"/>
              </a:rPr>
              <a:t>j</a:t>
            </a:r>
            <a:r>
              <a:rPr kumimoji="1" lang="en-US" altLang="zh-TW" sz="1800">
                <a:solidFill>
                  <a:srgbClr val="000000"/>
                </a:solidFill>
                <a:ea typeface="新細明體" pitchFamily="2" charset="-120"/>
              </a:rPr>
              <a:t>, </a:t>
            </a:r>
            <a:r>
              <a:rPr kumimoji="1" lang="en-US" altLang="zh-TW" sz="1800" b="1" i="1">
                <a:solidFill>
                  <a:srgbClr val="000000"/>
                </a:solidFill>
                <a:ea typeface="新細明體" pitchFamily="2" charset="-120"/>
              </a:rPr>
              <a:t>q</a:t>
            </a:r>
            <a:r>
              <a:rPr kumimoji="1" lang="en-US" altLang="zh-TW" sz="1800">
                <a:solidFill>
                  <a:srgbClr val="000000"/>
                </a:solidFill>
                <a:ea typeface="新細明體" pitchFamily="2" charset="-120"/>
              </a:rPr>
              <a:t>) =</a:t>
            </a:r>
            <a:endParaRPr kumimoji="1" lang="zh-TW" altLang="en-US" sz="1800">
              <a:solidFill>
                <a:srgbClr val="000000"/>
              </a:solidFill>
              <a:ea typeface="新細明體" pitchFamily="2" charset="-120"/>
            </a:endParaRPr>
          </a:p>
        </p:txBody>
      </p:sp>
      <p:sp>
        <p:nvSpPr>
          <p:cNvPr id="3082" name="Line 29"/>
          <p:cNvSpPr>
            <a:spLocks noChangeShapeType="1"/>
          </p:cNvSpPr>
          <p:nvPr/>
        </p:nvSpPr>
        <p:spPr bwMode="auto">
          <a:xfrm>
            <a:off x="5715000" y="4495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 i="1">
              <a:solidFill>
                <a:srgbClr val="000000"/>
              </a:solidFill>
              <a:ea typeface="新細明體" pitchFamily="2" charset="-120"/>
            </a:endParaRPr>
          </a:p>
        </p:txBody>
      </p:sp>
      <p:sp>
        <p:nvSpPr>
          <p:cNvPr id="3083" name="Line 30"/>
          <p:cNvSpPr>
            <a:spLocks noChangeShapeType="1"/>
          </p:cNvSpPr>
          <p:nvPr/>
        </p:nvSpPr>
        <p:spPr bwMode="auto">
          <a:xfrm>
            <a:off x="5638800" y="4800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 i="1">
              <a:solidFill>
                <a:srgbClr val="000000"/>
              </a:solidFill>
              <a:ea typeface="新細明體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721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E12FF45B-40D7-4E25-A3C9-4F899FD25F83}" type="slidenum">
              <a:rPr lang="en-US" sz="1200">
                <a:latin typeface="Helvetica" charset="0"/>
              </a:rPr>
              <a:pPr eaLnBrk="1" hangingPunct="1"/>
              <a:t>11</a:t>
            </a:fld>
            <a:endParaRPr lang="en-US" sz="12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Relevance Feedback (Rocchio)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Relevance feedback methods can be adapted for text categorization.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Use standard TF/IDF weighted vectors to represent text documents (normalized by maximum term frequency).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For each category, compute a </a:t>
            </a:r>
            <a:r>
              <a:rPr lang="en-US" sz="2800" i="1" smtClean="0"/>
              <a:t>prototype</a:t>
            </a:r>
            <a:r>
              <a:rPr lang="en-US" sz="2800" smtClean="0"/>
              <a:t> vector by summing the vectors of the training documents in the category.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Assign test documents to the category with the closest prototype vector based on cosine similarity.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E8BABAD-B618-42AD-B994-854F7B9402C2}" type="slidenum">
              <a:rPr lang="en-US" sz="1200">
                <a:latin typeface="Helvetica" charset="0"/>
              </a:rPr>
              <a:pPr eaLnBrk="1" hangingPunct="1"/>
              <a:t>12</a:t>
            </a:fld>
            <a:endParaRPr lang="en-US" sz="12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05800" cy="990600"/>
          </a:xfrm>
        </p:spPr>
        <p:txBody>
          <a:bodyPr/>
          <a:lstStyle/>
          <a:p>
            <a:pPr eaLnBrk="1" hangingPunct="1"/>
            <a:r>
              <a:rPr lang="en-US" smtClean="0"/>
              <a:t>Illustration of Rocchio Text Categorization</a:t>
            </a:r>
          </a:p>
        </p:txBody>
      </p:sp>
      <p:grpSp>
        <p:nvGrpSpPr>
          <p:cNvPr id="38916" name="Group 21"/>
          <p:cNvGrpSpPr>
            <a:grpSpLocks/>
          </p:cNvGrpSpPr>
          <p:nvPr/>
        </p:nvGrpSpPr>
        <p:grpSpPr bwMode="auto">
          <a:xfrm>
            <a:off x="989013" y="1752600"/>
            <a:ext cx="7353300" cy="4046538"/>
            <a:chOff x="623" y="1104"/>
            <a:chExt cx="4632" cy="2549"/>
          </a:xfrm>
        </p:grpSpPr>
        <p:sp>
          <p:nvSpPr>
            <p:cNvPr id="38928" name="Line 3"/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8929" name="Line 5"/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38917" name="Line 9"/>
          <p:cNvSpPr>
            <a:spLocks noChangeShapeType="1"/>
          </p:cNvSpPr>
          <p:nvPr/>
        </p:nvSpPr>
        <p:spPr bwMode="auto">
          <a:xfrm flipV="1">
            <a:off x="976313" y="4208463"/>
            <a:ext cx="501650" cy="15652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8918" name="Line 10"/>
          <p:cNvSpPr>
            <a:spLocks noChangeShapeType="1"/>
          </p:cNvSpPr>
          <p:nvPr/>
        </p:nvSpPr>
        <p:spPr bwMode="auto">
          <a:xfrm flipV="1">
            <a:off x="965200" y="4822825"/>
            <a:ext cx="587375" cy="95091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8919" name="Line 11"/>
          <p:cNvSpPr>
            <a:spLocks noChangeShapeType="1"/>
          </p:cNvSpPr>
          <p:nvPr/>
        </p:nvSpPr>
        <p:spPr bwMode="auto">
          <a:xfrm flipV="1">
            <a:off x="965200" y="4876800"/>
            <a:ext cx="1397000" cy="9096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8920" name="Line 12"/>
          <p:cNvSpPr>
            <a:spLocks noChangeShapeType="1"/>
          </p:cNvSpPr>
          <p:nvPr/>
        </p:nvSpPr>
        <p:spPr bwMode="auto">
          <a:xfrm flipV="1">
            <a:off x="965200" y="5624513"/>
            <a:ext cx="1614488" cy="1619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8921" name="Line 13"/>
          <p:cNvSpPr>
            <a:spLocks noChangeShapeType="1"/>
          </p:cNvSpPr>
          <p:nvPr/>
        </p:nvSpPr>
        <p:spPr bwMode="auto">
          <a:xfrm flipV="1">
            <a:off x="965200" y="5360988"/>
            <a:ext cx="1163638" cy="412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1150" name="Line 14"/>
          <p:cNvSpPr>
            <a:spLocks noChangeShapeType="1"/>
          </p:cNvSpPr>
          <p:nvPr/>
        </p:nvSpPr>
        <p:spPr bwMode="auto">
          <a:xfrm flipV="1">
            <a:off x="976313" y="2514600"/>
            <a:ext cx="2605087" cy="32591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1151" name="Line 15"/>
          <p:cNvSpPr>
            <a:spLocks noChangeShapeType="1"/>
          </p:cNvSpPr>
          <p:nvPr/>
        </p:nvSpPr>
        <p:spPr bwMode="auto">
          <a:xfrm flipV="1">
            <a:off x="976313" y="5210175"/>
            <a:ext cx="2655887" cy="5762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1152" name="Line 16"/>
          <p:cNvSpPr>
            <a:spLocks noChangeShapeType="1"/>
          </p:cNvSpPr>
          <p:nvPr/>
        </p:nvSpPr>
        <p:spPr bwMode="auto">
          <a:xfrm flipV="1">
            <a:off x="976313" y="4876800"/>
            <a:ext cx="1843087" cy="909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1154" name="Freeform 18"/>
          <p:cNvSpPr>
            <a:spLocks/>
          </p:cNvSpPr>
          <p:nvPr/>
        </p:nvSpPr>
        <p:spPr bwMode="auto">
          <a:xfrm>
            <a:off x="2057400" y="4419600"/>
            <a:ext cx="598488" cy="528638"/>
          </a:xfrm>
          <a:custGeom>
            <a:avLst/>
            <a:gdLst>
              <a:gd name="T0" fmla="*/ 0 w 425"/>
              <a:gd name="T1" fmla="*/ 0 h 285"/>
              <a:gd name="T2" fmla="*/ 364726 w 425"/>
              <a:gd name="T3" fmla="*/ 74195 h 285"/>
              <a:gd name="T4" fmla="*/ 542160 w 425"/>
              <a:gd name="T5" fmla="*/ 265246 h 285"/>
              <a:gd name="T6" fmla="*/ 598488 w 425"/>
              <a:gd name="T7" fmla="*/ 528638 h 285"/>
              <a:gd name="T8" fmla="*/ 0 60000 65536"/>
              <a:gd name="T9" fmla="*/ 0 60000 65536"/>
              <a:gd name="T10" fmla="*/ 0 60000 65536"/>
              <a:gd name="T11" fmla="*/ 0 60000 65536"/>
              <a:gd name="T12" fmla="*/ 0 w 425"/>
              <a:gd name="T13" fmla="*/ 0 h 285"/>
              <a:gd name="T14" fmla="*/ 425 w 425"/>
              <a:gd name="T15" fmla="*/ 285 h 2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5" h="285">
                <a:moveTo>
                  <a:pt x="0" y="0"/>
                </a:moveTo>
                <a:cubicBezTo>
                  <a:pt x="97" y="8"/>
                  <a:pt x="195" y="16"/>
                  <a:pt x="259" y="40"/>
                </a:cubicBezTo>
                <a:cubicBezTo>
                  <a:pt x="323" y="64"/>
                  <a:pt x="357" y="102"/>
                  <a:pt x="385" y="143"/>
                </a:cubicBezTo>
                <a:cubicBezTo>
                  <a:pt x="413" y="184"/>
                  <a:pt x="419" y="234"/>
                  <a:pt x="425" y="28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1155" name="Freeform 19"/>
          <p:cNvSpPr>
            <a:spLocks/>
          </p:cNvSpPr>
          <p:nvPr/>
        </p:nvSpPr>
        <p:spPr bwMode="auto">
          <a:xfrm>
            <a:off x="2471738" y="5053013"/>
            <a:ext cx="185737" cy="371475"/>
          </a:xfrm>
          <a:custGeom>
            <a:avLst/>
            <a:gdLst>
              <a:gd name="T0" fmla="*/ 0 w 138"/>
              <a:gd name="T1" fmla="*/ 0 h 249"/>
              <a:gd name="T2" fmla="*/ 152089 w 138"/>
              <a:gd name="T3" fmla="*/ 88020 h 249"/>
              <a:gd name="T4" fmla="*/ 184391 w 138"/>
              <a:gd name="T5" fmla="*/ 229748 h 249"/>
              <a:gd name="T6" fmla="*/ 162856 w 138"/>
              <a:gd name="T7" fmla="*/ 371475 h 249"/>
              <a:gd name="T8" fmla="*/ 0 60000 65536"/>
              <a:gd name="T9" fmla="*/ 0 60000 65536"/>
              <a:gd name="T10" fmla="*/ 0 60000 65536"/>
              <a:gd name="T11" fmla="*/ 0 60000 65536"/>
              <a:gd name="T12" fmla="*/ 0 w 138"/>
              <a:gd name="T13" fmla="*/ 0 h 249"/>
              <a:gd name="T14" fmla="*/ 138 w 138"/>
              <a:gd name="T15" fmla="*/ 249 h 2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8" h="249">
                <a:moveTo>
                  <a:pt x="0" y="0"/>
                </a:moveTo>
                <a:cubicBezTo>
                  <a:pt x="45" y="16"/>
                  <a:pt x="90" y="33"/>
                  <a:pt x="113" y="59"/>
                </a:cubicBezTo>
                <a:cubicBezTo>
                  <a:pt x="136" y="85"/>
                  <a:pt x="136" y="122"/>
                  <a:pt x="137" y="154"/>
                </a:cubicBezTo>
                <a:cubicBezTo>
                  <a:pt x="138" y="186"/>
                  <a:pt x="129" y="217"/>
                  <a:pt x="121" y="24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1156" name="Line 20"/>
          <p:cNvSpPr>
            <a:spLocks noChangeShapeType="1"/>
          </p:cNvSpPr>
          <p:nvPr/>
        </p:nvSpPr>
        <p:spPr bwMode="auto">
          <a:xfrm flipV="1">
            <a:off x="981075" y="4876800"/>
            <a:ext cx="1843088" cy="9096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5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0" grpId="0" animBg="1"/>
      <p:bldP spid="91151" grpId="0" animBg="1"/>
      <p:bldP spid="91152" grpId="0" animBg="1"/>
      <p:bldP spid="91154" grpId="0" animBg="1"/>
      <p:bldP spid="91155" grpId="0" animBg="1"/>
      <p:bldP spid="911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9530594-0965-48DA-BF9F-D83973A2CB36}" type="slidenum">
              <a:rPr lang="en-US" sz="1200">
                <a:latin typeface="Helvetica" charset="0"/>
              </a:rPr>
              <a:pPr eaLnBrk="1" hangingPunct="1"/>
              <a:t>13</a:t>
            </a:fld>
            <a:endParaRPr lang="en-US" sz="12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Rocchio Text Categorization Algorithm</a:t>
            </a:r>
            <a:br>
              <a:rPr lang="en-US" smtClean="0"/>
            </a:br>
            <a:r>
              <a:rPr lang="en-US" smtClean="0"/>
              <a:t>(Training)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685800" y="1905000"/>
            <a:ext cx="8323263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sz="2400"/>
              <a:t>Assume the set of categories is </a:t>
            </a:r>
            <a:r>
              <a:rPr lang="en-US" sz="2400">
                <a:sym typeface="Symbol" charset="2"/>
              </a:rPr>
              <a:t>{</a:t>
            </a:r>
            <a:r>
              <a:rPr lang="en-US" sz="2400" i="1">
                <a:sym typeface="Symbol" charset="2"/>
              </a:rPr>
              <a:t>c</a:t>
            </a:r>
            <a:r>
              <a:rPr lang="en-US" sz="2400" baseline="-25000">
                <a:sym typeface="Symbol" charset="2"/>
              </a:rPr>
              <a:t>1</a:t>
            </a:r>
            <a:r>
              <a:rPr lang="en-US" sz="2400">
                <a:sym typeface="Symbol" charset="2"/>
              </a:rPr>
              <a:t>, </a:t>
            </a:r>
            <a:r>
              <a:rPr lang="en-US" sz="2400" i="1">
                <a:sym typeface="Symbol" charset="2"/>
              </a:rPr>
              <a:t>c</a:t>
            </a:r>
            <a:r>
              <a:rPr lang="en-US" sz="2400" baseline="-25000">
                <a:sym typeface="Symbol" charset="2"/>
              </a:rPr>
              <a:t>2</a:t>
            </a:r>
            <a:r>
              <a:rPr lang="en-US" sz="2400">
                <a:sym typeface="Symbol" charset="2"/>
              </a:rPr>
              <a:t>,…</a:t>
            </a:r>
            <a:r>
              <a:rPr lang="en-US" sz="2400" i="1">
                <a:sym typeface="Symbol" charset="2"/>
              </a:rPr>
              <a:t>c</a:t>
            </a:r>
            <a:r>
              <a:rPr lang="en-US" sz="2400" baseline="-25000">
                <a:sym typeface="Symbol" charset="2"/>
              </a:rPr>
              <a:t>n</a:t>
            </a:r>
            <a:r>
              <a:rPr lang="en-US" sz="2400">
                <a:sym typeface="Symbol" charset="2"/>
              </a:rPr>
              <a:t>}</a:t>
            </a:r>
            <a:endParaRPr lang="en-US" sz="2400"/>
          </a:p>
          <a:p>
            <a:pPr algn="l" eaLnBrk="1" hangingPunct="1"/>
            <a:r>
              <a:rPr lang="en-US" sz="2400"/>
              <a:t>For </a:t>
            </a:r>
            <a:r>
              <a:rPr lang="en-US" sz="2400" i="1"/>
              <a:t>i</a:t>
            </a:r>
            <a:r>
              <a:rPr lang="en-US" sz="2400"/>
              <a:t> from 1 to </a:t>
            </a:r>
            <a:r>
              <a:rPr lang="en-US" sz="2400" i="1"/>
              <a:t>n</a:t>
            </a:r>
            <a:r>
              <a:rPr lang="en-US" sz="2400"/>
              <a:t> let </a:t>
            </a:r>
            <a:r>
              <a:rPr lang="en-US" sz="2400" b="1"/>
              <a:t>p</a:t>
            </a:r>
            <a:r>
              <a:rPr lang="en-US" sz="2400" i="1" baseline="-25000"/>
              <a:t>i</a:t>
            </a:r>
            <a:r>
              <a:rPr lang="en-US" sz="2400"/>
              <a:t> = &lt;0, 0,…,0&gt;  </a:t>
            </a:r>
            <a:r>
              <a:rPr lang="en-US" sz="2400">
                <a:solidFill>
                  <a:schemeClr val="accent1"/>
                </a:solidFill>
              </a:rPr>
              <a:t>(</a:t>
            </a:r>
            <a:r>
              <a:rPr lang="en-US" sz="2400" i="1">
                <a:solidFill>
                  <a:schemeClr val="accent1"/>
                </a:solidFill>
              </a:rPr>
              <a:t>init. prototype vectors</a:t>
            </a:r>
            <a:r>
              <a:rPr lang="en-US" sz="2400">
                <a:solidFill>
                  <a:schemeClr val="accent1"/>
                </a:solidFill>
              </a:rPr>
              <a:t>)</a:t>
            </a:r>
          </a:p>
          <a:p>
            <a:pPr algn="l" eaLnBrk="1" hangingPunct="1"/>
            <a:r>
              <a:rPr lang="en-US" sz="2400"/>
              <a:t>For each training example &lt;</a:t>
            </a:r>
            <a:r>
              <a:rPr lang="en-US" sz="2400" i="1"/>
              <a:t>x</a:t>
            </a:r>
            <a:r>
              <a:rPr lang="en-US" sz="2400"/>
              <a:t>, </a:t>
            </a:r>
            <a:r>
              <a:rPr lang="en-US" sz="2400" i="1"/>
              <a:t>c</a:t>
            </a: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/>
              <a:t>)&gt; </a:t>
            </a:r>
            <a:r>
              <a:rPr lang="en-US" sz="2800">
                <a:sym typeface="Symbol" charset="2"/>
              </a:rPr>
              <a:t></a:t>
            </a:r>
            <a:r>
              <a:rPr lang="en-US" sz="2400"/>
              <a:t> </a:t>
            </a:r>
            <a:r>
              <a:rPr lang="en-US" sz="2400" i="1"/>
              <a:t>D</a:t>
            </a:r>
          </a:p>
          <a:p>
            <a:pPr algn="l" eaLnBrk="1" hangingPunct="1"/>
            <a:r>
              <a:rPr lang="en-US" sz="2400" i="1"/>
              <a:t>    </a:t>
            </a:r>
            <a:r>
              <a:rPr lang="en-US" sz="2400"/>
              <a:t>Let </a:t>
            </a:r>
            <a:r>
              <a:rPr lang="en-US" sz="2400" b="1"/>
              <a:t>d </a:t>
            </a:r>
            <a:r>
              <a:rPr lang="en-US" sz="2400"/>
              <a:t>be the frequency normalized TF/IDF term vector for doc </a:t>
            </a:r>
            <a:r>
              <a:rPr lang="en-US" sz="2400" i="1"/>
              <a:t>x</a:t>
            </a:r>
          </a:p>
          <a:p>
            <a:pPr algn="l" eaLnBrk="1" hangingPunct="1"/>
            <a:r>
              <a:rPr lang="en-US" sz="2400" i="1"/>
              <a:t>    </a:t>
            </a:r>
            <a:r>
              <a:rPr lang="en-US" sz="2400"/>
              <a:t>Let </a:t>
            </a:r>
            <a:r>
              <a:rPr lang="en-US" sz="2400" i="1"/>
              <a:t>i</a:t>
            </a:r>
            <a:r>
              <a:rPr lang="en-US" sz="2400"/>
              <a:t> =  </a:t>
            </a:r>
            <a:r>
              <a:rPr lang="en-US" sz="2400" i="1"/>
              <a:t>j</a:t>
            </a:r>
            <a:r>
              <a:rPr lang="en-US" sz="2400"/>
              <a:t>: (</a:t>
            </a:r>
            <a:r>
              <a:rPr lang="en-US" sz="2400" i="1"/>
              <a:t>c</a:t>
            </a:r>
            <a:r>
              <a:rPr lang="en-US" sz="2400" i="1" baseline="-25000"/>
              <a:t>j</a:t>
            </a:r>
            <a:r>
              <a:rPr lang="en-US" sz="2400"/>
              <a:t> = </a:t>
            </a:r>
            <a:r>
              <a:rPr lang="en-US" sz="2400" i="1"/>
              <a:t>c</a:t>
            </a: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/>
              <a:t>))</a:t>
            </a:r>
            <a:endParaRPr lang="en-US" sz="2400" baseline="-25000"/>
          </a:p>
          <a:p>
            <a:pPr algn="l" eaLnBrk="1" hangingPunct="1"/>
            <a:r>
              <a:rPr lang="en-US" sz="2400" i="1" baseline="-25000"/>
              <a:t>       </a:t>
            </a:r>
            <a:r>
              <a:rPr lang="en-US" sz="2400">
                <a:solidFill>
                  <a:schemeClr val="accent1"/>
                </a:solidFill>
              </a:rPr>
              <a:t>(</a:t>
            </a:r>
            <a:r>
              <a:rPr lang="en-US" sz="2400" i="1">
                <a:solidFill>
                  <a:schemeClr val="accent1"/>
                </a:solidFill>
              </a:rPr>
              <a:t>sum all the document vectors in c</a:t>
            </a:r>
            <a:r>
              <a:rPr lang="en-US" sz="2400" i="1" baseline="-25000">
                <a:solidFill>
                  <a:schemeClr val="accent1"/>
                </a:solidFill>
              </a:rPr>
              <a:t>i</a:t>
            </a:r>
            <a:r>
              <a:rPr lang="en-US" sz="2400" i="1">
                <a:solidFill>
                  <a:schemeClr val="accent1"/>
                </a:solidFill>
              </a:rPr>
              <a:t> to get </a:t>
            </a:r>
            <a:r>
              <a:rPr lang="en-US" sz="2400" b="1" i="1">
                <a:solidFill>
                  <a:schemeClr val="accent1"/>
                </a:solidFill>
              </a:rPr>
              <a:t>p</a:t>
            </a:r>
            <a:r>
              <a:rPr lang="en-US" sz="2400" i="1" baseline="-25000">
                <a:solidFill>
                  <a:schemeClr val="accent1"/>
                </a:solidFill>
              </a:rPr>
              <a:t>i</a:t>
            </a:r>
            <a:r>
              <a:rPr lang="en-US" sz="2400">
                <a:solidFill>
                  <a:schemeClr val="accent1"/>
                </a:solidFill>
              </a:rPr>
              <a:t>)</a:t>
            </a:r>
            <a:endParaRPr lang="en-US" sz="2400" baseline="-25000">
              <a:solidFill>
                <a:schemeClr val="accent1"/>
              </a:solidFill>
            </a:endParaRPr>
          </a:p>
          <a:p>
            <a:pPr algn="l" eaLnBrk="1" hangingPunct="1"/>
            <a:r>
              <a:rPr lang="en-US" sz="2400" i="1" baseline="-25000"/>
              <a:t>       </a:t>
            </a:r>
            <a:r>
              <a:rPr lang="en-US" sz="2400"/>
              <a:t>Let </a:t>
            </a:r>
            <a:r>
              <a:rPr lang="en-US" sz="2400" b="1"/>
              <a:t>p</a:t>
            </a:r>
            <a:r>
              <a:rPr lang="en-US" sz="2400" i="1" baseline="-25000"/>
              <a:t>i</a:t>
            </a:r>
            <a:r>
              <a:rPr lang="en-US" sz="2400"/>
              <a:t> = </a:t>
            </a:r>
            <a:r>
              <a:rPr lang="en-US" sz="2400" b="1"/>
              <a:t>p</a:t>
            </a:r>
            <a:r>
              <a:rPr lang="en-US" sz="2400" i="1" baseline="-25000"/>
              <a:t>i</a:t>
            </a:r>
            <a:r>
              <a:rPr lang="en-US" sz="2400"/>
              <a:t> + </a:t>
            </a:r>
            <a:r>
              <a:rPr lang="en-US" sz="2400" b="1"/>
              <a:t>d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E24B1294-3928-4F51-A108-89027994CFA3}" type="slidenum">
              <a:rPr lang="en-US" sz="1200">
                <a:latin typeface="Helvetica" charset="0"/>
              </a:rPr>
              <a:pPr eaLnBrk="1" hangingPunct="1"/>
              <a:t>14</a:t>
            </a:fld>
            <a:endParaRPr lang="en-US" sz="12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Rocchio Text Categorization Algorithm</a:t>
            </a:r>
            <a:br>
              <a:rPr lang="en-US" smtClean="0"/>
            </a:br>
            <a:r>
              <a:rPr lang="en-US" smtClean="0"/>
              <a:t>(Test)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519113" y="1260475"/>
            <a:ext cx="180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endParaRPr lang="en-US" sz="2400"/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990600" y="1828800"/>
            <a:ext cx="6646863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sz="2400"/>
              <a:t>Given test document </a:t>
            </a:r>
            <a:r>
              <a:rPr lang="en-US" sz="2400" i="1"/>
              <a:t>x</a:t>
            </a:r>
          </a:p>
          <a:p>
            <a:pPr algn="l" eaLnBrk="1" hangingPunct="1"/>
            <a:r>
              <a:rPr lang="en-US" sz="2400"/>
              <a:t>Let </a:t>
            </a:r>
            <a:r>
              <a:rPr lang="en-US" sz="2400" b="1"/>
              <a:t>d </a:t>
            </a:r>
            <a:r>
              <a:rPr lang="en-US" sz="2400"/>
              <a:t>be the TF/IDF weighted term vector for </a:t>
            </a:r>
            <a:r>
              <a:rPr lang="en-US" sz="2400" i="1"/>
              <a:t>x</a:t>
            </a:r>
          </a:p>
          <a:p>
            <a:pPr algn="l" eaLnBrk="1" hangingPunct="1"/>
            <a:r>
              <a:rPr lang="en-US" sz="2400"/>
              <a:t>Let </a:t>
            </a:r>
            <a:r>
              <a:rPr lang="en-US" sz="2400" i="1"/>
              <a:t>m</a:t>
            </a:r>
            <a:r>
              <a:rPr lang="en-US" sz="2400"/>
              <a:t> = </a:t>
            </a:r>
            <a:r>
              <a:rPr lang="en-US" sz="2400">
                <a:cs typeface="Times New Roman" charset="0"/>
                <a:sym typeface="Symbol" charset="2"/>
              </a:rPr>
              <a:t>–2      </a:t>
            </a:r>
            <a:r>
              <a:rPr lang="en-US" sz="2400">
                <a:solidFill>
                  <a:schemeClr val="accent1"/>
                </a:solidFill>
                <a:cs typeface="Times New Roman" charset="0"/>
                <a:sym typeface="Symbol" charset="2"/>
              </a:rPr>
              <a:t>(</a:t>
            </a:r>
            <a:r>
              <a:rPr lang="en-US" sz="2400" i="1">
                <a:solidFill>
                  <a:schemeClr val="accent1"/>
                </a:solidFill>
                <a:cs typeface="Times New Roman" charset="0"/>
                <a:sym typeface="Symbol" charset="2"/>
              </a:rPr>
              <a:t>init.</a:t>
            </a:r>
            <a:r>
              <a:rPr lang="en-US" sz="2400">
                <a:solidFill>
                  <a:schemeClr val="accent1"/>
                </a:solidFill>
                <a:cs typeface="Times New Roman" charset="0"/>
                <a:sym typeface="Symbol" charset="2"/>
              </a:rPr>
              <a:t> </a:t>
            </a:r>
            <a:r>
              <a:rPr lang="en-US" sz="2400" i="1">
                <a:solidFill>
                  <a:schemeClr val="accent1"/>
                </a:solidFill>
                <a:cs typeface="Times New Roman" charset="0"/>
                <a:sym typeface="Symbol" charset="2"/>
              </a:rPr>
              <a:t>maximum cosSim</a:t>
            </a:r>
            <a:r>
              <a:rPr lang="en-US" sz="2400">
                <a:solidFill>
                  <a:schemeClr val="accent1"/>
                </a:solidFill>
                <a:cs typeface="Times New Roman" charset="0"/>
                <a:sym typeface="Symbol" charset="2"/>
              </a:rPr>
              <a:t>)</a:t>
            </a:r>
            <a:endParaRPr lang="en-US" sz="2400">
              <a:solidFill>
                <a:schemeClr val="accent1"/>
              </a:solidFill>
              <a:cs typeface="Times New Roman" charset="0"/>
            </a:endParaRPr>
          </a:p>
          <a:p>
            <a:pPr algn="l" eaLnBrk="1" hangingPunct="1"/>
            <a:r>
              <a:rPr lang="en-US" sz="2400">
                <a:cs typeface="Times New Roman" charset="0"/>
              </a:rPr>
              <a:t>For </a:t>
            </a:r>
            <a:r>
              <a:rPr lang="en-US" sz="2400" i="1">
                <a:cs typeface="Times New Roman" charset="0"/>
              </a:rPr>
              <a:t>i</a:t>
            </a:r>
            <a:r>
              <a:rPr lang="en-US" sz="2400">
                <a:cs typeface="Times New Roman" charset="0"/>
              </a:rPr>
              <a:t> from 1 to </a:t>
            </a:r>
            <a:r>
              <a:rPr lang="en-US" sz="2400" i="1">
                <a:cs typeface="Times New Roman" charset="0"/>
              </a:rPr>
              <a:t>n</a:t>
            </a:r>
            <a:r>
              <a:rPr lang="en-US" sz="2400">
                <a:cs typeface="Times New Roman" charset="0"/>
              </a:rPr>
              <a:t>:</a:t>
            </a:r>
          </a:p>
          <a:p>
            <a:pPr algn="l" eaLnBrk="1" hangingPunct="1"/>
            <a:r>
              <a:rPr lang="en-US" sz="2400">
                <a:cs typeface="Times New Roman" charset="0"/>
              </a:rPr>
              <a:t>     </a:t>
            </a:r>
            <a:r>
              <a:rPr lang="en-US" sz="2400">
                <a:solidFill>
                  <a:schemeClr val="accent1"/>
                </a:solidFill>
                <a:cs typeface="Times New Roman" charset="0"/>
              </a:rPr>
              <a:t>(</a:t>
            </a:r>
            <a:r>
              <a:rPr lang="en-US" sz="2400" i="1">
                <a:solidFill>
                  <a:schemeClr val="accent1"/>
                </a:solidFill>
                <a:cs typeface="Times New Roman" charset="0"/>
              </a:rPr>
              <a:t>compute similarity to prototype vector</a:t>
            </a:r>
            <a:r>
              <a:rPr lang="en-US" sz="2400">
                <a:solidFill>
                  <a:schemeClr val="accent1"/>
                </a:solidFill>
                <a:cs typeface="Times New Roman" charset="0"/>
              </a:rPr>
              <a:t>)</a:t>
            </a:r>
          </a:p>
          <a:p>
            <a:pPr algn="l" eaLnBrk="1" hangingPunct="1"/>
            <a:r>
              <a:rPr lang="en-US" sz="2400">
                <a:cs typeface="Times New Roman" charset="0"/>
              </a:rPr>
              <a:t>     Let </a:t>
            </a:r>
            <a:r>
              <a:rPr lang="en-US" sz="2400" i="1">
                <a:cs typeface="Times New Roman" charset="0"/>
              </a:rPr>
              <a:t>s</a:t>
            </a:r>
            <a:r>
              <a:rPr lang="en-US" sz="2400">
                <a:cs typeface="Times New Roman" charset="0"/>
              </a:rPr>
              <a:t> = cosSim(</a:t>
            </a:r>
            <a:r>
              <a:rPr lang="en-US" sz="2400" b="1">
                <a:cs typeface="Times New Roman" charset="0"/>
              </a:rPr>
              <a:t>d</a:t>
            </a:r>
            <a:r>
              <a:rPr lang="en-US" sz="2400">
                <a:cs typeface="Times New Roman" charset="0"/>
              </a:rPr>
              <a:t>, </a:t>
            </a:r>
            <a:r>
              <a:rPr lang="en-US" sz="2400" b="1">
                <a:cs typeface="Times New Roman" charset="0"/>
              </a:rPr>
              <a:t>p</a:t>
            </a:r>
            <a:r>
              <a:rPr lang="en-US" sz="2400" i="1" baseline="-25000">
                <a:cs typeface="Times New Roman" charset="0"/>
              </a:rPr>
              <a:t>i</a:t>
            </a:r>
            <a:r>
              <a:rPr lang="en-US" sz="2400">
                <a:cs typeface="Times New Roman" charset="0"/>
              </a:rPr>
              <a:t>)</a:t>
            </a:r>
          </a:p>
          <a:p>
            <a:pPr algn="l" eaLnBrk="1" hangingPunct="1"/>
            <a:r>
              <a:rPr lang="en-US" sz="2400">
                <a:cs typeface="Times New Roman" charset="0"/>
              </a:rPr>
              <a:t>     if </a:t>
            </a:r>
            <a:r>
              <a:rPr lang="en-US" sz="2400" i="1">
                <a:cs typeface="Times New Roman" charset="0"/>
              </a:rPr>
              <a:t>s</a:t>
            </a:r>
            <a:r>
              <a:rPr lang="en-US" sz="2400">
                <a:cs typeface="Times New Roman" charset="0"/>
              </a:rPr>
              <a:t> &gt; </a:t>
            </a:r>
            <a:r>
              <a:rPr lang="en-US" sz="2400" i="1">
                <a:cs typeface="Times New Roman" charset="0"/>
              </a:rPr>
              <a:t>m</a:t>
            </a:r>
          </a:p>
          <a:p>
            <a:pPr algn="l" eaLnBrk="1" hangingPunct="1"/>
            <a:r>
              <a:rPr lang="en-US" sz="2400" i="1">
                <a:cs typeface="Times New Roman" charset="0"/>
              </a:rPr>
              <a:t>          </a:t>
            </a:r>
            <a:r>
              <a:rPr lang="en-US" sz="2400">
                <a:cs typeface="Times New Roman" charset="0"/>
              </a:rPr>
              <a:t>let </a:t>
            </a:r>
            <a:r>
              <a:rPr lang="en-US" sz="2400" i="1">
                <a:cs typeface="Times New Roman" charset="0"/>
              </a:rPr>
              <a:t>m</a:t>
            </a:r>
            <a:r>
              <a:rPr lang="en-US" sz="2400">
                <a:cs typeface="Times New Roman" charset="0"/>
              </a:rPr>
              <a:t> = </a:t>
            </a:r>
            <a:r>
              <a:rPr lang="en-US" sz="2400" i="1">
                <a:cs typeface="Times New Roman" charset="0"/>
              </a:rPr>
              <a:t>s</a:t>
            </a:r>
          </a:p>
          <a:p>
            <a:pPr algn="l" eaLnBrk="1" hangingPunct="1"/>
            <a:r>
              <a:rPr lang="en-US" sz="2400" i="1">
                <a:cs typeface="Times New Roman" charset="0"/>
              </a:rPr>
              <a:t>          </a:t>
            </a:r>
            <a:r>
              <a:rPr lang="en-US" sz="2400">
                <a:cs typeface="Times New Roman" charset="0"/>
              </a:rPr>
              <a:t>let </a:t>
            </a:r>
            <a:r>
              <a:rPr lang="en-US" sz="2400" i="1">
                <a:cs typeface="Times New Roman" charset="0"/>
              </a:rPr>
              <a:t>r = c</a:t>
            </a:r>
            <a:r>
              <a:rPr lang="en-US" sz="2400" i="1" baseline="-25000">
                <a:cs typeface="Times New Roman" charset="0"/>
              </a:rPr>
              <a:t>i  </a:t>
            </a:r>
            <a:r>
              <a:rPr lang="en-US" sz="2400">
                <a:solidFill>
                  <a:schemeClr val="accent1"/>
                </a:solidFill>
                <a:cs typeface="Times New Roman" charset="0"/>
              </a:rPr>
              <a:t>(</a:t>
            </a:r>
            <a:r>
              <a:rPr lang="en-US" sz="2400" i="1">
                <a:solidFill>
                  <a:schemeClr val="accent1"/>
                </a:solidFill>
                <a:cs typeface="Times New Roman" charset="0"/>
              </a:rPr>
              <a:t>update most similar class prototype</a:t>
            </a:r>
            <a:r>
              <a:rPr lang="en-US" sz="2400">
                <a:solidFill>
                  <a:schemeClr val="accent1"/>
                </a:solidFill>
                <a:cs typeface="Times New Roman" charset="0"/>
              </a:rPr>
              <a:t>)</a:t>
            </a:r>
          </a:p>
          <a:p>
            <a:pPr algn="l" eaLnBrk="1" hangingPunct="1"/>
            <a:r>
              <a:rPr lang="en-US" sz="2400">
                <a:cs typeface="Times New Roman" charset="0"/>
              </a:rPr>
              <a:t>Return class </a:t>
            </a:r>
            <a:r>
              <a:rPr lang="en-US" sz="2400" i="1">
                <a:cs typeface="Times New Roman" charset="0"/>
              </a:rPr>
              <a:t>r</a:t>
            </a:r>
            <a:endParaRPr lang="en-US" sz="2400" baseline="-25000">
              <a:cs typeface="Times New Roman" charset="0"/>
            </a:endParaRPr>
          </a:p>
          <a:p>
            <a:pPr algn="l" eaLnBrk="1" hangingPunct="1"/>
            <a:endParaRPr lang="en-US" sz="2400" i="1"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FBD37EF6-493E-490C-B27D-DC448E8D18C2}" type="slidenum">
              <a:rPr lang="en-US" sz="1200">
                <a:latin typeface="Helvetica" charset="0"/>
              </a:rPr>
              <a:pPr eaLnBrk="1" hangingPunct="1"/>
              <a:t>15</a:t>
            </a:fld>
            <a:endParaRPr lang="en-US" sz="12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Rocchio Properties 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Does not guarantee a consistent hypothesis.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Forms a simple generalization of the examples in each class (a </a:t>
            </a:r>
            <a:r>
              <a:rPr lang="en-US" i="1" smtClean="0"/>
              <a:t>prototype</a:t>
            </a:r>
            <a:r>
              <a:rPr lang="en-US" smtClean="0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Prototype vector does not need to be averaged or otherwise normalized for length since cosine similarity is insensitive to vector length.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Classification is based on similarity to class prototypes.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6E6C2C60-1636-46B1-90F9-4B0968911BA0}" type="slidenum">
              <a:rPr lang="en-US" sz="1200">
                <a:latin typeface="Helvetica" charset="0"/>
              </a:rPr>
              <a:pPr eaLnBrk="1" hangingPunct="1"/>
              <a:t>16</a:t>
            </a:fld>
            <a:endParaRPr lang="en-US" sz="12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Nearest-Neighbor Learning Algorithm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Learning is just storing the representations of the training examples in </a:t>
            </a:r>
            <a:r>
              <a:rPr lang="en-US" sz="2800" i="1" smtClean="0"/>
              <a:t>D</a:t>
            </a:r>
            <a:r>
              <a:rPr lang="en-US" sz="28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Testing instance </a:t>
            </a:r>
            <a:r>
              <a:rPr lang="en-US" sz="2800" i="1" smtClean="0"/>
              <a:t>x</a:t>
            </a:r>
            <a:r>
              <a:rPr lang="en-US" sz="280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Compute similarity between </a:t>
            </a:r>
            <a:r>
              <a:rPr lang="en-US" sz="2400" i="1" smtClean="0"/>
              <a:t>x</a:t>
            </a:r>
            <a:r>
              <a:rPr lang="en-US" sz="2400" smtClean="0"/>
              <a:t> and all examples in </a:t>
            </a:r>
            <a:r>
              <a:rPr lang="en-US" sz="2400" i="1" smtClean="0"/>
              <a:t>D</a:t>
            </a:r>
            <a:r>
              <a:rPr lang="en-US" sz="240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Assign </a:t>
            </a:r>
            <a:r>
              <a:rPr lang="en-US" sz="2400" i="1" smtClean="0"/>
              <a:t>x</a:t>
            </a:r>
            <a:r>
              <a:rPr lang="en-US" sz="2400" smtClean="0"/>
              <a:t> the category of the most similar example in </a:t>
            </a:r>
            <a:r>
              <a:rPr lang="en-US" sz="2400" i="1" smtClean="0"/>
              <a:t>D</a:t>
            </a:r>
            <a:r>
              <a:rPr lang="en-US" sz="24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Does not explicitly compute a generalization or category prototypes.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Also called: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Case-based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Memory-based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Lazy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C1879C2-DCFC-4356-8A1F-A865CE29EB48}" type="slidenum">
              <a:rPr lang="en-US" sz="1200">
                <a:latin typeface="Helvetica" charset="0"/>
              </a:rPr>
              <a:pPr eaLnBrk="1" hangingPunct="1"/>
              <a:t>17</a:t>
            </a:fld>
            <a:endParaRPr lang="en-US" sz="12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 Nearest-Neighbor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Using only the closest example to determine categorization is subject to errors due to: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 single atypical example.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Noise (i.e. error) in the category label of a single training example.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More robust alternative is to find the </a:t>
            </a:r>
            <a:r>
              <a:rPr lang="en-US" i="1" smtClean="0"/>
              <a:t>k</a:t>
            </a:r>
            <a:r>
              <a:rPr lang="en-US" smtClean="0"/>
              <a:t> most-similar examples and return the majority category of these </a:t>
            </a:r>
            <a:r>
              <a:rPr lang="en-US" i="1" smtClean="0"/>
              <a:t>k</a:t>
            </a:r>
            <a:r>
              <a:rPr lang="en-US" smtClean="0"/>
              <a:t> examples.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Value of</a:t>
            </a:r>
            <a:r>
              <a:rPr lang="en-US" i="1" smtClean="0"/>
              <a:t> k</a:t>
            </a:r>
            <a:r>
              <a:rPr lang="en-US" smtClean="0"/>
              <a:t> is typically odd to avoid ties, 3 and 5 are most common.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E3E2CD6-ECD2-4602-A5BB-520E8CDBEE71}" type="slidenum">
              <a:rPr lang="en-US" sz="1200">
                <a:latin typeface="Helvetica" charset="0"/>
              </a:rPr>
              <a:pPr eaLnBrk="1" hangingPunct="1"/>
              <a:t>18</a:t>
            </a:fld>
            <a:endParaRPr lang="en-US" sz="12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smtClean="0"/>
              <a:t>Illustration of 3 Nearest Neighbor for Text</a:t>
            </a:r>
          </a:p>
        </p:txBody>
      </p:sp>
      <p:grpSp>
        <p:nvGrpSpPr>
          <p:cNvPr id="55300" name="Group 3"/>
          <p:cNvGrpSpPr>
            <a:grpSpLocks/>
          </p:cNvGrpSpPr>
          <p:nvPr/>
        </p:nvGrpSpPr>
        <p:grpSpPr bwMode="auto">
          <a:xfrm>
            <a:off x="989013" y="1752600"/>
            <a:ext cx="7353300" cy="4046538"/>
            <a:chOff x="623" y="1104"/>
            <a:chExt cx="4632" cy="2549"/>
          </a:xfrm>
        </p:grpSpPr>
        <p:sp>
          <p:nvSpPr>
            <p:cNvPr id="55312" name="Line 4"/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5313" name="Line 5"/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55301" name="Line 6"/>
          <p:cNvSpPr>
            <a:spLocks noChangeShapeType="1"/>
          </p:cNvSpPr>
          <p:nvPr/>
        </p:nvSpPr>
        <p:spPr bwMode="auto">
          <a:xfrm flipV="1">
            <a:off x="976313" y="4208463"/>
            <a:ext cx="501650" cy="15652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5302" name="Line 7"/>
          <p:cNvSpPr>
            <a:spLocks noChangeShapeType="1"/>
          </p:cNvSpPr>
          <p:nvPr/>
        </p:nvSpPr>
        <p:spPr bwMode="auto">
          <a:xfrm flipV="1">
            <a:off x="965200" y="4822825"/>
            <a:ext cx="587375" cy="95091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5303" name="Line 8"/>
          <p:cNvSpPr>
            <a:spLocks noChangeShapeType="1"/>
          </p:cNvSpPr>
          <p:nvPr/>
        </p:nvSpPr>
        <p:spPr bwMode="auto">
          <a:xfrm flipV="1">
            <a:off x="965200" y="4876800"/>
            <a:ext cx="1397000" cy="9096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5304" name="Line 9"/>
          <p:cNvSpPr>
            <a:spLocks noChangeShapeType="1"/>
          </p:cNvSpPr>
          <p:nvPr/>
        </p:nvSpPr>
        <p:spPr bwMode="auto">
          <a:xfrm flipV="1">
            <a:off x="965200" y="5624513"/>
            <a:ext cx="1614488" cy="1619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5305" name="Line 10"/>
          <p:cNvSpPr>
            <a:spLocks noChangeShapeType="1"/>
          </p:cNvSpPr>
          <p:nvPr/>
        </p:nvSpPr>
        <p:spPr bwMode="auto">
          <a:xfrm flipV="1">
            <a:off x="965200" y="5360988"/>
            <a:ext cx="1163638" cy="412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3437" name="Line 13"/>
          <p:cNvSpPr>
            <a:spLocks noChangeShapeType="1"/>
          </p:cNvSpPr>
          <p:nvPr/>
        </p:nvSpPr>
        <p:spPr bwMode="auto">
          <a:xfrm flipV="1">
            <a:off x="976313" y="4876800"/>
            <a:ext cx="1843087" cy="909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3440" name="Line 16"/>
          <p:cNvSpPr>
            <a:spLocks noChangeShapeType="1"/>
          </p:cNvSpPr>
          <p:nvPr/>
        </p:nvSpPr>
        <p:spPr bwMode="auto">
          <a:xfrm flipV="1">
            <a:off x="981075" y="4876800"/>
            <a:ext cx="1843088" cy="9096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838325" y="5178425"/>
            <a:ext cx="576263" cy="469900"/>
            <a:chOff x="1158" y="3262"/>
            <a:chExt cx="363" cy="296"/>
          </a:xfrm>
        </p:grpSpPr>
        <p:sp>
          <p:nvSpPr>
            <p:cNvPr id="55309" name="Freeform 18"/>
            <p:cNvSpPr>
              <a:spLocks/>
            </p:cNvSpPr>
            <p:nvPr/>
          </p:nvSpPr>
          <p:spPr bwMode="auto">
            <a:xfrm>
              <a:off x="1158" y="3375"/>
              <a:ext cx="14" cy="66"/>
            </a:xfrm>
            <a:custGeom>
              <a:avLst/>
              <a:gdLst>
                <a:gd name="T0" fmla="*/ 0 w 14"/>
                <a:gd name="T1" fmla="*/ 0 h 66"/>
                <a:gd name="T2" fmla="*/ 12 w 14"/>
                <a:gd name="T3" fmla="*/ 18 h 66"/>
                <a:gd name="T4" fmla="*/ 12 w 14"/>
                <a:gd name="T5" fmla="*/ 66 h 66"/>
                <a:gd name="T6" fmla="*/ 0 60000 65536"/>
                <a:gd name="T7" fmla="*/ 0 60000 65536"/>
                <a:gd name="T8" fmla="*/ 0 60000 65536"/>
                <a:gd name="T9" fmla="*/ 0 w 14"/>
                <a:gd name="T10" fmla="*/ 0 h 66"/>
                <a:gd name="T11" fmla="*/ 14 w 14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" h="66">
                  <a:moveTo>
                    <a:pt x="0" y="0"/>
                  </a:moveTo>
                  <a:lnTo>
                    <a:pt x="12" y="18"/>
                  </a:lnTo>
                  <a:cubicBezTo>
                    <a:pt x="14" y="29"/>
                    <a:pt x="13" y="47"/>
                    <a:pt x="12" y="6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5310" name="Freeform 19"/>
            <p:cNvSpPr>
              <a:spLocks/>
            </p:cNvSpPr>
            <p:nvPr/>
          </p:nvSpPr>
          <p:spPr bwMode="auto">
            <a:xfrm>
              <a:off x="1200" y="3262"/>
              <a:ext cx="66" cy="65"/>
            </a:xfrm>
            <a:custGeom>
              <a:avLst/>
              <a:gdLst>
                <a:gd name="T0" fmla="*/ 0 w 66"/>
                <a:gd name="T1" fmla="*/ 2 h 65"/>
                <a:gd name="T2" fmla="*/ 39 w 66"/>
                <a:gd name="T3" fmla="*/ 5 h 65"/>
                <a:gd name="T4" fmla="*/ 63 w 66"/>
                <a:gd name="T5" fmla="*/ 29 h 65"/>
                <a:gd name="T6" fmla="*/ 57 w 66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65"/>
                <a:gd name="T14" fmla="*/ 66 w 66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65">
                  <a:moveTo>
                    <a:pt x="0" y="2"/>
                  </a:moveTo>
                  <a:cubicBezTo>
                    <a:pt x="14" y="1"/>
                    <a:pt x="28" y="0"/>
                    <a:pt x="39" y="5"/>
                  </a:cubicBezTo>
                  <a:cubicBezTo>
                    <a:pt x="50" y="10"/>
                    <a:pt x="60" y="19"/>
                    <a:pt x="63" y="29"/>
                  </a:cubicBezTo>
                  <a:cubicBezTo>
                    <a:pt x="66" y="39"/>
                    <a:pt x="61" y="52"/>
                    <a:pt x="57" y="6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5311" name="Freeform 23"/>
            <p:cNvSpPr>
              <a:spLocks/>
            </p:cNvSpPr>
            <p:nvPr/>
          </p:nvSpPr>
          <p:spPr bwMode="auto">
            <a:xfrm>
              <a:off x="1392" y="3264"/>
              <a:ext cx="129" cy="294"/>
            </a:xfrm>
            <a:custGeom>
              <a:avLst/>
              <a:gdLst>
                <a:gd name="T0" fmla="*/ 0 w 129"/>
                <a:gd name="T1" fmla="*/ 0 h 294"/>
                <a:gd name="T2" fmla="*/ 81 w 129"/>
                <a:gd name="T3" fmla="*/ 42 h 294"/>
                <a:gd name="T4" fmla="*/ 123 w 129"/>
                <a:gd name="T5" fmla="*/ 123 h 294"/>
                <a:gd name="T6" fmla="*/ 117 w 129"/>
                <a:gd name="T7" fmla="*/ 216 h 294"/>
                <a:gd name="T8" fmla="*/ 84 w 129"/>
                <a:gd name="T9" fmla="*/ 294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"/>
                <a:gd name="T16" fmla="*/ 0 h 294"/>
                <a:gd name="T17" fmla="*/ 129 w 129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" h="294">
                  <a:moveTo>
                    <a:pt x="0" y="0"/>
                  </a:moveTo>
                  <a:cubicBezTo>
                    <a:pt x="30" y="11"/>
                    <a:pt x="61" y="22"/>
                    <a:pt x="81" y="42"/>
                  </a:cubicBezTo>
                  <a:cubicBezTo>
                    <a:pt x="101" y="62"/>
                    <a:pt x="117" y="94"/>
                    <a:pt x="123" y="123"/>
                  </a:cubicBezTo>
                  <a:cubicBezTo>
                    <a:pt x="129" y="152"/>
                    <a:pt x="123" y="188"/>
                    <a:pt x="117" y="216"/>
                  </a:cubicBezTo>
                  <a:cubicBezTo>
                    <a:pt x="111" y="244"/>
                    <a:pt x="97" y="269"/>
                    <a:pt x="84" y="29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367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7" grpId="0" animBg="1"/>
      <p:bldP spid="1034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7FA5C1B6-F149-445C-B564-78E69A51D2BB}" type="slidenum">
              <a:rPr lang="en-US" sz="1200">
                <a:latin typeface="Helvetica" charset="0"/>
              </a:rPr>
              <a:pPr eaLnBrk="1" hangingPunct="1"/>
              <a:t>19</a:t>
            </a:fld>
            <a:endParaRPr lang="en-US" sz="1200"/>
          </a:p>
        </p:txBody>
      </p:sp>
      <p:sp>
        <p:nvSpPr>
          <p:cNvPr id="5734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Rocchio Anomoly   </a:t>
            </a:r>
          </a:p>
        </p:txBody>
      </p:sp>
      <p:sp>
        <p:nvSpPr>
          <p:cNvPr id="57348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Prototype models have problems with polymorphic (disjunctive) categories.</a:t>
            </a:r>
          </a:p>
        </p:txBody>
      </p:sp>
      <p:grpSp>
        <p:nvGrpSpPr>
          <p:cNvPr id="57349" name="Group 3"/>
          <p:cNvGrpSpPr>
            <a:grpSpLocks/>
          </p:cNvGrpSpPr>
          <p:nvPr/>
        </p:nvGrpSpPr>
        <p:grpSpPr bwMode="auto">
          <a:xfrm>
            <a:off x="914400" y="2286000"/>
            <a:ext cx="7353300" cy="4046538"/>
            <a:chOff x="623" y="1104"/>
            <a:chExt cx="4632" cy="2549"/>
          </a:xfrm>
        </p:grpSpPr>
        <p:sp>
          <p:nvSpPr>
            <p:cNvPr id="57363" name="Line 4"/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7364" name="Line 5"/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57350" name="Line 6"/>
          <p:cNvSpPr>
            <a:spLocks noChangeShapeType="1"/>
          </p:cNvSpPr>
          <p:nvPr/>
        </p:nvSpPr>
        <p:spPr bwMode="auto">
          <a:xfrm flipV="1">
            <a:off x="901700" y="4767263"/>
            <a:ext cx="414338" cy="15525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 flipV="1">
            <a:off x="901700" y="5118100"/>
            <a:ext cx="565150" cy="12017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 flipV="1">
            <a:off x="914400" y="5505450"/>
            <a:ext cx="588963" cy="8270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 flipV="1">
            <a:off x="901700" y="5486400"/>
            <a:ext cx="1309688" cy="8461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 flipV="1">
            <a:off x="901700" y="5743575"/>
            <a:ext cx="1290638" cy="5889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 flipV="1">
            <a:off x="901700" y="6032500"/>
            <a:ext cx="1616075" cy="2873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4463" name="Line 15"/>
          <p:cNvSpPr>
            <a:spLocks noChangeShapeType="1"/>
          </p:cNvSpPr>
          <p:nvPr/>
        </p:nvSpPr>
        <p:spPr bwMode="auto">
          <a:xfrm flipV="1">
            <a:off x="901700" y="4859338"/>
            <a:ext cx="1866900" cy="14668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4464" name="Line 16"/>
          <p:cNvSpPr>
            <a:spLocks noChangeShapeType="1"/>
          </p:cNvSpPr>
          <p:nvPr/>
        </p:nvSpPr>
        <p:spPr bwMode="auto">
          <a:xfrm flipV="1">
            <a:off x="901700" y="3432175"/>
            <a:ext cx="2943225" cy="29067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4467" name="Line 19"/>
          <p:cNvSpPr>
            <a:spLocks noChangeShapeType="1"/>
          </p:cNvSpPr>
          <p:nvPr/>
        </p:nvSpPr>
        <p:spPr bwMode="auto">
          <a:xfrm flipV="1">
            <a:off x="901700" y="5122863"/>
            <a:ext cx="1052513" cy="1190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676400" y="5257800"/>
            <a:ext cx="371475" cy="190500"/>
            <a:chOff x="1056" y="3312"/>
            <a:chExt cx="234" cy="120"/>
          </a:xfrm>
        </p:grpSpPr>
        <p:sp>
          <p:nvSpPr>
            <p:cNvPr id="57361" name="Freeform 20"/>
            <p:cNvSpPr>
              <a:spLocks/>
            </p:cNvSpPr>
            <p:nvPr/>
          </p:nvSpPr>
          <p:spPr bwMode="auto">
            <a:xfrm>
              <a:off x="1056" y="3395"/>
              <a:ext cx="69" cy="37"/>
            </a:xfrm>
            <a:custGeom>
              <a:avLst/>
              <a:gdLst>
                <a:gd name="T0" fmla="*/ 0 w 69"/>
                <a:gd name="T1" fmla="*/ 13 h 37"/>
                <a:gd name="T2" fmla="*/ 48 w 69"/>
                <a:gd name="T3" fmla="*/ 4 h 37"/>
                <a:gd name="T4" fmla="*/ 69 w 69"/>
                <a:gd name="T5" fmla="*/ 37 h 37"/>
                <a:gd name="T6" fmla="*/ 0 60000 65536"/>
                <a:gd name="T7" fmla="*/ 0 60000 65536"/>
                <a:gd name="T8" fmla="*/ 0 60000 65536"/>
                <a:gd name="T9" fmla="*/ 0 w 69"/>
                <a:gd name="T10" fmla="*/ 0 h 37"/>
                <a:gd name="T11" fmla="*/ 69 w 69"/>
                <a:gd name="T12" fmla="*/ 37 h 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" h="37">
                  <a:moveTo>
                    <a:pt x="0" y="13"/>
                  </a:moveTo>
                  <a:cubicBezTo>
                    <a:pt x="18" y="6"/>
                    <a:pt x="37" y="0"/>
                    <a:pt x="48" y="4"/>
                  </a:cubicBezTo>
                  <a:cubicBezTo>
                    <a:pt x="59" y="8"/>
                    <a:pt x="64" y="22"/>
                    <a:pt x="69" y="37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7362" name="Freeform 21"/>
            <p:cNvSpPr>
              <a:spLocks/>
            </p:cNvSpPr>
            <p:nvPr/>
          </p:nvSpPr>
          <p:spPr bwMode="auto">
            <a:xfrm>
              <a:off x="1134" y="3312"/>
              <a:ext cx="156" cy="105"/>
            </a:xfrm>
            <a:custGeom>
              <a:avLst/>
              <a:gdLst>
                <a:gd name="T0" fmla="*/ 18 w 156"/>
                <a:gd name="T1" fmla="*/ 0 h 105"/>
                <a:gd name="T2" fmla="*/ 0 w 156"/>
                <a:gd name="T3" fmla="*/ 21 h 105"/>
                <a:gd name="T4" fmla="*/ 66 w 156"/>
                <a:gd name="T5" fmla="*/ 15 h 105"/>
                <a:gd name="T6" fmla="*/ 135 w 156"/>
                <a:gd name="T7" fmla="*/ 39 h 105"/>
                <a:gd name="T8" fmla="*/ 156 w 156"/>
                <a:gd name="T9" fmla="*/ 105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"/>
                <a:gd name="T16" fmla="*/ 0 h 105"/>
                <a:gd name="T17" fmla="*/ 156 w 156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" h="105">
                  <a:moveTo>
                    <a:pt x="18" y="0"/>
                  </a:moveTo>
                  <a:lnTo>
                    <a:pt x="0" y="21"/>
                  </a:lnTo>
                  <a:cubicBezTo>
                    <a:pt x="8" y="24"/>
                    <a:pt x="44" y="12"/>
                    <a:pt x="66" y="15"/>
                  </a:cubicBezTo>
                  <a:cubicBezTo>
                    <a:pt x="88" y="18"/>
                    <a:pt x="120" y="24"/>
                    <a:pt x="135" y="39"/>
                  </a:cubicBezTo>
                  <a:cubicBezTo>
                    <a:pt x="150" y="54"/>
                    <a:pt x="153" y="79"/>
                    <a:pt x="156" y="10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104471" name="Line 23"/>
          <p:cNvSpPr>
            <a:spLocks noChangeShapeType="1"/>
          </p:cNvSpPr>
          <p:nvPr/>
        </p:nvSpPr>
        <p:spPr bwMode="auto">
          <a:xfrm flipV="1">
            <a:off x="901700" y="5122863"/>
            <a:ext cx="1052513" cy="11906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63" grpId="0" animBg="1"/>
      <p:bldP spid="104464" grpId="0" animBg="1"/>
      <p:bldP spid="104467" grpId="0" animBg="1"/>
      <p:bldP spid="1044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7EFDABD4-859B-44E0-9E32-F9D699C8C75A}" type="slidenum">
              <a:rPr lang="en-US" sz="1200">
                <a:latin typeface="Helvetica" charset="0"/>
              </a:rPr>
              <a:pPr eaLnBrk="1" hangingPunct="1"/>
              <a:t>2</a:t>
            </a:fld>
            <a:endParaRPr lang="en-US" sz="12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Text Categorization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687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Assigning documents to a fixed set of categories.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Applications: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Web pages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Recommending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Yahoo-like classification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Newsgroup Messages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Recommending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spam filtering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News articles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Personalized newspaper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Email messages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Routing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Prioritizing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Folderizing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spam filtering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55478445-66BB-491D-B3FA-322894CBDE81}" type="slidenum">
              <a:rPr lang="en-US" sz="1200">
                <a:latin typeface="Helvetica" charset="0"/>
              </a:rPr>
              <a:pPr eaLnBrk="1" hangingPunct="1"/>
              <a:t>20</a:t>
            </a:fld>
            <a:endParaRPr lang="en-US" sz="12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3 Nearest Neighbor Comparison</a:t>
            </a:r>
          </a:p>
        </p:txBody>
      </p:sp>
      <p:sp>
        <p:nvSpPr>
          <p:cNvPr id="59396" name="Rectangle 2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Nearest Neighbor tends to handle polymorphic categories better. </a:t>
            </a:r>
          </a:p>
        </p:txBody>
      </p:sp>
      <p:grpSp>
        <p:nvGrpSpPr>
          <p:cNvPr id="59397" name="Group 3"/>
          <p:cNvGrpSpPr>
            <a:grpSpLocks/>
          </p:cNvGrpSpPr>
          <p:nvPr/>
        </p:nvGrpSpPr>
        <p:grpSpPr bwMode="auto">
          <a:xfrm>
            <a:off x="990600" y="2362200"/>
            <a:ext cx="7353300" cy="4046538"/>
            <a:chOff x="623" y="1104"/>
            <a:chExt cx="4632" cy="2549"/>
          </a:xfrm>
        </p:grpSpPr>
        <p:sp>
          <p:nvSpPr>
            <p:cNvPr id="59410" name="Line 4"/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9411" name="Line 5"/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59398" name="Line 6"/>
          <p:cNvSpPr>
            <a:spLocks noChangeShapeType="1"/>
          </p:cNvSpPr>
          <p:nvPr/>
        </p:nvSpPr>
        <p:spPr bwMode="auto">
          <a:xfrm flipV="1">
            <a:off x="977900" y="4843463"/>
            <a:ext cx="414338" cy="15525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 flipV="1">
            <a:off x="977900" y="5194300"/>
            <a:ext cx="565150" cy="12017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 flipV="1">
            <a:off x="990600" y="5581650"/>
            <a:ext cx="588963" cy="8270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 flipV="1">
            <a:off x="977900" y="5562600"/>
            <a:ext cx="1309688" cy="8461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 flipV="1">
            <a:off x="977900" y="5819775"/>
            <a:ext cx="1290638" cy="5889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V="1">
            <a:off x="977900" y="6108700"/>
            <a:ext cx="1616075" cy="2873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5484" name="Line 12"/>
          <p:cNvSpPr>
            <a:spLocks noChangeShapeType="1"/>
          </p:cNvSpPr>
          <p:nvPr/>
        </p:nvSpPr>
        <p:spPr bwMode="auto">
          <a:xfrm flipV="1">
            <a:off x="992188" y="5181600"/>
            <a:ext cx="1052512" cy="1190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5485" name="Line 13"/>
          <p:cNvSpPr>
            <a:spLocks noChangeShapeType="1"/>
          </p:cNvSpPr>
          <p:nvPr/>
        </p:nvSpPr>
        <p:spPr bwMode="auto">
          <a:xfrm flipV="1">
            <a:off x="992188" y="5181600"/>
            <a:ext cx="1052512" cy="1190625"/>
          </a:xfrm>
          <a:prstGeom prst="line">
            <a:avLst/>
          </a:prstGeom>
          <a:noFill/>
          <a:ln w="12700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406525" y="5432425"/>
            <a:ext cx="376238" cy="458788"/>
            <a:chOff x="885" y="3038"/>
            <a:chExt cx="237" cy="289"/>
          </a:xfrm>
        </p:grpSpPr>
        <p:sp>
          <p:nvSpPr>
            <p:cNvPr id="59407" name="Freeform 18"/>
            <p:cNvSpPr>
              <a:spLocks/>
            </p:cNvSpPr>
            <p:nvPr/>
          </p:nvSpPr>
          <p:spPr bwMode="auto">
            <a:xfrm>
              <a:off x="912" y="3239"/>
              <a:ext cx="33" cy="22"/>
            </a:xfrm>
            <a:custGeom>
              <a:avLst/>
              <a:gdLst>
                <a:gd name="T0" fmla="*/ 0 w 33"/>
                <a:gd name="T1" fmla="*/ 16 h 22"/>
                <a:gd name="T2" fmla="*/ 18 w 33"/>
                <a:gd name="T3" fmla="*/ 1 h 22"/>
                <a:gd name="T4" fmla="*/ 33 w 33"/>
                <a:gd name="T5" fmla="*/ 22 h 22"/>
                <a:gd name="T6" fmla="*/ 0 60000 65536"/>
                <a:gd name="T7" fmla="*/ 0 60000 65536"/>
                <a:gd name="T8" fmla="*/ 0 60000 65536"/>
                <a:gd name="T9" fmla="*/ 0 w 33"/>
                <a:gd name="T10" fmla="*/ 0 h 22"/>
                <a:gd name="T11" fmla="*/ 33 w 33"/>
                <a:gd name="T12" fmla="*/ 22 h 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" h="22">
                  <a:moveTo>
                    <a:pt x="0" y="16"/>
                  </a:moveTo>
                  <a:cubicBezTo>
                    <a:pt x="6" y="8"/>
                    <a:pt x="13" y="0"/>
                    <a:pt x="18" y="1"/>
                  </a:cubicBezTo>
                  <a:cubicBezTo>
                    <a:pt x="23" y="2"/>
                    <a:pt x="28" y="12"/>
                    <a:pt x="33" y="2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9408" name="Freeform 22"/>
            <p:cNvSpPr>
              <a:spLocks/>
            </p:cNvSpPr>
            <p:nvPr/>
          </p:nvSpPr>
          <p:spPr bwMode="auto">
            <a:xfrm>
              <a:off x="981" y="3219"/>
              <a:ext cx="141" cy="108"/>
            </a:xfrm>
            <a:custGeom>
              <a:avLst/>
              <a:gdLst>
                <a:gd name="T0" fmla="*/ 0 w 162"/>
                <a:gd name="T1" fmla="*/ 3 h 114"/>
                <a:gd name="T2" fmla="*/ 21 w 162"/>
                <a:gd name="T3" fmla="*/ 6 h 114"/>
                <a:gd name="T4" fmla="*/ 86 w 162"/>
                <a:gd name="T5" fmla="*/ 3 h 114"/>
                <a:gd name="T6" fmla="*/ 112 w 162"/>
                <a:gd name="T7" fmla="*/ 23 h 114"/>
                <a:gd name="T8" fmla="*/ 133 w 162"/>
                <a:gd name="T9" fmla="*/ 60 h 114"/>
                <a:gd name="T10" fmla="*/ 141 w 162"/>
                <a:gd name="T11" fmla="*/ 108 h 1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2"/>
                <a:gd name="T19" fmla="*/ 0 h 114"/>
                <a:gd name="T20" fmla="*/ 162 w 162"/>
                <a:gd name="T21" fmla="*/ 114 h 1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2" h="114">
                  <a:moveTo>
                    <a:pt x="0" y="3"/>
                  </a:moveTo>
                  <a:lnTo>
                    <a:pt x="24" y="6"/>
                  </a:lnTo>
                  <a:cubicBezTo>
                    <a:pt x="40" y="6"/>
                    <a:pt x="82" y="0"/>
                    <a:pt x="99" y="3"/>
                  </a:cubicBezTo>
                  <a:cubicBezTo>
                    <a:pt x="116" y="6"/>
                    <a:pt x="120" y="14"/>
                    <a:pt x="129" y="24"/>
                  </a:cubicBezTo>
                  <a:cubicBezTo>
                    <a:pt x="138" y="34"/>
                    <a:pt x="148" y="48"/>
                    <a:pt x="153" y="63"/>
                  </a:cubicBezTo>
                  <a:cubicBezTo>
                    <a:pt x="158" y="78"/>
                    <a:pt x="160" y="96"/>
                    <a:pt x="162" y="11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9409" name="Freeform 24"/>
            <p:cNvSpPr>
              <a:spLocks/>
            </p:cNvSpPr>
            <p:nvPr/>
          </p:nvSpPr>
          <p:spPr bwMode="auto">
            <a:xfrm>
              <a:off x="885" y="3038"/>
              <a:ext cx="174" cy="91"/>
            </a:xfrm>
            <a:custGeom>
              <a:avLst/>
              <a:gdLst>
                <a:gd name="T0" fmla="*/ 0 w 195"/>
                <a:gd name="T1" fmla="*/ 34 h 91"/>
                <a:gd name="T2" fmla="*/ 72 w 195"/>
                <a:gd name="T3" fmla="*/ 4 h 91"/>
                <a:gd name="T4" fmla="*/ 126 w 195"/>
                <a:gd name="T5" fmla="*/ 7 h 91"/>
                <a:gd name="T6" fmla="*/ 161 w 195"/>
                <a:gd name="T7" fmla="*/ 34 h 91"/>
                <a:gd name="T8" fmla="*/ 174 w 195"/>
                <a:gd name="T9" fmla="*/ 91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5"/>
                <a:gd name="T16" fmla="*/ 0 h 91"/>
                <a:gd name="T17" fmla="*/ 195 w 195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5" h="91">
                  <a:moveTo>
                    <a:pt x="0" y="34"/>
                  </a:moveTo>
                  <a:cubicBezTo>
                    <a:pt x="29" y="21"/>
                    <a:pt x="58" y="8"/>
                    <a:pt x="81" y="4"/>
                  </a:cubicBezTo>
                  <a:cubicBezTo>
                    <a:pt x="104" y="0"/>
                    <a:pt x="125" y="2"/>
                    <a:pt x="141" y="7"/>
                  </a:cubicBezTo>
                  <a:cubicBezTo>
                    <a:pt x="157" y="12"/>
                    <a:pt x="171" y="20"/>
                    <a:pt x="180" y="34"/>
                  </a:cubicBezTo>
                  <a:cubicBezTo>
                    <a:pt x="189" y="48"/>
                    <a:pt x="192" y="69"/>
                    <a:pt x="195" y="9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352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4" grpId="0" animBg="1"/>
      <p:bldP spid="10548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1414DC3-FA69-48D1-A1EB-378F82ADE9FE}" type="slidenum">
              <a:rPr lang="en-US" sz="1200">
                <a:latin typeface="Helvetica" charset="0"/>
              </a:rPr>
              <a:pPr eaLnBrk="1" hangingPunct="1"/>
              <a:t>21</a:t>
            </a:fld>
            <a:endParaRPr lang="en-US" sz="12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 Nearest Neighbor for Text</a:t>
            </a: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481013" y="1412875"/>
            <a:ext cx="8302625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sz="2400" b="1"/>
              <a:t>Training:</a:t>
            </a:r>
          </a:p>
          <a:p>
            <a:pPr algn="l" eaLnBrk="1" hangingPunct="1"/>
            <a:r>
              <a:rPr lang="en-US" sz="2400"/>
              <a:t>For each each</a:t>
            </a:r>
            <a:r>
              <a:rPr lang="en-US"/>
              <a:t> </a:t>
            </a:r>
            <a:r>
              <a:rPr lang="en-US" sz="2400"/>
              <a:t>training example &lt;</a:t>
            </a:r>
            <a:r>
              <a:rPr lang="en-US" sz="2400" i="1"/>
              <a:t>x</a:t>
            </a:r>
            <a:r>
              <a:rPr lang="en-US" sz="2400"/>
              <a:t>, </a:t>
            </a:r>
            <a:r>
              <a:rPr lang="en-US" sz="2400" i="1"/>
              <a:t>c</a:t>
            </a: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/>
              <a:t>)&gt; </a:t>
            </a:r>
            <a:r>
              <a:rPr lang="en-US" sz="2800">
                <a:sym typeface="Symbol" charset="2"/>
              </a:rPr>
              <a:t></a:t>
            </a:r>
            <a:r>
              <a:rPr lang="en-US" sz="2400"/>
              <a:t> </a:t>
            </a:r>
            <a:r>
              <a:rPr lang="en-US" sz="2400" i="1"/>
              <a:t>D</a:t>
            </a:r>
          </a:p>
          <a:p>
            <a:pPr algn="l" eaLnBrk="1" hangingPunct="1"/>
            <a:r>
              <a:rPr lang="en-US" sz="2400" i="1"/>
              <a:t>      </a:t>
            </a:r>
            <a:r>
              <a:rPr lang="en-US" sz="2400"/>
              <a:t>Compute the corresponding TF-IDF vector, </a:t>
            </a:r>
            <a:r>
              <a:rPr lang="en-US" sz="2400" b="1"/>
              <a:t>d</a:t>
            </a:r>
            <a:r>
              <a:rPr lang="en-US" sz="2400" b="1" i="1" baseline="-25000"/>
              <a:t>x</a:t>
            </a:r>
            <a:r>
              <a:rPr lang="en-US" sz="2400"/>
              <a:t>, for document </a:t>
            </a:r>
            <a:r>
              <a:rPr lang="en-US" sz="2400" i="1"/>
              <a:t>x</a:t>
            </a:r>
          </a:p>
          <a:p>
            <a:pPr algn="l" eaLnBrk="1" hangingPunct="1"/>
            <a:endParaRPr lang="en-US" sz="2400" i="1"/>
          </a:p>
          <a:p>
            <a:pPr algn="l" eaLnBrk="1" hangingPunct="1"/>
            <a:r>
              <a:rPr lang="en-US" sz="2400" b="1"/>
              <a:t>Test instance </a:t>
            </a:r>
            <a:r>
              <a:rPr lang="en-US" sz="2400" b="1" i="1"/>
              <a:t>y</a:t>
            </a:r>
            <a:r>
              <a:rPr lang="en-US" sz="2400" b="1"/>
              <a:t>:</a:t>
            </a:r>
            <a:endParaRPr lang="en-US" sz="2400"/>
          </a:p>
          <a:p>
            <a:pPr algn="l" eaLnBrk="1" hangingPunct="1"/>
            <a:r>
              <a:rPr lang="en-US" sz="2400"/>
              <a:t>Compute TF-IDF vector </a:t>
            </a:r>
            <a:r>
              <a:rPr lang="en-US" sz="2400" b="1"/>
              <a:t>d</a:t>
            </a:r>
            <a:r>
              <a:rPr lang="en-US" sz="2400"/>
              <a:t> for document </a:t>
            </a:r>
            <a:r>
              <a:rPr lang="en-US" sz="2400" i="1"/>
              <a:t>y</a:t>
            </a:r>
            <a:endParaRPr lang="en-US" sz="2400">
              <a:cs typeface="Times New Roman" charset="0"/>
              <a:sym typeface="Symbol" charset="2"/>
            </a:endParaRPr>
          </a:p>
          <a:p>
            <a:pPr algn="l" eaLnBrk="1" hangingPunct="1"/>
            <a:r>
              <a:rPr lang="en-US" sz="2400">
                <a:cs typeface="Times New Roman" charset="0"/>
                <a:sym typeface="Symbol" charset="2"/>
              </a:rPr>
              <a:t>For each </a:t>
            </a:r>
            <a:r>
              <a:rPr lang="en-US" sz="2400">
                <a:cs typeface="Times New Roman" charset="0"/>
              </a:rPr>
              <a:t>&lt;</a:t>
            </a:r>
            <a:r>
              <a:rPr lang="en-US" sz="2400" i="1">
                <a:cs typeface="Times New Roman" charset="0"/>
              </a:rPr>
              <a:t>x</a:t>
            </a:r>
            <a:r>
              <a:rPr lang="en-US" sz="2400">
                <a:cs typeface="Times New Roman" charset="0"/>
              </a:rPr>
              <a:t>, </a:t>
            </a:r>
            <a:r>
              <a:rPr lang="en-US" sz="2400" i="1">
                <a:cs typeface="Times New Roman" charset="0"/>
              </a:rPr>
              <a:t>c</a:t>
            </a:r>
            <a:r>
              <a:rPr lang="en-US" sz="2400">
                <a:cs typeface="Times New Roman" charset="0"/>
              </a:rPr>
              <a:t>(</a:t>
            </a:r>
            <a:r>
              <a:rPr lang="en-US" sz="2400" i="1">
                <a:cs typeface="Times New Roman" charset="0"/>
              </a:rPr>
              <a:t>x</a:t>
            </a:r>
            <a:r>
              <a:rPr lang="en-US" sz="2400">
                <a:cs typeface="Times New Roman" charset="0"/>
              </a:rPr>
              <a:t>)&gt; </a:t>
            </a:r>
            <a:r>
              <a:rPr lang="en-US" sz="2800">
                <a:cs typeface="Times New Roman" charset="0"/>
                <a:sym typeface="Symbol" charset="2"/>
              </a:rPr>
              <a:t></a:t>
            </a:r>
            <a:r>
              <a:rPr lang="en-US" sz="2400">
                <a:cs typeface="Times New Roman" charset="0"/>
              </a:rPr>
              <a:t> </a:t>
            </a:r>
            <a:r>
              <a:rPr lang="en-US" sz="2400" i="1">
                <a:cs typeface="Times New Roman" charset="0"/>
              </a:rPr>
              <a:t>D</a:t>
            </a:r>
          </a:p>
          <a:p>
            <a:pPr algn="l" eaLnBrk="1" hangingPunct="1"/>
            <a:r>
              <a:rPr lang="en-US" sz="2400">
                <a:cs typeface="Times New Roman" charset="0"/>
              </a:rPr>
              <a:t>     Let </a:t>
            </a:r>
            <a:r>
              <a:rPr lang="en-US" sz="2400" i="1">
                <a:cs typeface="Times New Roman" charset="0"/>
              </a:rPr>
              <a:t>s</a:t>
            </a:r>
            <a:r>
              <a:rPr lang="en-US" sz="2400" i="1" baseline="-25000">
                <a:cs typeface="Times New Roman" charset="0"/>
              </a:rPr>
              <a:t>x</a:t>
            </a:r>
            <a:r>
              <a:rPr lang="en-US" sz="2400">
                <a:cs typeface="Times New Roman" charset="0"/>
              </a:rPr>
              <a:t> = cosSim(</a:t>
            </a:r>
            <a:r>
              <a:rPr lang="en-US" sz="2400" b="1">
                <a:cs typeface="Times New Roman" charset="0"/>
              </a:rPr>
              <a:t>d</a:t>
            </a:r>
            <a:r>
              <a:rPr lang="en-US" sz="2400">
                <a:cs typeface="Times New Roman" charset="0"/>
              </a:rPr>
              <a:t>, </a:t>
            </a:r>
            <a:r>
              <a:rPr lang="en-US" sz="2400" b="1">
                <a:cs typeface="Times New Roman" charset="0"/>
              </a:rPr>
              <a:t>d</a:t>
            </a:r>
            <a:r>
              <a:rPr lang="en-US" sz="2400" i="1" baseline="-25000">
                <a:cs typeface="Times New Roman" charset="0"/>
              </a:rPr>
              <a:t>x</a:t>
            </a:r>
            <a:r>
              <a:rPr lang="en-US" sz="2400">
                <a:cs typeface="Times New Roman" charset="0"/>
              </a:rPr>
              <a:t>)</a:t>
            </a:r>
          </a:p>
          <a:p>
            <a:pPr algn="l" eaLnBrk="1" hangingPunct="1"/>
            <a:r>
              <a:rPr lang="en-US" sz="2400">
                <a:cs typeface="Times New Roman" charset="0"/>
              </a:rPr>
              <a:t>Sort examples, </a:t>
            </a:r>
            <a:r>
              <a:rPr lang="en-US" sz="2400" i="1">
                <a:cs typeface="Times New Roman" charset="0"/>
              </a:rPr>
              <a:t>x</a:t>
            </a:r>
            <a:r>
              <a:rPr lang="en-US" sz="2400">
                <a:cs typeface="Times New Roman" charset="0"/>
              </a:rPr>
              <a:t>, in </a:t>
            </a:r>
            <a:r>
              <a:rPr lang="en-US" sz="2400" i="1">
                <a:cs typeface="Times New Roman" charset="0"/>
              </a:rPr>
              <a:t>D</a:t>
            </a:r>
            <a:r>
              <a:rPr lang="en-US" sz="2400">
                <a:cs typeface="Times New Roman" charset="0"/>
              </a:rPr>
              <a:t> by decreasing value of </a:t>
            </a:r>
            <a:r>
              <a:rPr lang="en-US" sz="2400" i="1">
                <a:cs typeface="Times New Roman" charset="0"/>
              </a:rPr>
              <a:t>s</a:t>
            </a:r>
            <a:r>
              <a:rPr lang="en-US" sz="2400" i="1" baseline="-25000">
                <a:cs typeface="Times New Roman" charset="0"/>
              </a:rPr>
              <a:t>x</a:t>
            </a:r>
          </a:p>
          <a:p>
            <a:pPr algn="l" eaLnBrk="1" hangingPunct="1"/>
            <a:r>
              <a:rPr lang="en-US" sz="2400">
                <a:cs typeface="Times New Roman" charset="0"/>
              </a:rPr>
              <a:t>Let </a:t>
            </a:r>
            <a:r>
              <a:rPr lang="en-US" sz="2400" i="1">
                <a:cs typeface="Times New Roman" charset="0"/>
              </a:rPr>
              <a:t>N</a:t>
            </a:r>
            <a:r>
              <a:rPr lang="en-US" sz="2400">
                <a:cs typeface="Times New Roman" charset="0"/>
              </a:rPr>
              <a:t> be the first </a:t>
            </a:r>
            <a:r>
              <a:rPr lang="en-US" sz="2400" i="1">
                <a:cs typeface="Times New Roman" charset="0"/>
              </a:rPr>
              <a:t>k </a:t>
            </a:r>
            <a:r>
              <a:rPr lang="en-US" sz="2400">
                <a:cs typeface="Times New Roman" charset="0"/>
              </a:rPr>
              <a:t>examples in D.     </a:t>
            </a:r>
            <a:r>
              <a:rPr lang="en-US" sz="2400">
                <a:solidFill>
                  <a:schemeClr val="accent1"/>
                </a:solidFill>
                <a:cs typeface="Times New Roman" charset="0"/>
              </a:rPr>
              <a:t>(</a:t>
            </a:r>
            <a:r>
              <a:rPr lang="en-US" sz="2400" i="1">
                <a:solidFill>
                  <a:schemeClr val="accent1"/>
                </a:solidFill>
                <a:cs typeface="Times New Roman" charset="0"/>
              </a:rPr>
              <a:t>get most similar neighbors</a:t>
            </a:r>
            <a:r>
              <a:rPr lang="en-US" sz="2400">
                <a:solidFill>
                  <a:schemeClr val="accent1"/>
                </a:solidFill>
                <a:cs typeface="Times New Roman" charset="0"/>
              </a:rPr>
              <a:t>)</a:t>
            </a:r>
          </a:p>
          <a:p>
            <a:pPr algn="l" eaLnBrk="1" hangingPunct="1"/>
            <a:r>
              <a:rPr lang="en-US" sz="2400">
                <a:cs typeface="Times New Roman" charset="0"/>
              </a:rPr>
              <a:t>Return the majority class of examples in </a:t>
            </a:r>
            <a:r>
              <a:rPr lang="en-US" sz="2400" i="1">
                <a:cs typeface="Times New Roman" charset="0"/>
              </a:rPr>
              <a:t>N</a:t>
            </a:r>
          </a:p>
          <a:p>
            <a:pPr algn="l" eaLnBrk="1" hangingPunct="1"/>
            <a:r>
              <a:rPr lang="en-US" sz="2400" i="1">
                <a:cs typeface="Times New Roman" charset="0"/>
              </a:rPr>
              <a:t>     </a:t>
            </a:r>
            <a:endParaRPr lang="en-US" sz="2400">
              <a:cs typeface="Times New Roman" charset="0"/>
            </a:endParaRPr>
          </a:p>
          <a:p>
            <a:pPr algn="l" eaLnBrk="1" hangingPunct="1"/>
            <a:r>
              <a:rPr lang="en-US">
                <a:cs typeface="Times New Roman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3163A28-E1E0-45A3-8CE6-00B67115AA37}" type="slidenum">
              <a:rPr lang="en-US" sz="1200">
                <a:latin typeface="Helvetica" charset="0"/>
              </a:rPr>
              <a:pPr eaLnBrk="1" hangingPunct="1"/>
              <a:t>22</a:t>
            </a:fld>
            <a:endParaRPr lang="en-US" sz="1200"/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Naïve Bayes for Text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4687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Modeled as generating a bag of words for a document in a given category by repeatedly sampling with replacement from a vocabulary </a:t>
            </a:r>
            <a:r>
              <a:rPr lang="en-US" i="1" smtClean="0"/>
              <a:t>V</a:t>
            </a:r>
            <a:r>
              <a:rPr lang="en-US" smtClean="0"/>
              <a:t> = </a:t>
            </a:r>
            <a:r>
              <a:rPr lang="en-US" sz="2800" smtClean="0">
                <a:sym typeface="Symbol" charset="2"/>
              </a:rPr>
              <a:t>{</a:t>
            </a:r>
            <a:r>
              <a:rPr lang="en-US" sz="2800" i="1" smtClean="0">
                <a:sym typeface="Symbol" charset="2"/>
              </a:rPr>
              <a:t>w</a:t>
            </a:r>
            <a:r>
              <a:rPr lang="en-US" sz="2800" baseline="-25000" smtClean="0">
                <a:sym typeface="Symbol" charset="2"/>
              </a:rPr>
              <a:t>1</a:t>
            </a:r>
            <a:r>
              <a:rPr lang="en-US" sz="2800" smtClean="0">
                <a:sym typeface="Symbol" charset="2"/>
              </a:rPr>
              <a:t>, </a:t>
            </a:r>
            <a:r>
              <a:rPr lang="en-US" sz="2800" i="1" smtClean="0">
                <a:sym typeface="Symbol" charset="2"/>
              </a:rPr>
              <a:t>w</a:t>
            </a:r>
            <a:r>
              <a:rPr lang="en-US" sz="2800" baseline="-25000" smtClean="0">
                <a:sym typeface="Symbol" charset="2"/>
              </a:rPr>
              <a:t>2</a:t>
            </a:r>
            <a:r>
              <a:rPr lang="en-US" sz="2800" smtClean="0">
                <a:sym typeface="Symbol" charset="2"/>
              </a:rPr>
              <a:t>,…</a:t>
            </a:r>
            <a:r>
              <a:rPr lang="en-US" sz="2800" i="1" smtClean="0">
                <a:sym typeface="Symbol" charset="2"/>
              </a:rPr>
              <a:t>w</a:t>
            </a:r>
            <a:r>
              <a:rPr lang="en-US" sz="2800" baseline="-25000" smtClean="0">
                <a:sym typeface="Symbol" charset="2"/>
              </a:rPr>
              <a:t>m</a:t>
            </a:r>
            <a:r>
              <a:rPr lang="en-US" sz="2800" smtClean="0">
                <a:sym typeface="Symbol" charset="2"/>
              </a:rPr>
              <a:t>}</a:t>
            </a:r>
            <a:r>
              <a:rPr lang="en-US" smtClean="0"/>
              <a:t> based on the probabilities P(</a:t>
            </a:r>
            <a:r>
              <a:rPr lang="en-US" i="1" smtClean="0"/>
              <a:t>w</a:t>
            </a:r>
            <a:r>
              <a:rPr lang="en-US" i="1" baseline="-25000" smtClean="0"/>
              <a:t>j</a:t>
            </a:r>
            <a:r>
              <a:rPr lang="en-US" i="1" smtClean="0"/>
              <a:t> </a:t>
            </a:r>
            <a:r>
              <a:rPr lang="en-US" smtClean="0"/>
              <a:t>| </a:t>
            </a:r>
            <a:r>
              <a:rPr lang="en-US" i="1" smtClean="0"/>
              <a:t>c</a:t>
            </a:r>
            <a:r>
              <a:rPr lang="en-US" i="1" baseline="-25000" smtClean="0"/>
              <a:t>i</a:t>
            </a:r>
            <a:r>
              <a:rPr lang="en-US" smtClean="0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Smooth probability estimates with Laplace         </a:t>
            </a:r>
            <a:r>
              <a:rPr lang="en-US" i="1" smtClean="0"/>
              <a:t>m</a:t>
            </a:r>
            <a:r>
              <a:rPr lang="en-US" smtClean="0"/>
              <a:t>-estimates assuming a uniform distribution over all words (</a:t>
            </a:r>
            <a:r>
              <a:rPr lang="en-US" i="1" smtClean="0"/>
              <a:t>p </a:t>
            </a:r>
            <a:r>
              <a:rPr lang="en-US" smtClean="0"/>
              <a:t>= 1/|</a:t>
            </a:r>
            <a:r>
              <a:rPr lang="en-US" i="1" smtClean="0"/>
              <a:t>V</a:t>
            </a:r>
            <a:r>
              <a:rPr lang="en-US" smtClean="0"/>
              <a:t>|) and </a:t>
            </a:r>
            <a:r>
              <a:rPr lang="en-US" i="1" smtClean="0"/>
              <a:t>m </a:t>
            </a:r>
            <a:r>
              <a:rPr lang="en-US" smtClean="0"/>
              <a:t>= |</a:t>
            </a:r>
            <a:r>
              <a:rPr lang="en-US" i="1" smtClean="0"/>
              <a:t>V</a:t>
            </a:r>
            <a:r>
              <a:rPr lang="en-US" smtClean="0"/>
              <a:t>|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ym typeface="Symbol" charset="2"/>
              </a:rPr>
              <a:t>Equivalent to a virtual sample of seeing each word in each category exactly once.</a:t>
            </a:r>
          </a:p>
        </p:txBody>
      </p:sp>
    </p:spTree>
    <p:extLst>
      <p:ext uri="{BB962C8B-B14F-4D97-AF65-F5344CB8AC3E}">
        <p14:creationId xmlns:p14="http://schemas.microsoft.com/office/powerpoint/2010/main" val="351855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658DF53A-0702-41CE-AE5A-0211FF6537D4}" type="slidenum">
              <a:rPr lang="en-US" sz="1200">
                <a:latin typeface="Helvetica" charset="0"/>
              </a:rPr>
              <a:pPr eaLnBrk="1" hangingPunct="1"/>
              <a:t>23</a:t>
            </a:fld>
            <a:endParaRPr lang="en-US" sz="1200"/>
          </a:p>
        </p:txBody>
      </p:sp>
      <p:sp>
        <p:nvSpPr>
          <p:cNvPr id="103427" name="Text Box 20"/>
          <p:cNvSpPr txBox="1">
            <a:spLocks noChangeArrowheads="1"/>
          </p:cNvSpPr>
          <p:nvPr/>
        </p:nvSpPr>
        <p:spPr bwMode="auto">
          <a:xfrm>
            <a:off x="2159000" y="5403850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nude</a:t>
            </a:r>
          </a:p>
        </p:txBody>
      </p:sp>
      <p:sp>
        <p:nvSpPr>
          <p:cNvPr id="131093" name="Text Box 21"/>
          <p:cNvSpPr txBox="1">
            <a:spLocks noChangeArrowheads="1"/>
          </p:cNvSpPr>
          <p:nvPr/>
        </p:nvSpPr>
        <p:spPr bwMode="auto">
          <a:xfrm>
            <a:off x="2189163" y="5167313"/>
            <a:ext cx="561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deal</a:t>
            </a:r>
          </a:p>
        </p:txBody>
      </p:sp>
      <p:sp>
        <p:nvSpPr>
          <p:cNvPr id="103429" name="Text Box 23"/>
          <p:cNvSpPr txBox="1">
            <a:spLocks noChangeArrowheads="1"/>
          </p:cNvSpPr>
          <p:nvPr/>
        </p:nvSpPr>
        <p:spPr bwMode="auto">
          <a:xfrm>
            <a:off x="1168400" y="5153025"/>
            <a:ext cx="866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Nigeria</a:t>
            </a:r>
          </a:p>
        </p:txBody>
      </p:sp>
      <p:sp>
        <p:nvSpPr>
          <p:cNvPr id="1034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Naïve Bayes Generative Model for Text</a:t>
            </a:r>
          </a:p>
        </p:txBody>
      </p:sp>
      <p:grpSp>
        <p:nvGrpSpPr>
          <p:cNvPr id="103431" name="Group 7"/>
          <p:cNvGrpSpPr>
            <a:grpSpLocks/>
          </p:cNvGrpSpPr>
          <p:nvPr/>
        </p:nvGrpSpPr>
        <p:grpSpPr bwMode="auto">
          <a:xfrm>
            <a:off x="5943600" y="4267200"/>
            <a:ext cx="1743075" cy="1971675"/>
            <a:chOff x="3852" y="2120"/>
            <a:chExt cx="1098" cy="1242"/>
          </a:xfrm>
        </p:grpSpPr>
        <p:sp>
          <p:nvSpPr>
            <p:cNvPr id="103475" name="Freeform 8"/>
            <p:cNvSpPr>
              <a:spLocks/>
            </p:cNvSpPr>
            <p:nvPr/>
          </p:nvSpPr>
          <p:spPr bwMode="auto">
            <a:xfrm>
              <a:off x="3852" y="2127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3476" name="Freeform 9"/>
            <p:cNvSpPr>
              <a:spLocks/>
            </p:cNvSpPr>
            <p:nvPr/>
          </p:nvSpPr>
          <p:spPr bwMode="auto">
            <a:xfrm flipH="1">
              <a:off x="4401" y="2123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3477" name="Line 10"/>
            <p:cNvSpPr>
              <a:spLocks noChangeShapeType="1"/>
            </p:cNvSpPr>
            <p:nvPr/>
          </p:nvSpPr>
          <p:spPr bwMode="auto">
            <a:xfrm flipV="1">
              <a:off x="4025" y="2120"/>
              <a:ext cx="760" cy="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143000" y="4267200"/>
            <a:ext cx="1743075" cy="1971675"/>
            <a:chOff x="3852" y="2120"/>
            <a:chExt cx="1098" cy="1242"/>
          </a:xfrm>
        </p:grpSpPr>
        <p:sp>
          <p:nvSpPr>
            <p:cNvPr id="103472" name="Freeform 12"/>
            <p:cNvSpPr>
              <a:spLocks/>
            </p:cNvSpPr>
            <p:nvPr/>
          </p:nvSpPr>
          <p:spPr bwMode="auto">
            <a:xfrm>
              <a:off x="3852" y="2127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3473" name="Freeform 13"/>
            <p:cNvSpPr>
              <a:spLocks/>
            </p:cNvSpPr>
            <p:nvPr/>
          </p:nvSpPr>
          <p:spPr bwMode="auto">
            <a:xfrm flipH="1">
              <a:off x="4401" y="2123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3474" name="Line 14"/>
            <p:cNvSpPr>
              <a:spLocks noChangeShapeType="1"/>
            </p:cNvSpPr>
            <p:nvPr/>
          </p:nvSpPr>
          <p:spPr bwMode="auto">
            <a:xfrm flipV="1">
              <a:off x="4025" y="2120"/>
              <a:ext cx="760" cy="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103433" name="Text Box 15"/>
          <p:cNvSpPr txBox="1">
            <a:spLocks noChangeArrowheads="1"/>
          </p:cNvSpPr>
          <p:nvPr/>
        </p:nvSpPr>
        <p:spPr bwMode="auto">
          <a:xfrm>
            <a:off x="1520825" y="6148388"/>
            <a:ext cx="876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400" b="1"/>
              <a:t>spam</a:t>
            </a:r>
          </a:p>
        </p:txBody>
      </p:sp>
      <p:sp>
        <p:nvSpPr>
          <p:cNvPr id="103434" name="Text Box 16"/>
          <p:cNvSpPr txBox="1">
            <a:spLocks noChangeArrowheads="1"/>
          </p:cNvSpPr>
          <p:nvPr/>
        </p:nvSpPr>
        <p:spPr bwMode="auto">
          <a:xfrm>
            <a:off x="6442075" y="6176963"/>
            <a:ext cx="738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400" b="1"/>
              <a:t>legit</a:t>
            </a:r>
          </a:p>
        </p:txBody>
      </p:sp>
      <p:sp>
        <p:nvSpPr>
          <p:cNvPr id="131090" name="Text Box 18"/>
          <p:cNvSpPr txBox="1">
            <a:spLocks noChangeArrowheads="1"/>
          </p:cNvSpPr>
          <p:nvPr/>
        </p:nvSpPr>
        <p:spPr bwMode="auto">
          <a:xfrm>
            <a:off x="1427163" y="4976813"/>
            <a:ext cx="473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hot</a:t>
            </a:r>
          </a:p>
        </p:txBody>
      </p:sp>
      <p:sp>
        <p:nvSpPr>
          <p:cNvPr id="103436" name="Text Box 19"/>
          <p:cNvSpPr txBox="1">
            <a:spLocks noChangeArrowheads="1"/>
          </p:cNvSpPr>
          <p:nvPr/>
        </p:nvSpPr>
        <p:spPr bwMode="auto">
          <a:xfrm>
            <a:off x="1743075" y="5824538"/>
            <a:ext cx="295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$</a:t>
            </a:r>
          </a:p>
        </p:txBody>
      </p:sp>
      <p:sp>
        <p:nvSpPr>
          <p:cNvPr id="131094" name="Text Box 22"/>
          <p:cNvSpPr txBox="1">
            <a:spLocks noChangeArrowheads="1"/>
          </p:cNvSpPr>
          <p:nvPr/>
        </p:nvSpPr>
        <p:spPr bwMode="auto">
          <a:xfrm>
            <a:off x="1863725" y="5646738"/>
            <a:ext cx="803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Viagra</a:t>
            </a:r>
          </a:p>
        </p:txBody>
      </p:sp>
      <p:sp>
        <p:nvSpPr>
          <p:cNvPr id="103438" name="Text Box 24"/>
          <p:cNvSpPr txBox="1">
            <a:spLocks noChangeArrowheads="1"/>
          </p:cNvSpPr>
          <p:nvPr/>
        </p:nvSpPr>
        <p:spPr bwMode="auto">
          <a:xfrm>
            <a:off x="1223963" y="5397500"/>
            <a:ext cx="777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lottery</a:t>
            </a:r>
          </a:p>
        </p:txBody>
      </p:sp>
      <p:sp>
        <p:nvSpPr>
          <p:cNvPr id="131097" name="Text Box 25"/>
          <p:cNvSpPr txBox="1">
            <a:spLocks noChangeArrowheads="1"/>
          </p:cNvSpPr>
          <p:nvPr/>
        </p:nvSpPr>
        <p:spPr bwMode="auto">
          <a:xfrm>
            <a:off x="2286000" y="4902200"/>
            <a:ext cx="333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!!</a:t>
            </a:r>
          </a:p>
        </p:txBody>
      </p:sp>
      <p:sp>
        <p:nvSpPr>
          <p:cNvPr id="103440" name="Text Box 26"/>
          <p:cNvSpPr txBox="1">
            <a:spLocks noChangeArrowheads="1"/>
          </p:cNvSpPr>
          <p:nvPr/>
        </p:nvSpPr>
        <p:spPr bwMode="auto">
          <a:xfrm>
            <a:off x="1981200" y="5054600"/>
            <a:ext cx="257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!</a:t>
            </a:r>
          </a:p>
        </p:txBody>
      </p:sp>
      <p:sp>
        <p:nvSpPr>
          <p:cNvPr id="103441" name="Text Box 27"/>
          <p:cNvSpPr txBox="1">
            <a:spLocks noChangeArrowheads="1"/>
          </p:cNvSpPr>
          <p:nvPr/>
        </p:nvSpPr>
        <p:spPr bwMode="auto">
          <a:xfrm>
            <a:off x="1692275" y="4714875"/>
            <a:ext cx="523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win</a:t>
            </a:r>
          </a:p>
        </p:txBody>
      </p:sp>
      <p:sp>
        <p:nvSpPr>
          <p:cNvPr id="103442" name="Text Box 28"/>
          <p:cNvSpPr txBox="1">
            <a:spLocks noChangeArrowheads="1"/>
          </p:cNvSpPr>
          <p:nvPr/>
        </p:nvSpPr>
        <p:spPr bwMode="auto">
          <a:xfrm>
            <a:off x="6867525" y="5006975"/>
            <a:ext cx="777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Friday</a:t>
            </a:r>
          </a:p>
        </p:txBody>
      </p:sp>
      <p:sp>
        <p:nvSpPr>
          <p:cNvPr id="103443" name="Text Box 30"/>
          <p:cNvSpPr txBox="1">
            <a:spLocks noChangeArrowheads="1"/>
          </p:cNvSpPr>
          <p:nvPr/>
        </p:nvSpPr>
        <p:spPr bwMode="auto">
          <a:xfrm>
            <a:off x="6704013" y="5818188"/>
            <a:ext cx="676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exam</a:t>
            </a:r>
          </a:p>
        </p:txBody>
      </p:sp>
      <p:sp>
        <p:nvSpPr>
          <p:cNvPr id="103444" name="Text Box 31"/>
          <p:cNvSpPr txBox="1">
            <a:spLocks noChangeArrowheads="1"/>
          </p:cNvSpPr>
          <p:nvPr/>
        </p:nvSpPr>
        <p:spPr bwMode="auto">
          <a:xfrm>
            <a:off x="5953125" y="4995863"/>
            <a:ext cx="1044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computer</a:t>
            </a:r>
          </a:p>
        </p:txBody>
      </p:sp>
      <p:sp>
        <p:nvSpPr>
          <p:cNvPr id="103445" name="Text Box 32"/>
          <p:cNvSpPr txBox="1">
            <a:spLocks noChangeArrowheads="1"/>
          </p:cNvSpPr>
          <p:nvPr/>
        </p:nvSpPr>
        <p:spPr bwMode="auto">
          <a:xfrm>
            <a:off x="6169025" y="5783263"/>
            <a:ext cx="600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May</a:t>
            </a:r>
          </a:p>
        </p:txBody>
      </p:sp>
      <p:sp>
        <p:nvSpPr>
          <p:cNvPr id="103446" name="Text Box 33"/>
          <p:cNvSpPr txBox="1">
            <a:spLocks noChangeArrowheads="1"/>
          </p:cNvSpPr>
          <p:nvPr/>
        </p:nvSpPr>
        <p:spPr bwMode="auto">
          <a:xfrm>
            <a:off x="6464300" y="4716463"/>
            <a:ext cx="511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PM</a:t>
            </a:r>
          </a:p>
        </p:txBody>
      </p:sp>
      <p:sp>
        <p:nvSpPr>
          <p:cNvPr id="103447" name="Text Box 34"/>
          <p:cNvSpPr txBox="1">
            <a:spLocks noChangeArrowheads="1"/>
          </p:cNvSpPr>
          <p:nvPr/>
        </p:nvSpPr>
        <p:spPr bwMode="auto">
          <a:xfrm>
            <a:off x="6086475" y="5246688"/>
            <a:ext cx="498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test</a:t>
            </a:r>
          </a:p>
        </p:txBody>
      </p:sp>
      <p:sp>
        <p:nvSpPr>
          <p:cNvPr id="103448" name="Text Box 35"/>
          <p:cNvSpPr txBox="1">
            <a:spLocks noChangeArrowheads="1"/>
          </p:cNvSpPr>
          <p:nvPr/>
        </p:nvSpPr>
        <p:spPr bwMode="auto">
          <a:xfrm>
            <a:off x="6140450" y="5524500"/>
            <a:ext cx="777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March</a:t>
            </a:r>
          </a:p>
        </p:txBody>
      </p:sp>
      <p:sp>
        <p:nvSpPr>
          <p:cNvPr id="103449" name="Text Box 36"/>
          <p:cNvSpPr txBox="1">
            <a:spLocks noChangeArrowheads="1"/>
          </p:cNvSpPr>
          <p:nvPr/>
        </p:nvSpPr>
        <p:spPr bwMode="auto">
          <a:xfrm>
            <a:off x="6391275" y="4348163"/>
            <a:ext cx="854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science</a:t>
            </a:r>
          </a:p>
        </p:txBody>
      </p:sp>
      <p:sp>
        <p:nvSpPr>
          <p:cNvPr id="103450" name="Text Box 37"/>
          <p:cNvSpPr txBox="1">
            <a:spLocks noChangeArrowheads="1"/>
          </p:cNvSpPr>
          <p:nvPr/>
        </p:nvSpPr>
        <p:spPr bwMode="auto">
          <a:xfrm>
            <a:off x="1603375" y="4421188"/>
            <a:ext cx="803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Viagra</a:t>
            </a:r>
          </a:p>
        </p:txBody>
      </p:sp>
      <p:sp>
        <p:nvSpPr>
          <p:cNvPr id="103451" name="Text Box 38"/>
          <p:cNvSpPr txBox="1">
            <a:spLocks noChangeArrowheads="1"/>
          </p:cNvSpPr>
          <p:nvPr/>
        </p:nvSpPr>
        <p:spPr bwMode="auto">
          <a:xfrm>
            <a:off x="6546850" y="5268913"/>
            <a:ext cx="1158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homework</a:t>
            </a:r>
          </a:p>
        </p:txBody>
      </p:sp>
      <p:sp>
        <p:nvSpPr>
          <p:cNvPr id="103452" name="Text Box 39"/>
          <p:cNvSpPr txBox="1">
            <a:spLocks noChangeArrowheads="1"/>
          </p:cNvSpPr>
          <p:nvPr/>
        </p:nvSpPr>
        <p:spPr bwMode="auto">
          <a:xfrm>
            <a:off x="6961188" y="5518150"/>
            <a:ext cx="663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score</a:t>
            </a:r>
          </a:p>
        </p:txBody>
      </p:sp>
      <p:sp>
        <p:nvSpPr>
          <p:cNvPr id="103453" name="Text Box 64"/>
          <p:cNvSpPr txBox="1">
            <a:spLocks noChangeArrowheads="1"/>
          </p:cNvSpPr>
          <p:nvPr/>
        </p:nvSpPr>
        <p:spPr bwMode="auto">
          <a:xfrm>
            <a:off x="1447800" y="5664200"/>
            <a:ext cx="257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!</a:t>
            </a:r>
          </a:p>
        </p:txBody>
      </p:sp>
      <p:grpSp>
        <p:nvGrpSpPr>
          <p:cNvPr id="103454" name="Group 65"/>
          <p:cNvGrpSpPr>
            <a:grpSpLocks/>
          </p:cNvGrpSpPr>
          <p:nvPr/>
        </p:nvGrpSpPr>
        <p:grpSpPr bwMode="auto">
          <a:xfrm>
            <a:off x="3581400" y="1905000"/>
            <a:ext cx="1743075" cy="1971675"/>
            <a:chOff x="3852" y="2120"/>
            <a:chExt cx="1098" cy="1242"/>
          </a:xfrm>
        </p:grpSpPr>
        <p:sp>
          <p:nvSpPr>
            <p:cNvPr id="103469" name="Freeform 66"/>
            <p:cNvSpPr>
              <a:spLocks/>
            </p:cNvSpPr>
            <p:nvPr/>
          </p:nvSpPr>
          <p:spPr bwMode="auto">
            <a:xfrm>
              <a:off x="3852" y="2127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3470" name="Freeform 67"/>
            <p:cNvSpPr>
              <a:spLocks/>
            </p:cNvSpPr>
            <p:nvPr/>
          </p:nvSpPr>
          <p:spPr bwMode="auto">
            <a:xfrm flipH="1">
              <a:off x="4401" y="2123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3471" name="Line 68"/>
            <p:cNvSpPr>
              <a:spLocks noChangeShapeType="1"/>
            </p:cNvSpPr>
            <p:nvPr/>
          </p:nvSpPr>
          <p:spPr bwMode="auto">
            <a:xfrm flipV="1">
              <a:off x="4025" y="2120"/>
              <a:ext cx="760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103455" name="Text Box 69"/>
          <p:cNvSpPr txBox="1">
            <a:spLocks noChangeArrowheads="1"/>
          </p:cNvSpPr>
          <p:nvPr/>
        </p:nvSpPr>
        <p:spPr bwMode="auto">
          <a:xfrm>
            <a:off x="3733800" y="2590800"/>
            <a:ext cx="715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/>
              <a:t>spam</a:t>
            </a:r>
          </a:p>
        </p:txBody>
      </p:sp>
      <p:sp>
        <p:nvSpPr>
          <p:cNvPr id="103456" name="Text Box 70"/>
          <p:cNvSpPr txBox="1">
            <a:spLocks noChangeArrowheads="1"/>
          </p:cNvSpPr>
          <p:nvPr/>
        </p:nvSpPr>
        <p:spPr bwMode="auto">
          <a:xfrm>
            <a:off x="3733800" y="2895600"/>
            <a:ext cx="630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/>
              <a:t>legit</a:t>
            </a:r>
          </a:p>
        </p:txBody>
      </p:sp>
      <p:sp>
        <p:nvSpPr>
          <p:cNvPr id="103457" name="Text Box 71"/>
          <p:cNvSpPr txBox="1">
            <a:spLocks noChangeArrowheads="1"/>
          </p:cNvSpPr>
          <p:nvPr/>
        </p:nvSpPr>
        <p:spPr bwMode="auto">
          <a:xfrm>
            <a:off x="3810000" y="3200400"/>
            <a:ext cx="715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/>
              <a:t>spam</a:t>
            </a:r>
          </a:p>
        </p:txBody>
      </p:sp>
      <p:sp>
        <p:nvSpPr>
          <p:cNvPr id="131144" name="Text Box 72"/>
          <p:cNvSpPr txBox="1">
            <a:spLocks noChangeArrowheads="1"/>
          </p:cNvSpPr>
          <p:nvPr/>
        </p:nvSpPr>
        <p:spPr bwMode="auto">
          <a:xfrm>
            <a:off x="4419600" y="2667000"/>
            <a:ext cx="715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/>
              <a:t>spam</a:t>
            </a:r>
          </a:p>
        </p:txBody>
      </p:sp>
      <p:sp>
        <p:nvSpPr>
          <p:cNvPr id="103459" name="Text Box 73"/>
          <p:cNvSpPr txBox="1">
            <a:spLocks noChangeArrowheads="1"/>
          </p:cNvSpPr>
          <p:nvPr/>
        </p:nvSpPr>
        <p:spPr bwMode="auto">
          <a:xfrm>
            <a:off x="4157663" y="2362200"/>
            <a:ext cx="630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/>
              <a:t>legit</a:t>
            </a:r>
          </a:p>
        </p:txBody>
      </p:sp>
      <p:sp>
        <p:nvSpPr>
          <p:cNvPr id="103460" name="Text Box 74"/>
          <p:cNvSpPr txBox="1">
            <a:spLocks noChangeArrowheads="1"/>
          </p:cNvSpPr>
          <p:nvPr/>
        </p:nvSpPr>
        <p:spPr bwMode="auto">
          <a:xfrm>
            <a:off x="4038600" y="1981200"/>
            <a:ext cx="715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/>
              <a:t>spam</a:t>
            </a:r>
          </a:p>
        </p:txBody>
      </p:sp>
      <p:sp>
        <p:nvSpPr>
          <p:cNvPr id="103461" name="Text Box 75"/>
          <p:cNvSpPr txBox="1">
            <a:spLocks noChangeArrowheads="1"/>
          </p:cNvSpPr>
          <p:nvPr/>
        </p:nvSpPr>
        <p:spPr bwMode="auto">
          <a:xfrm>
            <a:off x="4495800" y="2971800"/>
            <a:ext cx="630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/>
              <a:t>legit</a:t>
            </a:r>
          </a:p>
        </p:txBody>
      </p:sp>
      <p:sp>
        <p:nvSpPr>
          <p:cNvPr id="103462" name="Text Box 76"/>
          <p:cNvSpPr txBox="1">
            <a:spLocks noChangeArrowheads="1"/>
          </p:cNvSpPr>
          <p:nvPr/>
        </p:nvSpPr>
        <p:spPr bwMode="auto">
          <a:xfrm>
            <a:off x="4038600" y="3429000"/>
            <a:ext cx="630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/>
              <a:t>legit</a:t>
            </a:r>
          </a:p>
        </p:txBody>
      </p:sp>
      <p:sp>
        <p:nvSpPr>
          <p:cNvPr id="103463" name="Text Box 77"/>
          <p:cNvSpPr txBox="1">
            <a:spLocks noChangeArrowheads="1"/>
          </p:cNvSpPr>
          <p:nvPr/>
        </p:nvSpPr>
        <p:spPr bwMode="auto">
          <a:xfrm>
            <a:off x="4495800" y="3276600"/>
            <a:ext cx="715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/>
              <a:t>spam</a:t>
            </a:r>
          </a:p>
        </p:txBody>
      </p:sp>
      <p:sp>
        <p:nvSpPr>
          <p:cNvPr id="103464" name="Text Box 79"/>
          <p:cNvSpPr txBox="1">
            <a:spLocks noChangeArrowheads="1"/>
          </p:cNvSpPr>
          <p:nvPr/>
        </p:nvSpPr>
        <p:spPr bwMode="auto">
          <a:xfrm>
            <a:off x="3784600" y="3836988"/>
            <a:ext cx="1382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400" b="1"/>
              <a:t>Category</a:t>
            </a:r>
          </a:p>
        </p:txBody>
      </p:sp>
      <p:sp>
        <p:nvSpPr>
          <p:cNvPr id="103465" name="Text Box 126"/>
          <p:cNvSpPr txBox="1">
            <a:spLocks noChangeArrowheads="1"/>
          </p:cNvSpPr>
          <p:nvPr/>
        </p:nvSpPr>
        <p:spPr bwMode="auto">
          <a:xfrm>
            <a:off x="1862138" y="5648325"/>
            <a:ext cx="803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Viagra</a:t>
            </a:r>
          </a:p>
        </p:txBody>
      </p:sp>
      <p:sp>
        <p:nvSpPr>
          <p:cNvPr id="103466" name="Text Box 127"/>
          <p:cNvSpPr txBox="1">
            <a:spLocks noChangeArrowheads="1"/>
          </p:cNvSpPr>
          <p:nvPr/>
        </p:nvSpPr>
        <p:spPr bwMode="auto">
          <a:xfrm>
            <a:off x="2189163" y="5167313"/>
            <a:ext cx="561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deal</a:t>
            </a:r>
          </a:p>
        </p:txBody>
      </p:sp>
      <p:sp>
        <p:nvSpPr>
          <p:cNvPr id="103467" name="Text Box 128"/>
          <p:cNvSpPr txBox="1">
            <a:spLocks noChangeArrowheads="1"/>
          </p:cNvSpPr>
          <p:nvPr/>
        </p:nvSpPr>
        <p:spPr bwMode="auto">
          <a:xfrm>
            <a:off x="1427163" y="4976813"/>
            <a:ext cx="473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hot</a:t>
            </a:r>
          </a:p>
        </p:txBody>
      </p:sp>
      <p:sp>
        <p:nvSpPr>
          <p:cNvPr id="103468" name="Text Box 129"/>
          <p:cNvSpPr txBox="1">
            <a:spLocks noChangeArrowheads="1"/>
          </p:cNvSpPr>
          <p:nvPr/>
        </p:nvSpPr>
        <p:spPr bwMode="auto">
          <a:xfrm>
            <a:off x="2286000" y="4906963"/>
            <a:ext cx="3333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17583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8889E-6 -5.78035E-8 C -0.01285 -0.02751 -0.02553 -0.05503 -0.03178 -0.08879 C -0.03803 -0.12254 -0.03716 -0.18405 -0.03803 -0.203 " pathEditMode="relative" ptsTypes="aaA">
                                      <p:cBhvr>
                                        <p:cTn id="6" dur="2000" fill="hold"/>
                                        <p:tgtEl>
                                          <p:spTgt spid="131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6.7052E-6 C -0.01059 -0.04579 -0.02101 -0.09134 -0.02709 -0.1311 C -0.03316 -0.17087 -0.01528 -0.21411 -0.03663 -0.23885 C -0.05799 -0.26359 -0.13577 -0.27214 -0.15556 -0.27908 " pathEditMode="relative" ptsTypes="aaaA">
                                      <p:cBhvr>
                                        <p:cTn id="15" dur="2000" fill="hold"/>
                                        <p:tgtEl>
                                          <p:spTgt spid="1310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16667E-6 -6.99422E-6 C 0.01337 -0.02405 0.02674 -0.04787 0.03021 -0.07608 C 0.03369 -0.10429 0.0283 -0.15076 0.02067 -0.16903 C 0.01303 -0.18729 -0.00972 -0.1829 -0.01579 -0.18614 " pathEditMode="relative" ptsTypes="aaaA">
                                      <p:cBhvr>
                                        <p:cTn id="19" dur="2000" fill="hold"/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2948E-6 C -0.01545 -0.02197 -0.0309 -0.04393 -0.03958 -0.06544 C -0.04826 -0.08694 -0.05538 -0.10336 -0.05225 -0.12902 C -0.04913 -0.15468 -0.02552 -0.2044 -0.02048 -0.21989 " pathEditMode="relative" ptsTypes="aaaA">
                                      <p:cBhvr>
                                        <p:cTn id="23" dur="2000" fill="hold"/>
                                        <p:tgtEl>
                                          <p:spTgt spid="1310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79191E-6 C -0.0191 -0.01989 -0.03819 -0.03954 -0.04444 -0.05919 C -0.05069 -0.07885 -0.05416 -0.09943 -0.03802 -0.11839 C -0.02187 -0.13734 0.03733 -0.1637 0.05243 -0.17318 " pathEditMode="relative" ptsTypes="aaaA">
                                      <p:cBhvr>
                                        <p:cTn id="27" dur="2000" fill="hold"/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93" grpId="0"/>
      <p:bldP spid="131090" grpId="0"/>
      <p:bldP spid="131094" grpId="0"/>
      <p:bldP spid="131097" grpId="0"/>
      <p:bldP spid="1311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E8E8DF5B-DFFF-4BD5-BFA1-667F31BC713A}" type="slidenum">
              <a:rPr lang="en-US" sz="1200">
                <a:latin typeface="Helvetica" charset="0"/>
              </a:rPr>
              <a:pPr eaLnBrk="1" hangingPunct="1"/>
              <a:t>24</a:t>
            </a:fld>
            <a:endParaRPr lang="en-US" sz="1200"/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Naïve Bayes Classification </a:t>
            </a:r>
          </a:p>
        </p:txBody>
      </p:sp>
      <p:sp>
        <p:nvSpPr>
          <p:cNvPr id="105476" name="Text Box 62"/>
          <p:cNvSpPr txBox="1">
            <a:spLocks noChangeArrowheads="1"/>
          </p:cNvSpPr>
          <p:nvPr/>
        </p:nvSpPr>
        <p:spPr bwMode="auto">
          <a:xfrm>
            <a:off x="2311400" y="5556250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nude</a:t>
            </a:r>
          </a:p>
        </p:txBody>
      </p:sp>
      <p:sp>
        <p:nvSpPr>
          <p:cNvPr id="105477" name="Text Box 63"/>
          <p:cNvSpPr txBox="1">
            <a:spLocks noChangeArrowheads="1"/>
          </p:cNvSpPr>
          <p:nvPr/>
        </p:nvSpPr>
        <p:spPr bwMode="auto">
          <a:xfrm>
            <a:off x="2351088" y="5319713"/>
            <a:ext cx="561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deal</a:t>
            </a:r>
          </a:p>
        </p:txBody>
      </p:sp>
      <p:sp>
        <p:nvSpPr>
          <p:cNvPr id="105478" name="Text Box 64"/>
          <p:cNvSpPr txBox="1">
            <a:spLocks noChangeArrowheads="1"/>
          </p:cNvSpPr>
          <p:nvPr/>
        </p:nvSpPr>
        <p:spPr bwMode="auto">
          <a:xfrm>
            <a:off x="1320800" y="5305425"/>
            <a:ext cx="866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Nigeria</a:t>
            </a:r>
          </a:p>
        </p:txBody>
      </p:sp>
      <p:grpSp>
        <p:nvGrpSpPr>
          <p:cNvPr id="105479" name="Group 65"/>
          <p:cNvGrpSpPr>
            <a:grpSpLocks/>
          </p:cNvGrpSpPr>
          <p:nvPr/>
        </p:nvGrpSpPr>
        <p:grpSpPr bwMode="auto">
          <a:xfrm>
            <a:off x="6096000" y="4419600"/>
            <a:ext cx="1743075" cy="1971675"/>
            <a:chOff x="3852" y="2120"/>
            <a:chExt cx="1098" cy="1242"/>
          </a:xfrm>
        </p:grpSpPr>
        <p:sp>
          <p:nvSpPr>
            <p:cNvPr id="105524" name="Freeform 66"/>
            <p:cNvSpPr>
              <a:spLocks/>
            </p:cNvSpPr>
            <p:nvPr/>
          </p:nvSpPr>
          <p:spPr bwMode="auto">
            <a:xfrm>
              <a:off x="3852" y="2127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5525" name="Freeform 67"/>
            <p:cNvSpPr>
              <a:spLocks/>
            </p:cNvSpPr>
            <p:nvPr/>
          </p:nvSpPr>
          <p:spPr bwMode="auto">
            <a:xfrm flipH="1">
              <a:off x="4401" y="2123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5526" name="Line 68"/>
            <p:cNvSpPr>
              <a:spLocks noChangeShapeType="1"/>
            </p:cNvSpPr>
            <p:nvPr/>
          </p:nvSpPr>
          <p:spPr bwMode="auto">
            <a:xfrm flipV="1">
              <a:off x="4025" y="2120"/>
              <a:ext cx="760" cy="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5480" name="Group 69"/>
          <p:cNvGrpSpPr>
            <a:grpSpLocks/>
          </p:cNvGrpSpPr>
          <p:nvPr/>
        </p:nvGrpSpPr>
        <p:grpSpPr bwMode="auto">
          <a:xfrm>
            <a:off x="1295400" y="4419600"/>
            <a:ext cx="1743075" cy="1971675"/>
            <a:chOff x="3852" y="2120"/>
            <a:chExt cx="1098" cy="1242"/>
          </a:xfrm>
        </p:grpSpPr>
        <p:sp>
          <p:nvSpPr>
            <p:cNvPr id="105521" name="Freeform 70"/>
            <p:cNvSpPr>
              <a:spLocks/>
            </p:cNvSpPr>
            <p:nvPr/>
          </p:nvSpPr>
          <p:spPr bwMode="auto">
            <a:xfrm>
              <a:off x="3852" y="2127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5522" name="Freeform 71"/>
            <p:cNvSpPr>
              <a:spLocks/>
            </p:cNvSpPr>
            <p:nvPr/>
          </p:nvSpPr>
          <p:spPr bwMode="auto">
            <a:xfrm flipH="1">
              <a:off x="4401" y="2123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5523" name="Line 72"/>
            <p:cNvSpPr>
              <a:spLocks noChangeShapeType="1"/>
            </p:cNvSpPr>
            <p:nvPr/>
          </p:nvSpPr>
          <p:spPr bwMode="auto">
            <a:xfrm flipV="1">
              <a:off x="4025" y="2120"/>
              <a:ext cx="760" cy="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105481" name="Text Box 73"/>
          <p:cNvSpPr txBox="1">
            <a:spLocks noChangeArrowheads="1"/>
          </p:cNvSpPr>
          <p:nvPr/>
        </p:nvSpPr>
        <p:spPr bwMode="auto">
          <a:xfrm>
            <a:off x="1673225" y="6300788"/>
            <a:ext cx="876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400" b="1"/>
              <a:t>spam</a:t>
            </a:r>
          </a:p>
        </p:txBody>
      </p:sp>
      <p:sp>
        <p:nvSpPr>
          <p:cNvPr id="105482" name="Text Box 74"/>
          <p:cNvSpPr txBox="1">
            <a:spLocks noChangeArrowheads="1"/>
          </p:cNvSpPr>
          <p:nvPr/>
        </p:nvSpPr>
        <p:spPr bwMode="auto">
          <a:xfrm>
            <a:off x="6594475" y="6329363"/>
            <a:ext cx="738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400" b="1"/>
              <a:t>legit</a:t>
            </a:r>
          </a:p>
        </p:txBody>
      </p:sp>
      <p:sp>
        <p:nvSpPr>
          <p:cNvPr id="105483" name="Text Box 75"/>
          <p:cNvSpPr txBox="1">
            <a:spLocks noChangeArrowheads="1"/>
          </p:cNvSpPr>
          <p:nvPr/>
        </p:nvSpPr>
        <p:spPr bwMode="auto">
          <a:xfrm>
            <a:off x="1579563" y="5129213"/>
            <a:ext cx="473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hot</a:t>
            </a:r>
          </a:p>
        </p:txBody>
      </p:sp>
      <p:sp>
        <p:nvSpPr>
          <p:cNvPr id="105484" name="Text Box 76"/>
          <p:cNvSpPr txBox="1">
            <a:spLocks noChangeArrowheads="1"/>
          </p:cNvSpPr>
          <p:nvPr/>
        </p:nvSpPr>
        <p:spPr bwMode="auto">
          <a:xfrm>
            <a:off x="1895475" y="5976938"/>
            <a:ext cx="295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$</a:t>
            </a:r>
          </a:p>
        </p:txBody>
      </p:sp>
      <p:sp>
        <p:nvSpPr>
          <p:cNvPr id="105485" name="Text Box 77"/>
          <p:cNvSpPr txBox="1">
            <a:spLocks noChangeArrowheads="1"/>
          </p:cNvSpPr>
          <p:nvPr/>
        </p:nvSpPr>
        <p:spPr bwMode="auto">
          <a:xfrm>
            <a:off x="2016125" y="5799138"/>
            <a:ext cx="803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Viagra</a:t>
            </a:r>
          </a:p>
        </p:txBody>
      </p:sp>
      <p:sp>
        <p:nvSpPr>
          <p:cNvPr id="105486" name="Text Box 78"/>
          <p:cNvSpPr txBox="1">
            <a:spLocks noChangeArrowheads="1"/>
          </p:cNvSpPr>
          <p:nvPr/>
        </p:nvSpPr>
        <p:spPr bwMode="auto">
          <a:xfrm>
            <a:off x="1376363" y="5549900"/>
            <a:ext cx="777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lottery</a:t>
            </a:r>
          </a:p>
        </p:txBody>
      </p:sp>
      <p:sp>
        <p:nvSpPr>
          <p:cNvPr id="105487" name="Text Box 79"/>
          <p:cNvSpPr txBox="1">
            <a:spLocks noChangeArrowheads="1"/>
          </p:cNvSpPr>
          <p:nvPr/>
        </p:nvSpPr>
        <p:spPr bwMode="auto">
          <a:xfrm>
            <a:off x="2438400" y="5054600"/>
            <a:ext cx="333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!!</a:t>
            </a:r>
          </a:p>
        </p:txBody>
      </p:sp>
      <p:sp>
        <p:nvSpPr>
          <p:cNvPr id="105488" name="Text Box 80"/>
          <p:cNvSpPr txBox="1">
            <a:spLocks noChangeArrowheads="1"/>
          </p:cNvSpPr>
          <p:nvPr/>
        </p:nvSpPr>
        <p:spPr bwMode="auto">
          <a:xfrm>
            <a:off x="2133600" y="5207000"/>
            <a:ext cx="257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!</a:t>
            </a:r>
          </a:p>
        </p:txBody>
      </p:sp>
      <p:sp>
        <p:nvSpPr>
          <p:cNvPr id="105489" name="Text Box 81"/>
          <p:cNvSpPr txBox="1">
            <a:spLocks noChangeArrowheads="1"/>
          </p:cNvSpPr>
          <p:nvPr/>
        </p:nvSpPr>
        <p:spPr bwMode="auto">
          <a:xfrm>
            <a:off x="1844675" y="4867275"/>
            <a:ext cx="523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win</a:t>
            </a:r>
          </a:p>
        </p:txBody>
      </p:sp>
      <p:sp>
        <p:nvSpPr>
          <p:cNvPr id="105490" name="Text Box 82"/>
          <p:cNvSpPr txBox="1">
            <a:spLocks noChangeArrowheads="1"/>
          </p:cNvSpPr>
          <p:nvPr/>
        </p:nvSpPr>
        <p:spPr bwMode="auto">
          <a:xfrm>
            <a:off x="7019925" y="5159375"/>
            <a:ext cx="777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Friday</a:t>
            </a:r>
          </a:p>
        </p:txBody>
      </p:sp>
      <p:sp>
        <p:nvSpPr>
          <p:cNvPr id="105491" name="Text Box 83"/>
          <p:cNvSpPr txBox="1">
            <a:spLocks noChangeArrowheads="1"/>
          </p:cNvSpPr>
          <p:nvPr/>
        </p:nvSpPr>
        <p:spPr bwMode="auto">
          <a:xfrm>
            <a:off x="6856413" y="5970588"/>
            <a:ext cx="676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exam</a:t>
            </a:r>
          </a:p>
        </p:txBody>
      </p:sp>
      <p:sp>
        <p:nvSpPr>
          <p:cNvPr id="105492" name="Text Box 84"/>
          <p:cNvSpPr txBox="1">
            <a:spLocks noChangeArrowheads="1"/>
          </p:cNvSpPr>
          <p:nvPr/>
        </p:nvSpPr>
        <p:spPr bwMode="auto">
          <a:xfrm>
            <a:off x="6105525" y="5148263"/>
            <a:ext cx="1044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computer</a:t>
            </a:r>
          </a:p>
        </p:txBody>
      </p:sp>
      <p:sp>
        <p:nvSpPr>
          <p:cNvPr id="105493" name="Text Box 85"/>
          <p:cNvSpPr txBox="1">
            <a:spLocks noChangeArrowheads="1"/>
          </p:cNvSpPr>
          <p:nvPr/>
        </p:nvSpPr>
        <p:spPr bwMode="auto">
          <a:xfrm>
            <a:off x="6321425" y="5935663"/>
            <a:ext cx="600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May</a:t>
            </a:r>
          </a:p>
        </p:txBody>
      </p:sp>
      <p:sp>
        <p:nvSpPr>
          <p:cNvPr id="105494" name="Text Box 86"/>
          <p:cNvSpPr txBox="1">
            <a:spLocks noChangeArrowheads="1"/>
          </p:cNvSpPr>
          <p:nvPr/>
        </p:nvSpPr>
        <p:spPr bwMode="auto">
          <a:xfrm>
            <a:off x="6616700" y="4868863"/>
            <a:ext cx="511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PM</a:t>
            </a:r>
          </a:p>
        </p:txBody>
      </p:sp>
      <p:sp>
        <p:nvSpPr>
          <p:cNvPr id="105495" name="Text Box 87"/>
          <p:cNvSpPr txBox="1">
            <a:spLocks noChangeArrowheads="1"/>
          </p:cNvSpPr>
          <p:nvPr/>
        </p:nvSpPr>
        <p:spPr bwMode="auto">
          <a:xfrm>
            <a:off x="6238875" y="5399088"/>
            <a:ext cx="498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test</a:t>
            </a:r>
          </a:p>
        </p:txBody>
      </p:sp>
      <p:sp>
        <p:nvSpPr>
          <p:cNvPr id="105496" name="Text Box 88"/>
          <p:cNvSpPr txBox="1">
            <a:spLocks noChangeArrowheads="1"/>
          </p:cNvSpPr>
          <p:nvPr/>
        </p:nvSpPr>
        <p:spPr bwMode="auto">
          <a:xfrm>
            <a:off x="6292850" y="5676900"/>
            <a:ext cx="777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March</a:t>
            </a:r>
          </a:p>
        </p:txBody>
      </p:sp>
      <p:sp>
        <p:nvSpPr>
          <p:cNvPr id="105497" name="Text Box 89"/>
          <p:cNvSpPr txBox="1">
            <a:spLocks noChangeArrowheads="1"/>
          </p:cNvSpPr>
          <p:nvPr/>
        </p:nvSpPr>
        <p:spPr bwMode="auto">
          <a:xfrm>
            <a:off x="6543675" y="4500563"/>
            <a:ext cx="854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science</a:t>
            </a:r>
          </a:p>
        </p:txBody>
      </p:sp>
      <p:sp>
        <p:nvSpPr>
          <p:cNvPr id="105498" name="Text Box 90"/>
          <p:cNvSpPr txBox="1">
            <a:spLocks noChangeArrowheads="1"/>
          </p:cNvSpPr>
          <p:nvPr/>
        </p:nvSpPr>
        <p:spPr bwMode="auto">
          <a:xfrm>
            <a:off x="1755775" y="4573588"/>
            <a:ext cx="803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Viagra</a:t>
            </a:r>
          </a:p>
        </p:txBody>
      </p:sp>
      <p:sp>
        <p:nvSpPr>
          <p:cNvPr id="105499" name="Text Box 91"/>
          <p:cNvSpPr txBox="1">
            <a:spLocks noChangeArrowheads="1"/>
          </p:cNvSpPr>
          <p:nvPr/>
        </p:nvSpPr>
        <p:spPr bwMode="auto">
          <a:xfrm>
            <a:off x="6699250" y="5421313"/>
            <a:ext cx="1158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homework</a:t>
            </a:r>
          </a:p>
        </p:txBody>
      </p:sp>
      <p:sp>
        <p:nvSpPr>
          <p:cNvPr id="105500" name="Text Box 92"/>
          <p:cNvSpPr txBox="1">
            <a:spLocks noChangeArrowheads="1"/>
          </p:cNvSpPr>
          <p:nvPr/>
        </p:nvSpPr>
        <p:spPr bwMode="auto">
          <a:xfrm>
            <a:off x="7113588" y="5670550"/>
            <a:ext cx="663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score</a:t>
            </a:r>
          </a:p>
        </p:txBody>
      </p:sp>
      <p:sp>
        <p:nvSpPr>
          <p:cNvPr id="105501" name="Text Box 93"/>
          <p:cNvSpPr txBox="1">
            <a:spLocks noChangeArrowheads="1"/>
          </p:cNvSpPr>
          <p:nvPr/>
        </p:nvSpPr>
        <p:spPr bwMode="auto">
          <a:xfrm>
            <a:off x="1600200" y="5816600"/>
            <a:ext cx="257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/>
              <a:t>!</a:t>
            </a:r>
          </a:p>
        </p:txBody>
      </p:sp>
      <p:grpSp>
        <p:nvGrpSpPr>
          <p:cNvPr id="105502" name="Group 94"/>
          <p:cNvGrpSpPr>
            <a:grpSpLocks/>
          </p:cNvGrpSpPr>
          <p:nvPr/>
        </p:nvGrpSpPr>
        <p:grpSpPr bwMode="auto">
          <a:xfrm>
            <a:off x="3657600" y="2743200"/>
            <a:ext cx="1743075" cy="1971675"/>
            <a:chOff x="3852" y="2120"/>
            <a:chExt cx="1098" cy="1242"/>
          </a:xfrm>
        </p:grpSpPr>
        <p:sp>
          <p:nvSpPr>
            <p:cNvPr id="105518" name="Freeform 95"/>
            <p:cNvSpPr>
              <a:spLocks/>
            </p:cNvSpPr>
            <p:nvPr/>
          </p:nvSpPr>
          <p:spPr bwMode="auto">
            <a:xfrm>
              <a:off x="3852" y="2127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5519" name="Freeform 96"/>
            <p:cNvSpPr>
              <a:spLocks/>
            </p:cNvSpPr>
            <p:nvPr/>
          </p:nvSpPr>
          <p:spPr bwMode="auto">
            <a:xfrm flipH="1">
              <a:off x="4401" y="2123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5520" name="Line 97"/>
            <p:cNvSpPr>
              <a:spLocks noChangeShapeType="1"/>
            </p:cNvSpPr>
            <p:nvPr/>
          </p:nvSpPr>
          <p:spPr bwMode="auto">
            <a:xfrm flipV="1">
              <a:off x="4025" y="2120"/>
              <a:ext cx="760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105503" name="Text Box 98"/>
          <p:cNvSpPr txBox="1">
            <a:spLocks noChangeArrowheads="1"/>
          </p:cNvSpPr>
          <p:nvPr/>
        </p:nvSpPr>
        <p:spPr bwMode="auto">
          <a:xfrm>
            <a:off x="3810000" y="3429000"/>
            <a:ext cx="715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/>
              <a:t>spam</a:t>
            </a:r>
          </a:p>
        </p:txBody>
      </p:sp>
      <p:sp>
        <p:nvSpPr>
          <p:cNvPr id="105504" name="Text Box 99"/>
          <p:cNvSpPr txBox="1">
            <a:spLocks noChangeArrowheads="1"/>
          </p:cNvSpPr>
          <p:nvPr/>
        </p:nvSpPr>
        <p:spPr bwMode="auto">
          <a:xfrm>
            <a:off x="3810000" y="3733800"/>
            <a:ext cx="630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/>
              <a:t>legit</a:t>
            </a:r>
          </a:p>
        </p:txBody>
      </p:sp>
      <p:sp>
        <p:nvSpPr>
          <p:cNvPr id="105505" name="Text Box 100"/>
          <p:cNvSpPr txBox="1">
            <a:spLocks noChangeArrowheads="1"/>
          </p:cNvSpPr>
          <p:nvPr/>
        </p:nvSpPr>
        <p:spPr bwMode="auto">
          <a:xfrm>
            <a:off x="3886200" y="4038600"/>
            <a:ext cx="715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/>
              <a:t>spam</a:t>
            </a:r>
          </a:p>
        </p:txBody>
      </p:sp>
      <p:sp>
        <p:nvSpPr>
          <p:cNvPr id="105506" name="Text Box 101"/>
          <p:cNvSpPr txBox="1">
            <a:spLocks noChangeArrowheads="1"/>
          </p:cNvSpPr>
          <p:nvPr/>
        </p:nvSpPr>
        <p:spPr bwMode="auto">
          <a:xfrm>
            <a:off x="4495800" y="3505200"/>
            <a:ext cx="715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/>
              <a:t>spam</a:t>
            </a:r>
          </a:p>
        </p:txBody>
      </p:sp>
      <p:sp>
        <p:nvSpPr>
          <p:cNvPr id="105507" name="Text Box 102"/>
          <p:cNvSpPr txBox="1">
            <a:spLocks noChangeArrowheads="1"/>
          </p:cNvSpPr>
          <p:nvPr/>
        </p:nvSpPr>
        <p:spPr bwMode="auto">
          <a:xfrm>
            <a:off x="4233863" y="3200400"/>
            <a:ext cx="630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/>
              <a:t>legit</a:t>
            </a:r>
          </a:p>
        </p:txBody>
      </p:sp>
      <p:sp>
        <p:nvSpPr>
          <p:cNvPr id="105508" name="Text Box 103"/>
          <p:cNvSpPr txBox="1">
            <a:spLocks noChangeArrowheads="1"/>
          </p:cNvSpPr>
          <p:nvPr/>
        </p:nvSpPr>
        <p:spPr bwMode="auto">
          <a:xfrm>
            <a:off x="4114800" y="2819400"/>
            <a:ext cx="715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/>
              <a:t>spam</a:t>
            </a:r>
          </a:p>
        </p:txBody>
      </p:sp>
      <p:sp>
        <p:nvSpPr>
          <p:cNvPr id="105509" name="Text Box 104"/>
          <p:cNvSpPr txBox="1">
            <a:spLocks noChangeArrowheads="1"/>
          </p:cNvSpPr>
          <p:nvPr/>
        </p:nvSpPr>
        <p:spPr bwMode="auto">
          <a:xfrm>
            <a:off x="4572000" y="3810000"/>
            <a:ext cx="630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/>
              <a:t>legit</a:t>
            </a:r>
          </a:p>
        </p:txBody>
      </p:sp>
      <p:sp>
        <p:nvSpPr>
          <p:cNvPr id="105510" name="Text Box 105"/>
          <p:cNvSpPr txBox="1">
            <a:spLocks noChangeArrowheads="1"/>
          </p:cNvSpPr>
          <p:nvPr/>
        </p:nvSpPr>
        <p:spPr bwMode="auto">
          <a:xfrm>
            <a:off x="4114800" y="4267200"/>
            <a:ext cx="630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/>
              <a:t>legit</a:t>
            </a:r>
          </a:p>
        </p:txBody>
      </p:sp>
      <p:sp>
        <p:nvSpPr>
          <p:cNvPr id="105511" name="Text Box 106"/>
          <p:cNvSpPr txBox="1">
            <a:spLocks noChangeArrowheads="1"/>
          </p:cNvSpPr>
          <p:nvPr/>
        </p:nvSpPr>
        <p:spPr bwMode="auto">
          <a:xfrm>
            <a:off x="4572000" y="4114800"/>
            <a:ext cx="715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/>
              <a:t>spam</a:t>
            </a:r>
          </a:p>
        </p:txBody>
      </p:sp>
      <p:sp>
        <p:nvSpPr>
          <p:cNvPr id="105512" name="Text Box 107"/>
          <p:cNvSpPr txBox="1">
            <a:spLocks noChangeArrowheads="1"/>
          </p:cNvSpPr>
          <p:nvPr/>
        </p:nvSpPr>
        <p:spPr bwMode="auto">
          <a:xfrm>
            <a:off x="3860800" y="4675188"/>
            <a:ext cx="1382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400" b="1"/>
              <a:t>Category</a:t>
            </a:r>
          </a:p>
        </p:txBody>
      </p:sp>
      <p:sp>
        <p:nvSpPr>
          <p:cNvPr id="132204" name="Text Box 108"/>
          <p:cNvSpPr txBox="1">
            <a:spLocks noChangeArrowheads="1"/>
          </p:cNvSpPr>
          <p:nvPr/>
        </p:nvSpPr>
        <p:spPr bwMode="auto">
          <a:xfrm>
            <a:off x="3657600" y="1524000"/>
            <a:ext cx="174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/>
              <a:t>Win lotttery $ !</a:t>
            </a:r>
          </a:p>
        </p:txBody>
      </p:sp>
      <p:grpSp>
        <p:nvGrpSpPr>
          <p:cNvPr id="5" name="Group 109"/>
          <p:cNvGrpSpPr>
            <a:grpSpLocks/>
          </p:cNvGrpSpPr>
          <p:nvPr/>
        </p:nvGrpSpPr>
        <p:grpSpPr bwMode="auto">
          <a:xfrm>
            <a:off x="2667000" y="1828800"/>
            <a:ext cx="3638550" cy="1865313"/>
            <a:chOff x="1690" y="1390"/>
            <a:chExt cx="2292" cy="1175"/>
          </a:xfrm>
        </p:grpSpPr>
        <p:sp>
          <p:nvSpPr>
            <p:cNvPr id="105515" name="Line 110"/>
            <p:cNvSpPr>
              <a:spLocks noChangeShapeType="1"/>
            </p:cNvSpPr>
            <p:nvPr/>
          </p:nvSpPr>
          <p:spPr bwMode="auto">
            <a:xfrm flipV="1">
              <a:off x="1690" y="1582"/>
              <a:ext cx="783" cy="983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5516" name="Line 111"/>
            <p:cNvSpPr>
              <a:spLocks noChangeShapeType="1"/>
            </p:cNvSpPr>
            <p:nvPr/>
          </p:nvSpPr>
          <p:spPr bwMode="auto">
            <a:xfrm flipH="1" flipV="1">
              <a:off x="3199" y="1539"/>
              <a:ext cx="783" cy="983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5517" name="Text Box 112"/>
            <p:cNvSpPr txBox="1">
              <a:spLocks noChangeArrowheads="1"/>
            </p:cNvSpPr>
            <p:nvPr/>
          </p:nvSpPr>
          <p:spPr bwMode="auto">
            <a:xfrm>
              <a:off x="2449" y="1390"/>
              <a:ext cx="7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2800"/>
                <a:t>??     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834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20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E5AF73F-F215-4AAD-85C3-5D1796081376}" type="slidenum">
              <a:rPr lang="en-US" sz="1200">
                <a:latin typeface="Helvetica" charset="0"/>
              </a:rPr>
              <a:pPr eaLnBrk="1" hangingPunct="1"/>
              <a:t>25</a:t>
            </a:fld>
            <a:endParaRPr lang="en-US" sz="1200"/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Text Naïve Bayes Algorithm</a:t>
            </a:r>
            <a:br>
              <a:rPr lang="en-US" smtClean="0"/>
            </a:br>
            <a:r>
              <a:rPr lang="en-US" smtClean="0"/>
              <a:t>(Train)</a:t>
            </a:r>
          </a:p>
        </p:txBody>
      </p:sp>
      <p:sp>
        <p:nvSpPr>
          <p:cNvPr id="106500" name="Text Box 3"/>
          <p:cNvSpPr txBox="1">
            <a:spLocks noChangeArrowheads="1"/>
          </p:cNvSpPr>
          <p:nvPr/>
        </p:nvSpPr>
        <p:spPr bwMode="auto">
          <a:xfrm>
            <a:off x="304800" y="1600200"/>
            <a:ext cx="8586788" cy="430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sz="2800"/>
              <a:t>Let </a:t>
            </a:r>
            <a:r>
              <a:rPr lang="en-US" sz="2800" i="1"/>
              <a:t>V</a:t>
            </a:r>
            <a:r>
              <a:rPr lang="en-US" sz="2800"/>
              <a:t> be the vocabulary of all words in the documents in </a:t>
            </a:r>
            <a:r>
              <a:rPr lang="en-US" sz="2800" i="1"/>
              <a:t>D</a:t>
            </a:r>
          </a:p>
          <a:p>
            <a:pPr algn="l" eaLnBrk="1" hangingPunct="1"/>
            <a:r>
              <a:rPr lang="en-US" sz="2800"/>
              <a:t>For each category </a:t>
            </a:r>
            <a:r>
              <a:rPr lang="en-US" sz="2800" i="1"/>
              <a:t>c</a:t>
            </a:r>
            <a:r>
              <a:rPr lang="en-US" sz="2800" i="1" baseline="-25000"/>
              <a:t>i  </a:t>
            </a:r>
            <a:r>
              <a:rPr lang="en-US" sz="2800">
                <a:sym typeface="Symbol" charset="2"/>
              </a:rPr>
              <a:t> </a:t>
            </a:r>
            <a:r>
              <a:rPr lang="en-US" sz="2800" i="1">
                <a:sym typeface="Symbol" charset="2"/>
              </a:rPr>
              <a:t>C</a:t>
            </a:r>
            <a:endParaRPr lang="en-US" sz="2800" i="1" baseline="-25000"/>
          </a:p>
          <a:p>
            <a:pPr algn="l" eaLnBrk="1" hangingPunct="1"/>
            <a:r>
              <a:rPr lang="en-US" sz="2800" i="1" baseline="-25000"/>
              <a:t>        </a:t>
            </a:r>
            <a:r>
              <a:rPr lang="en-US" sz="2800"/>
              <a:t>Let</a:t>
            </a:r>
            <a:r>
              <a:rPr lang="en-US" sz="2800" i="1"/>
              <a:t> D</a:t>
            </a:r>
            <a:r>
              <a:rPr lang="en-US" sz="2800" i="1" baseline="-25000"/>
              <a:t>i</a:t>
            </a:r>
            <a:r>
              <a:rPr lang="en-US" sz="2800" i="1"/>
              <a:t> </a:t>
            </a:r>
            <a:r>
              <a:rPr lang="en-US" sz="2800"/>
              <a:t>be the subset of documents in </a:t>
            </a:r>
            <a:r>
              <a:rPr lang="en-US" sz="2800" i="1"/>
              <a:t>D</a:t>
            </a:r>
            <a:r>
              <a:rPr lang="en-US" sz="2800"/>
              <a:t> in category </a:t>
            </a:r>
            <a:r>
              <a:rPr lang="en-US" sz="2800" i="1"/>
              <a:t>c</a:t>
            </a:r>
            <a:r>
              <a:rPr lang="en-US" sz="2800" i="1" baseline="-25000"/>
              <a:t>i</a:t>
            </a:r>
          </a:p>
          <a:p>
            <a:pPr algn="l" eaLnBrk="1" hangingPunct="1"/>
            <a:r>
              <a:rPr lang="en-US" sz="3200" i="1" baseline="-25000"/>
              <a:t>        </a:t>
            </a:r>
            <a:r>
              <a:rPr lang="en-US" sz="2800"/>
              <a:t>P(</a:t>
            </a:r>
            <a:r>
              <a:rPr lang="en-US" sz="2800" i="1"/>
              <a:t>c</a:t>
            </a:r>
            <a:r>
              <a:rPr lang="en-US" sz="2800" i="1" baseline="-25000"/>
              <a:t>i</a:t>
            </a:r>
            <a:r>
              <a:rPr lang="en-US" sz="2800"/>
              <a:t>) = |</a:t>
            </a:r>
            <a:r>
              <a:rPr lang="en-US" sz="2800" i="1"/>
              <a:t>D</a:t>
            </a:r>
            <a:r>
              <a:rPr lang="en-US" sz="2400" i="1" baseline="-25000"/>
              <a:t>i</a:t>
            </a:r>
            <a:r>
              <a:rPr lang="en-US" sz="2800"/>
              <a:t>| / |</a:t>
            </a:r>
            <a:r>
              <a:rPr lang="en-US" sz="2800" i="1"/>
              <a:t>D</a:t>
            </a:r>
            <a:r>
              <a:rPr lang="en-US" sz="2800"/>
              <a:t>|</a:t>
            </a:r>
          </a:p>
          <a:p>
            <a:pPr algn="l" eaLnBrk="1" hangingPunct="1"/>
            <a:r>
              <a:rPr lang="en-US" sz="2800"/>
              <a:t>      Let </a:t>
            </a:r>
            <a:r>
              <a:rPr lang="en-US" sz="2800" i="1"/>
              <a:t>T</a:t>
            </a:r>
            <a:r>
              <a:rPr lang="en-US" sz="2800" i="1" baseline="-25000"/>
              <a:t>i</a:t>
            </a:r>
            <a:r>
              <a:rPr lang="en-US" sz="2800"/>
              <a:t> be the concatenation of all the documents in </a:t>
            </a:r>
            <a:r>
              <a:rPr lang="en-US" sz="2800" i="1"/>
              <a:t>D</a:t>
            </a:r>
            <a:r>
              <a:rPr lang="en-US" sz="2800" i="1" baseline="-25000"/>
              <a:t>i</a:t>
            </a:r>
          </a:p>
          <a:p>
            <a:pPr algn="l" eaLnBrk="1" hangingPunct="1"/>
            <a:r>
              <a:rPr lang="en-US" sz="2800" i="1" baseline="-25000"/>
              <a:t>         </a:t>
            </a:r>
            <a:r>
              <a:rPr lang="en-US" sz="2800"/>
              <a:t>Let </a:t>
            </a:r>
            <a:r>
              <a:rPr lang="en-US" sz="2800" i="1"/>
              <a:t>n</a:t>
            </a:r>
            <a:r>
              <a:rPr lang="en-US" sz="2800" i="1" baseline="-25000"/>
              <a:t>i </a:t>
            </a:r>
            <a:r>
              <a:rPr lang="en-US" sz="2800"/>
              <a:t>be the total number of word occurrences in </a:t>
            </a:r>
            <a:r>
              <a:rPr lang="en-US" sz="2800" i="1"/>
              <a:t>T</a:t>
            </a:r>
            <a:r>
              <a:rPr lang="en-US" sz="2800" i="1" baseline="-25000"/>
              <a:t>i</a:t>
            </a:r>
          </a:p>
          <a:p>
            <a:pPr algn="l" eaLnBrk="1" hangingPunct="1"/>
            <a:r>
              <a:rPr lang="en-US" sz="2800" i="1" baseline="-25000"/>
              <a:t>         </a:t>
            </a:r>
            <a:r>
              <a:rPr lang="en-US" sz="2800"/>
              <a:t>For each word </a:t>
            </a:r>
            <a:r>
              <a:rPr lang="en-US" sz="2800" i="1"/>
              <a:t>w</a:t>
            </a:r>
            <a:r>
              <a:rPr lang="en-US" sz="2800" i="1" baseline="-25000"/>
              <a:t>j </a:t>
            </a:r>
            <a:r>
              <a:rPr lang="en-US" sz="2800">
                <a:sym typeface="Symbol" charset="2"/>
              </a:rPr>
              <a:t> </a:t>
            </a:r>
            <a:r>
              <a:rPr lang="en-US" sz="2800" i="1"/>
              <a:t>V</a:t>
            </a:r>
          </a:p>
          <a:p>
            <a:pPr algn="l" eaLnBrk="1" hangingPunct="1"/>
            <a:r>
              <a:rPr lang="en-US" sz="2800" i="1"/>
              <a:t>             </a:t>
            </a:r>
            <a:r>
              <a:rPr lang="en-US" sz="2800"/>
              <a:t>Let</a:t>
            </a:r>
            <a:r>
              <a:rPr lang="en-US" sz="2800" i="1"/>
              <a:t> n</a:t>
            </a:r>
            <a:r>
              <a:rPr lang="en-US" sz="2800" i="1" baseline="-25000"/>
              <a:t>ij </a:t>
            </a:r>
            <a:r>
              <a:rPr lang="en-US" sz="2800"/>
              <a:t>be the number of occurrences of </a:t>
            </a:r>
            <a:r>
              <a:rPr lang="en-US" sz="2800" i="1"/>
              <a:t>w</a:t>
            </a:r>
            <a:r>
              <a:rPr lang="en-US" sz="2800" i="1" baseline="-25000"/>
              <a:t>j </a:t>
            </a:r>
            <a:r>
              <a:rPr lang="en-US" sz="2800"/>
              <a:t>in </a:t>
            </a:r>
            <a:r>
              <a:rPr lang="en-US" sz="2800" i="1"/>
              <a:t>T</a:t>
            </a:r>
            <a:r>
              <a:rPr lang="en-US" sz="2800" i="1" baseline="-25000"/>
              <a:t>i</a:t>
            </a:r>
          </a:p>
          <a:p>
            <a:pPr algn="l" eaLnBrk="1" hangingPunct="1"/>
            <a:r>
              <a:rPr lang="en-US" sz="2800" i="1" baseline="-25000"/>
              <a:t>                   </a:t>
            </a:r>
            <a:r>
              <a:rPr lang="en-US" sz="2800"/>
              <a:t>Let P(</a:t>
            </a:r>
            <a:r>
              <a:rPr lang="en-US" sz="2800" i="1"/>
              <a:t>w</a:t>
            </a:r>
            <a:r>
              <a:rPr lang="en-US" sz="2800" i="1" baseline="-25000"/>
              <a:t>j</a:t>
            </a:r>
            <a:r>
              <a:rPr lang="en-US" sz="2800" i="1"/>
              <a:t> </a:t>
            </a:r>
            <a:r>
              <a:rPr lang="en-US" sz="2800"/>
              <a:t>| </a:t>
            </a:r>
            <a:r>
              <a:rPr lang="en-US" sz="2800" i="1"/>
              <a:t>c</a:t>
            </a:r>
            <a:r>
              <a:rPr lang="en-US" sz="2800" i="1" baseline="-25000"/>
              <a:t>i</a:t>
            </a:r>
            <a:r>
              <a:rPr lang="en-US" sz="2800"/>
              <a:t>) = (</a:t>
            </a:r>
            <a:r>
              <a:rPr lang="en-US" sz="2800" i="1"/>
              <a:t>n</a:t>
            </a:r>
            <a:r>
              <a:rPr lang="en-US" sz="2800" i="1" baseline="-25000"/>
              <a:t>ij </a:t>
            </a:r>
            <a:r>
              <a:rPr lang="en-US" sz="2800"/>
              <a:t>+ 1) / (</a:t>
            </a:r>
            <a:r>
              <a:rPr lang="en-US" sz="2800" i="1"/>
              <a:t>n</a:t>
            </a:r>
            <a:r>
              <a:rPr lang="en-US" sz="2800" i="1" baseline="-25000"/>
              <a:t>i </a:t>
            </a:r>
            <a:r>
              <a:rPr lang="en-US" sz="2800"/>
              <a:t>+ |</a:t>
            </a:r>
            <a:r>
              <a:rPr lang="en-US" sz="2800" i="1"/>
              <a:t>V</a:t>
            </a:r>
            <a:r>
              <a:rPr lang="en-US" sz="2800"/>
              <a:t>|)  </a:t>
            </a:r>
            <a:endParaRPr lang="en-US" sz="2400" i="1" baseline="-25000"/>
          </a:p>
          <a:p>
            <a:pPr algn="l" eaLnBrk="1" hangingPunct="1"/>
            <a:endParaRPr lang="en-US" sz="2400" i="1"/>
          </a:p>
        </p:txBody>
      </p:sp>
    </p:spTree>
    <p:extLst>
      <p:ext uri="{BB962C8B-B14F-4D97-AF65-F5344CB8AC3E}">
        <p14:creationId xmlns:p14="http://schemas.microsoft.com/office/powerpoint/2010/main" val="256137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58182D5E-99D7-4489-9CE9-A67607B28BC8}" type="slidenum">
              <a:rPr lang="en-US" sz="1200">
                <a:latin typeface="Helvetica" charset="0"/>
              </a:rPr>
              <a:pPr eaLnBrk="1" hangingPunct="1"/>
              <a:t>26</a:t>
            </a:fld>
            <a:endParaRPr lang="en-US" sz="1200"/>
          </a:p>
        </p:txBody>
      </p:sp>
      <p:sp>
        <p:nvSpPr>
          <p:cNvPr id="1085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Text Naïve Bayes Algorithm</a:t>
            </a:r>
            <a:br>
              <a:rPr lang="en-US" smtClean="0"/>
            </a:br>
            <a:r>
              <a:rPr lang="en-US" smtClean="0"/>
              <a:t>(Test)</a:t>
            </a:r>
          </a:p>
        </p:txBody>
      </p:sp>
      <p:sp>
        <p:nvSpPr>
          <p:cNvPr id="108549" name="Text Box 3"/>
          <p:cNvSpPr txBox="1">
            <a:spLocks noChangeArrowheads="1"/>
          </p:cNvSpPr>
          <p:nvPr/>
        </p:nvSpPr>
        <p:spPr bwMode="auto">
          <a:xfrm>
            <a:off x="457200" y="1676400"/>
            <a:ext cx="7837488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sz="2800"/>
              <a:t>Given a test document </a:t>
            </a:r>
            <a:r>
              <a:rPr lang="en-US" sz="2800" i="1"/>
              <a:t>X</a:t>
            </a:r>
          </a:p>
          <a:p>
            <a:pPr algn="l" eaLnBrk="1" hangingPunct="1"/>
            <a:r>
              <a:rPr lang="en-US" sz="2800"/>
              <a:t>Let </a:t>
            </a:r>
            <a:r>
              <a:rPr lang="en-US" sz="2800" i="1"/>
              <a:t>n</a:t>
            </a:r>
            <a:r>
              <a:rPr lang="en-US" sz="2800"/>
              <a:t> be the number of word occurrences in </a:t>
            </a:r>
            <a:r>
              <a:rPr lang="en-US" sz="2800" i="1"/>
              <a:t>X</a:t>
            </a:r>
          </a:p>
          <a:p>
            <a:pPr algn="l" eaLnBrk="1" hangingPunct="1"/>
            <a:r>
              <a:rPr lang="en-US" sz="2800"/>
              <a:t>Return the category:</a:t>
            </a:r>
          </a:p>
          <a:p>
            <a:pPr algn="l" eaLnBrk="1" hangingPunct="1"/>
            <a:endParaRPr lang="en-US" sz="2800"/>
          </a:p>
          <a:p>
            <a:pPr algn="l" eaLnBrk="1" hangingPunct="1"/>
            <a:endParaRPr lang="en-US" sz="2800"/>
          </a:p>
          <a:p>
            <a:pPr algn="l" eaLnBrk="1" hangingPunct="1"/>
            <a:r>
              <a:rPr lang="en-US" sz="2800"/>
              <a:t>     where </a:t>
            </a:r>
            <a:r>
              <a:rPr lang="en-US" sz="2800" i="1"/>
              <a:t>a</a:t>
            </a:r>
            <a:r>
              <a:rPr lang="en-US" sz="2800" i="1" baseline="-25000"/>
              <a:t>i</a:t>
            </a:r>
            <a:r>
              <a:rPr lang="en-US" sz="2800"/>
              <a:t> is the word occurring the </a:t>
            </a:r>
            <a:r>
              <a:rPr lang="en-US" sz="2800" i="1"/>
              <a:t>i</a:t>
            </a:r>
            <a:r>
              <a:rPr lang="en-US" sz="2800"/>
              <a:t>th position in </a:t>
            </a:r>
            <a:r>
              <a:rPr lang="en-US" sz="2800" i="1"/>
              <a:t>X</a:t>
            </a:r>
          </a:p>
          <a:p>
            <a:pPr algn="l" eaLnBrk="1" hangingPunct="1"/>
            <a:r>
              <a:rPr lang="en-US"/>
              <a:t> </a:t>
            </a:r>
          </a:p>
        </p:txBody>
      </p:sp>
      <p:graphicFrame>
        <p:nvGraphicFramePr>
          <p:cNvPr id="108546" name="Object 2"/>
          <p:cNvGraphicFramePr>
            <a:graphicFrameLocks noChangeAspect="1"/>
          </p:cNvGraphicFramePr>
          <p:nvPr/>
        </p:nvGraphicFramePr>
        <p:xfrm>
          <a:off x="990600" y="2895600"/>
          <a:ext cx="38100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67" name="Equation" r:id="rId4" imgW="1574640" imgH="444240" progId="Equation.3">
                  <p:embed/>
                </p:oleObj>
              </mc:Choice>
              <mc:Fallback>
                <p:oleObj name="Equation" r:id="rId4" imgW="15746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95600"/>
                        <a:ext cx="381000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561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04E89B36-25EA-45D8-8B30-BF27ED7320AA}" type="slidenum">
              <a:rPr lang="en-US" sz="1200">
                <a:latin typeface="Helvetica" charset="0"/>
              </a:rPr>
              <a:pPr eaLnBrk="1" hangingPunct="1"/>
              <a:t>27</a:t>
            </a:fld>
            <a:endParaRPr lang="en-US" sz="1200"/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 Learning Curve</a:t>
            </a:r>
            <a:br>
              <a:rPr lang="en-US" smtClean="0"/>
            </a:br>
            <a:r>
              <a:rPr lang="en-US" sz="3200" smtClean="0"/>
              <a:t>(Yahoo Science Data)</a:t>
            </a:r>
          </a:p>
        </p:txBody>
      </p:sp>
      <p:pic>
        <p:nvPicPr>
          <p:cNvPr id="122884" name="Picture 3" descr="C:\My Documents\Powerpoint\IR Course\l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70866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55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6122504-26A3-4C30-9515-9BDD47D43778}" type="slidenum">
              <a:rPr lang="en-US" sz="1200">
                <a:latin typeface="Helvetica" charset="0"/>
              </a:rPr>
              <a:pPr eaLnBrk="1" hangingPunct="1"/>
              <a:t>3</a:t>
            </a:fld>
            <a:endParaRPr lang="en-US" sz="1200"/>
          </a:p>
        </p:txBody>
      </p:sp>
      <p:sp>
        <p:nvSpPr>
          <p:cNvPr id="3072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for Text Categorization</a:t>
            </a:r>
          </a:p>
        </p:txBody>
      </p:sp>
      <p:sp>
        <p:nvSpPr>
          <p:cNvPr id="3072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Manual development of text categorization functions is difficult.</a:t>
            </a:r>
          </a:p>
          <a:p>
            <a:pPr eaLnBrk="1" hangingPunct="1"/>
            <a:r>
              <a:rPr lang="en-US" smtClean="0"/>
              <a:t>Learning Algorithms:</a:t>
            </a:r>
          </a:p>
          <a:p>
            <a:pPr lvl="1" eaLnBrk="1" hangingPunct="1"/>
            <a:r>
              <a:rPr lang="en-US" sz="2400" b="1" smtClean="0"/>
              <a:t>Bayesian (naïve)</a:t>
            </a:r>
          </a:p>
          <a:p>
            <a:pPr lvl="1" eaLnBrk="1" hangingPunct="1"/>
            <a:r>
              <a:rPr lang="en-US" sz="2400" smtClean="0"/>
              <a:t>Neural network</a:t>
            </a:r>
          </a:p>
          <a:p>
            <a:pPr lvl="1" eaLnBrk="1" hangingPunct="1"/>
            <a:r>
              <a:rPr lang="en-US" sz="2400" b="1" smtClean="0"/>
              <a:t>Relevance Feedback (Rocchio)</a:t>
            </a:r>
          </a:p>
          <a:p>
            <a:pPr lvl="1" eaLnBrk="1" hangingPunct="1"/>
            <a:r>
              <a:rPr lang="en-US" sz="2400" smtClean="0"/>
              <a:t>Rule based (Ripper)</a:t>
            </a:r>
          </a:p>
          <a:p>
            <a:pPr lvl="1" eaLnBrk="1" hangingPunct="1"/>
            <a:r>
              <a:rPr lang="en-US" sz="2400" b="1" smtClean="0"/>
              <a:t>Nearest Neighbor (case based)</a:t>
            </a:r>
          </a:p>
          <a:p>
            <a:pPr lvl="1" eaLnBrk="1" hangingPunct="1"/>
            <a:r>
              <a:rPr lang="en-US" sz="2400" smtClean="0"/>
              <a:t>Support Vector Machines (SVM)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957AFDCD-9924-4DAE-9DFE-C714E05AA9A2}" type="slidenum">
              <a:rPr lang="en-US" sz="1200" i="0">
                <a:solidFill>
                  <a:srgbClr val="CC6600"/>
                </a:solidFill>
                <a:latin typeface="Helvetica" charset="0"/>
              </a:rPr>
              <a:pPr eaLnBrk="1" hangingPunct="1"/>
              <a:t>4</a:t>
            </a:fld>
            <a:endParaRPr lang="en-US" sz="1200" i="0">
              <a:solidFill>
                <a:srgbClr val="CC6600"/>
              </a:solidFill>
            </a:endParaRP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>
                <a:ea typeface="新細明體" pitchFamily="2" charset="-120"/>
              </a:rPr>
              <a:t>The Vector-Space Model</a:t>
            </a:r>
          </a:p>
        </p:txBody>
      </p:sp>
      <p:sp>
        <p:nvSpPr>
          <p:cNvPr id="2765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2" charset="-120"/>
              </a:rPr>
              <a:t>Assume</a:t>
            </a:r>
            <a:r>
              <a:rPr lang="en-US" altLang="zh-TW" i="1" smtClean="0">
                <a:ea typeface="新細明體" pitchFamily="2" charset="-120"/>
              </a:rPr>
              <a:t> t</a:t>
            </a:r>
            <a:r>
              <a:rPr lang="en-US" altLang="zh-TW" smtClean="0">
                <a:ea typeface="新細明體" pitchFamily="2" charset="-120"/>
              </a:rPr>
              <a:t> distinct terms remain after preprocessing; call them index terms or the vocabulary.</a:t>
            </a:r>
          </a:p>
          <a:p>
            <a:pPr eaLnBrk="1" hangingPunct="1"/>
            <a:r>
              <a:rPr lang="en-US" altLang="zh-TW" smtClean="0">
                <a:ea typeface="新細明體" pitchFamily="2" charset="-120"/>
              </a:rPr>
              <a:t>These “orthogonal” terms form a vector space.</a:t>
            </a:r>
          </a:p>
          <a:p>
            <a:pPr lvl="1" eaLnBrk="1" hangingPunct="1">
              <a:buFontTx/>
              <a:buNone/>
            </a:pPr>
            <a:r>
              <a:rPr lang="en-US" altLang="zh-TW" smtClean="0">
                <a:ea typeface="新細明體" pitchFamily="2" charset="-120"/>
              </a:rPr>
              <a:t>          Dimension = </a:t>
            </a:r>
            <a:r>
              <a:rPr lang="en-US" altLang="zh-TW" i="1" smtClean="0">
                <a:ea typeface="新細明體" pitchFamily="2" charset="-120"/>
              </a:rPr>
              <a:t>t</a:t>
            </a:r>
            <a:r>
              <a:rPr lang="en-US" altLang="zh-TW" smtClean="0">
                <a:ea typeface="新細明體" pitchFamily="2" charset="-120"/>
              </a:rPr>
              <a:t> = |vocabulary| </a:t>
            </a:r>
          </a:p>
          <a:p>
            <a:pPr eaLnBrk="1" hangingPunct="1"/>
            <a:r>
              <a:rPr lang="en-US" altLang="zh-TW" smtClean="0">
                <a:ea typeface="新細明體" pitchFamily="2" charset="-120"/>
              </a:rPr>
              <a:t>Each term, </a:t>
            </a:r>
            <a:r>
              <a:rPr lang="en-US" altLang="zh-TW" i="1" smtClean="0">
                <a:ea typeface="新細明體" pitchFamily="2" charset="-120"/>
              </a:rPr>
              <a:t>i</a:t>
            </a:r>
            <a:r>
              <a:rPr lang="en-US" altLang="zh-TW" smtClean="0">
                <a:ea typeface="新細明體" pitchFamily="2" charset="-120"/>
              </a:rPr>
              <a:t>,  in a document or query, </a:t>
            </a:r>
            <a:r>
              <a:rPr lang="en-US" altLang="zh-TW" i="1" smtClean="0">
                <a:ea typeface="新細明體" pitchFamily="2" charset="-120"/>
              </a:rPr>
              <a:t>j</a:t>
            </a:r>
            <a:r>
              <a:rPr lang="en-US" altLang="zh-TW" smtClean="0">
                <a:ea typeface="新細明體" pitchFamily="2" charset="-120"/>
              </a:rPr>
              <a:t>, is given a real-valued weight, </a:t>
            </a:r>
            <a:r>
              <a:rPr lang="en-US" altLang="zh-TW" i="1" smtClean="0">
                <a:ea typeface="新細明體" pitchFamily="2" charset="-120"/>
              </a:rPr>
              <a:t>w</a:t>
            </a:r>
            <a:r>
              <a:rPr lang="en-US" altLang="zh-TW" i="1" baseline="-25000" smtClean="0">
                <a:ea typeface="新細明體" pitchFamily="2" charset="-120"/>
              </a:rPr>
              <a:t>ij.</a:t>
            </a:r>
          </a:p>
          <a:p>
            <a:pPr eaLnBrk="1" hangingPunct="1"/>
            <a:r>
              <a:rPr lang="en-US" altLang="zh-TW" smtClean="0">
                <a:ea typeface="新細明體" pitchFamily="2" charset="-120"/>
              </a:rPr>
              <a:t>Both documents and queries are expressed as       </a:t>
            </a:r>
            <a:r>
              <a:rPr lang="en-US" altLang="zh-TW" i="1" smtClean="0">
                <a:ea typeface="新細明體" pitchFamily="2" charset="-120"/>
              </a:rPr>
              <a:t>t</a:t>
            </a:r>
            <a:r>
              <a:rPr lang="en-US" altLang="zh-TW" smtClean="0">
                <a:ea typeface="新細明體" pitchFamily="2" charset="-120"/>
              </a:rPr>
              <a:t>-dimensional vectors:</a:t>
            </a:r>
          </a:p>
          <a:p>
            <a:pPr lvl="1" eaLnBrk="1" hangingPunct="1">
              <a:buFontTx/>
              <a:buNone/>
            </a:pPr>
            <a:r>
              <a:rPr lang="en-US" altLang="zh-TW" i="1" smtClean="0">
                <a:ea typeface="新細明體" pitchFamily="2" charset="-120"/>
              </a:rPr>
              <a:t>          d</a:t>
            </a:r>
            <a:r>
              <a:rPr lang="en-US" altLang="zh-TW" i="1" baseline="-25000" smtClean="0">
                <a:ea typeface="新細明體" pitchFamily="2" charset="-120"/>
              </a:rPr>
              <a:t>j</a:t>
            </a:r>
            <a:r>
              <a:rPr lang="en-US" altLang="zh-TW" smtClean="0">
                <a:ea typeface="新細明體" pitchFamily="2" charset="-120"/>
              </a:rPr>
              <a:t> = (</a:t>
            </a:r>
            <a:r>
              <a:rPr lang="en-US" altLang="zh-TW" i="1" smtClean="0">
                <a:ea typeface="新細明體" pitchFamily="2" charset="-120"/>
              </a:rPr>
              <a:t>w</a:t>
            </a:r>
            <a:r>
              <a:rPr lang="en-US" altLang="zh-TW" i="1" baseline="-25000" smtClean="0">
                <a:ea typeface="新細明體" pitchFamily="2" charset="-120"/>
              </a:rPr>
              <a:t>1j</a:t>
            </a:r>
            <a:r>
              <a:rPr lang="en-US" altLang="zh-TW" i="1" smtClean="0">
                <a:ea typeface="新細明體" pitchFamily="2" charset="-120"/>
              </a:rPr>
              <a:t>, w</a:t>
            </a:r>
            <a:r>
              <a:rPr lang="en-US" altLang="zh-TW" i="1" baseline="-25000" smtClean="0">
                <a:ea typeface="新細明體" pitchFamily="2" charset="-120"/>
              </a:rPr>
              <a:t>2j</a:t>
            </a:r>
            <a:r>
              <a:rPr lang="en-US" altLang="zh-TW" i="1" smtClean="0">
                <a:ea typeface="新細明體" pitchFamily="2" charset="-120"/>
              </a:rPr>
              <a:t>, …, w</a:t>
            </a:r>
            <a:r>
              <a:rPr lang="en-US" altLang="zh-TW" i="1" baseline="-25000" smtClean="0">
                <a:ea typeface="新細明體" pitchFamily="2" charset="-120"/>
              </a:rPr>
              <a:t>tj</a:t>
            </a:r>
            <a:r>
              <a:rPr lang="en-US" altLang="zh-TW" smtClean="0">
                <a:ea typeface="新細明體" pitchFamily="2" charset="-120"/>
              </a:rPr>
              <a:t>)</a:t>
            </a:r>
          </a:p>
          <a:p>
            <a:pPr eaLnBrk="1" hangingPunct="1">
              <a:buFontTx/>
              <a:buNone/>
            </a:pPr>
            <a:endParaRPr lang="zh-TW" altLang="en-US" smtClean="0">
              <a:ea typeface="新細明體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798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C2E61B27-E419-4794-B564-D86E133B3013}" type="slidenum">
              <a:rPr lang="en-US" sz="1200" i="0">
                <a:solidFill>
                  <a:srgbClr val="CC6600"/>
                </a:solidFill>
                <a:latin typeface="Helvetica" charset="0"/>
              </a:rPr>
              <a:pPr eaLnBrk="1" hangingPunct="1"/>
              <a:t>5</a:t>
            </a:fld>
            <a:endParaRPr lang="en-US" sz="1200" i="0">
              <a:solidFill>
                <a:srgbClr val="CC6600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>
                <a:ea typeface="新細明體" pitchFamily="2" charset="-120"/>
              </a:rPr>
              <a:t>Graphic Representation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54150"/>
            <a:ext cx="2519363" cy="1528763"/>
          </a:xfrm>
          <a:solidFill>
            <a:srgbClr val="CCFFCC"/>
          </a:solidFill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smtClean="0">
                <a:ea typeface="新細明體" pitchFamily="2" charset="-120"/>
              </a:rPr>
              <a:t>Example</a:t>
            </a:r>
            <a:r>
              <a:rPr lang="en-US" altLang="zh-TW" sz="2000" i="1" smtClean="0">
                <a:ea typeface="新細明體" pitchFamily="2" charset="-120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zh-TW" sz="2000" i="1" smtClean="0">
                <a:ea typeface="新細明體" pitchFamily="2" charset="-120"/>
              </a:rPr>
              <a:t>D</a:t>
            </a:r>
            <a:r>
              <a:rPr lang="en-US" altLang="zh-TW" sz="2000" i="1" baseline="-25000" smtClean="0">
                <a:ea typeface="新細明體" pitchFamily="2" charset="-120"/>
              </a:rPr>
              <a:t>1</a:t>
            </a:r>
            <a:r>
              <a:rPr lang="en-US" altLang="zh-TW" sz="2000" i="1" smtClean="0">
                <a:ea typeface="新細明體" pitchFamily="2" charset="-120"/>
              </a:rPr>
              <a:t> = 2T</a:t>
            </a:r>
            <a:r>
              <a:rPr lang="en-US" altLang="zh-TW" sz="2000" i="1" baseline="-25000" smtClean="0">
                <a:ea typeface="新細明體" pitchFamily="2" charset="-120"/>
              </a:rPr>
              <a:t>1</a:t>
            </a:r>
            <a:r>
              <a:rPr lang="en-US" altLang="zh-TW" sz="2000" i="1" smtClean="0">
                <a:ea typeface="新細明體" pitchFamily="2" charset="-120"/>
              </a:rPr>
              <a:t> + 3T</a:t>
            </a:r>
            <a:r>
              <a:rPr lang="en-US" altLang="zh-TW" sz="2000" i="1" baseline="-25000" smtClean="0">
                <a:ea typeface="新細明體" pitchFamily="2" charset="-120"/>
              </a:rPr>
              <a:t>2</a:t>
            </a:r>
            <a:r>
              <a:rPr lang="en-US" altLang="zh-TW" sz="2000" i="1" smtClean="0">
                <a:ea typeface="新細明體" pitchFamily="2" charset="-120"/>
              </a:rPr>
              <a:t> + 5T</a:t>
            </a:r>
            <a:r>
              <a:rPr lang="en-US" altLang="zh-TW" sz="2000" i="1" baseline="-25000" smtClean="0">
                <a:ea typeface="新細明體" pitchFamily="2" charset="-120"/>
              </a:rPr>
              <a:t>3</a:t>
            </a:r>
          </a:p>
          <a:p>
            <a:pPr eaLnBrk="1" hangingPunct="1">
              <a:buFontTx/>
              <a:buNone/>
            </a:pPr>
            <a:r>
              <a:rPr lang="en-US" altLang="zh-TW" sz="2000" i="1" smtClean="0">
                <a:ea typeface="新細明體" pitchFamily="2" charset="-120"/>
              </a:rPr>
              <a:t>D</a:t>
            </a:r>
            <a:r>
              <a:rPr lang="en-US" altLang="zh-TW" sz="2000" i="1" baseline="-25000" smtClean="0">
                <a:ea typeface="新細明體" pitchFamily="2" charset="-120"/>
              </a:rPr>
              <a:t>2</a:t>
            </a:r>
            <a:r>
              <a:rPr lang="en-US" altLang="zh-TW" sz="2000" i="1" smtClean="0">
                <a:ea typeface="新細明體" pitchFamily="2" charset="-120"/>
              </a:rPr>
              <a:t> = 3T</a:t>
            </a:r>
            <a:r>
              <a:rPr lang="en-US" altLang="zh-TW" sz="2000" i="1" baseline="-25000" smtClean="0">
                <a:ea typeface="新細明體" pitchFamily="2" charset="-120"/>
              </a:rPr>
              <a:t>1</a:t>
            </a:r>
            <a:r>
              <a:rPr lang="en-US" altLang="zh-TW" sz="2000" i="1" smtClean="0">
                <a:ea typeface="新細明體" pitchFamily="2" charset="-120"/>
              </a:rPr>
              <a:t> + 7T</a:t>
            </a:r>
            <a:r>
              <a:rPr lang="en-US" altLang="zh-TW" sz="2000" i="1" baseline="-25000" smtClean="0">
                <a:ea typeface="新細明體" pitchFamily="2" charset="-120"/>
              </a:rPr>
              <a:t>2</a:t>
            </a:r>
            <a:r>
              <a:rPr lang="en-US" altLang="zh-TW" sz="2000" i="1" smtClean="0">
                <a:ea typeface="新細明體" pitchFamily="2" charset="-120"/>
              </a:rPr>
              <a:t> +   T</a:t>
            </a:r>
            <a:r>
              <a:rPr lang="en-US" altLang="zh-TW" sz="2000" i="1" baseline="-25000" smtClean="0">
                <a:ea typeface="新細明體" pitchFamily="2" charset="-120"/>
              </a:rPr>
              <a:t>3</a:t>
            </a:r>
          </a:p>
          <a:p>
            <a:pPr eaLnBrk="1" hangingPunct="1">
              <a:buFontTx/>
              <a:buNone/>
            </a:pPr>
            <a:r>
              <a:rPr lang="en-US" altLang="zh-TW" sz="2000" i="1" smtClean="0">
                <a:ea typeface="新細明體" pitchFamily="2" charset="-120"/>
              </a:rPr>
              <a:t>Q = 0T</a:t>
            </a:r>
            <a:r>
              <a:rPr lang="en-US" altLang="zh-TW" sz="2000" i="1" baseline="-25000" smtClean="0">
                <a:ea typeface="新細明體" pitchFamily="2" charset="-120"/>
              </a:rPr>
              <a:t>1</a:t>
            </a:r>
            <a:r>
              <a:rPr lang="en-US" altLang="zh-TW" sz="2000" i="1" smtClean="0">
                <a:ea typeface="新細明體" pitchFamily="2" charset="-120"/>
              </a:rPr>
              <a:t> + 0T</a:t>
            </a:r>
            <a:r>
              <a:rPr lang="en-US" altLang="zh-TW" sz="2000" i="1" baseline="-25000" smtClean="0">
                <a:ea typeface="新細明體" pitchFamily="2" charset="-120"/>
              </a:rPr>
              <a:t>2</a:t>
            </a:r>
            <a:r>
              <a:rPr lang="en-US" altLang="zh-TW" sz="2000" i="1" smtClean="0">
                <a:ea typeface="新細明體" pitchFamily="2" charset="-120"/>
              </a:rPr>
              <a:t> +  2T</a:t>
            </a:r>
            <a:r>
              <a:rPr lang="en-US" altLang="zh-TW" sz="2000" i="1" baseline="-25000" smtClean="0">
                <a:ea typeface="新細明體" pitchFamily="2" charset="-120"/>
              </a:rPr>
              <a:t>3</a:t>
            </a:r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4479925" y="4419600"/>
            <a:ext cx="35972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600" i="1">
              <a:solidFill>
                <a:srgbClr val="000000"/>
              </a:solidFill>
              <a:ea typeface="新細明體" pitchFamily="2" charset="-120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066800" y="1828800"/>
            <a:ext cx="7037388" cy="4176713"/>
            <a:chOff x="816" y="1248"/>
            <a:chExt cx="4433" cy="2631"/>
          </a:xfrm>
        </p:grpSpPr>
        <p:sp>
          <p:nvSpPr>
            <p:cNvPr id="28680" name="Text Box 6"/>
            <p:cNvSpPr txBox="1">
              <a:spLocks noChangeArrowheads="1"/>
            </p:cNvSpPr>
            <p:nvPr/>
          </p:nvSpPr>
          <p:spPr bwMode="auto">
            <a:xfrm>
              <a:off x="3216" y="1257"/>
              <a:ext cx="2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9pPr>
            </a:lstStyle>
            <a:p>
              <a:pPr algn="l" eaLnBrk="1" hangingPunct="1"/>
              <a:r>
                <a:rPr kumimoji="1" lang="en-US" altLang="zh-TW" sz="2000">
                  <a:solidFill>
                    <a:srgbClr val="000000"/>
                  </a:solidFill>
                </a:rPr>
                <a:t>T</a:t>
              </a:r>
              <a:r>
                <a:rPr kumimoji="1" lang="en-US" altLang="zh-TW" sz="2000" baseline="-25000">
                  <a:solidFill>
                    <a:srgbClr val="000000"/>
                  </a:solidFill>
                </a:rPr>
                <a:t>3</a:t>
              </a:r>
              <a:endParaRPr kumimoji="1" lang="en-US" altLang="zh-TW" sz="2000" i="0">
                <a:solidFill>
                  <a:srgbClr val="000000"/>
                </a:solidFill>
              </a:endParaRPr>
            </a:p>
          </p:txBody>
        </p:sp>
        <p:sp>
          <p:nvSpPr>
            <p:cNvPr id="28681" name="Line 7"/>
            <p:cNvSpPr>
              <a:spLocks noChangeShapeType="1"/>
            </p:cNvSpPr>
            <p:nvPr/>
          </p:nvSpPr>
          <p:spPr bwMode="auto">
            <a:xfrm>
              <a:off x="3143" y="2871"/>
              <a:ext cx="18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 sz="1600" i="1">
                <a:solidFill>
                  <a:srgbClr val="000000"/>
                </a:solidFill>
                <a:ea typeface="新細明體" pitchFamily="2" charset="-120"/>
              </a:endParaRPr>
            </a:p>
          </p:txBody>
        </p:sp>
        <p:sp>
          <p:nvSpPr>
            <p:cNvPr id="28682" name="Line 8"/>
            <p:cNvSpPr>
              <a:spLocks noChangeShapeType="1"/>
            </p:cNvSpPr>
            <p:nvPr/>
          </p:nvSpPr>
          <p:spPr bwMode="auto">
            <a:xfrm flipH="1">
              <a:off x="1543" y="2869"/>
              <a:ext cx="1587" cy="10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sz="1600" i="1">
                <a:solidFill>
                  <a:srgbClr val="000000"/>
                </a:solidFill>
                <a:ea typeface="新細明體" pitchFamily="2" charset="-120"/>
              </a:endParaRPr>
            </a:p>
          </p:txBody>
        </p:sp>
        <p:sp>
          <p:nvSpPr>
            <p:cNvPr id="28683" name="Line 9"/>
            <p:cNvSpPr>
              <a:spLocks noChangeShapeType="1"/>
            </p:cNvSpPr>
            <p:nvPr/>
          </p:nvSpPr>
          <p:spPr bwMode="auto">
            <a:xfrm flipV="1">
              <a:off x="3130" y="1248"/>
              <a:ext cx="0" cy="16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sz="1600" i="1">
                <a:solidFill>
                  <a:srgbClr val="000000"/>
                </a:solidFill>
                <a:ea typeface="新細明體" pitchFamily="2" charset="-120"/>
              </a:endParaRPr>
            </a:p>
          </p:txBody>
        </p:sp>
        <p:sp>
          <p:nvSpPr>
            <p:cNvPr id="28684" name="Line 10"/>
            <p:cNvSpPr>
              <a:spLocks noChangeShapeType="1"/>
            </p:cNvSpPr>
            <p:nvPr/>
          </p:nvSpPr>
          <p:spPr bwMode="auto">
            <a:xfrm flipH="1">
              <a:off x="2784" y="2862"/>
              <a:ext cx="730" cy="4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 sz="1600" i="1">
                <a:solidFill>
                  <a:srgbClr val="000000"/>
                </a:solidFill>
                <a:ea typeface="新細明體" pitchFamily="2" charset="-120"/>
              </a:endParaRPr>
            </a:p>
          </p:txBody>
        </p:sp>
        <p:sp>
          <p:nvSpPr>
            <p:cNvPr id="28685" name="Line 11"/>
            <p:cNvSpPr>
              <a:spLocks noChangeShapeType="1"/>
            </p:cNvSpPr>
            <p:nvPr/>
          </p:nvSpPr>
          <p:spPr bwMode="auto">
            <a:xfrm>
              <a:off x="2352" y="3360"/>
              <a:ext cx="475" cy="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 sz="1600" i="1">
                <a:solidFill>
                  <a:srgbClr val="000000"/>
                </a:solidFill>
                <a:ea typeface="新細明體" pitchFamily="2" charset="-120"/>
              </a:endParaRPr>
            </a:p>
          </p:txBody>
        </p:sp>
        <p:sp>
          <p:nvSpPr>
            <p:cNvPr id="28686" name="Line 12"/>
            <p:cNvSpPr>
              <a:spLocks noChangeShapeType="1"/>
            </p:cNvSpPr>
            <p:nvPr/>
          </p:nvSpPr>
          <p:spPr bwMode="auto">
            <a:xfrm flipV="1">
              <a:off x="2784" y="2112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 sz="1600" i="1">
                <a:solidFill>
                  <a:srgbClr val="000000"/>
                </a:solidFill>
                <a:ea typeface="新細明體" pitchFamily="2" charset="-120"/>
              </a:endParaRPr>
            </a:p>
          </p:txBody>
        </p:sp>
        <p:sp>
          <p:nvSpPr>
            <p:cNvPr id="28687" name="Line 13"/>
            <p:cNvSpPr>
              <a:spLocks noChangeShapeType="1"/>
            </p:cNvSpPr>
            <p:nvPr/>
          </p:nvSpPr>
          <p:spPr bwMode="auto">
            <a:xfrm flipH="1" flipV="1">
              <a:off x="2784" y="2016"/>
              <a:ext cx="346" cy="823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 sz="1600" i="1">
                <a:solidFill>
                  <a:srgbClr val="000000"/>
                </a:solidFill>
                <a:ea typeface="新細明體" pitchFamily="2" charset="-120"/>
              </a:endParaRPr>
            </a:p>
          </p:txBody>
        </p:sp>
        <p:sp>
          <p:nvSpPr>
            <p:cNvPr id="28688" name="Line 14"/>
            <p:cNvSpPr>
              <a:spLocks noChangeShapeType="1"/>
            </p:cNvSpPr>
            <p:nvPr/>
          </p:nvSpPr>
          <p:spPr bwMode="auto">
            <a:xfrm flipH="1">
              <a:off x="2371" y="2880"/>
              <a:ext cx="1339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 sz="1600" i="1">
                <a:solidFill>
                  <a:srgbClr val="000000"/>
                </a:solidFill>
                <a:ea typeface="新細明體" pitchFamily="2" charset="-120"/>
              </a:endParaRPr>
            </a:p>
          </p:txBody>
        </p:sp>
        <p:sp>
          <p:nvSpPr>
            <p:cNvPr id="28689" name="Line 15"/>
            <p:cNvSpPr>
              <a:spLocks noChangeShapeType="1"/>
            </p:cNvSpPr>
            <p:nvPr/>
          </p:nvSpPr>
          <p:spPr bwMode="auto">
            <a:xfrm flipH="1" flipV="1">
              <a:off x="1839" y="3701"/>
              <a:ext cx="558" cy="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 sz="1600" i="1">
                <a:solidFill>
                  <a:srgbClr val="000000"/>
                </a:solidFill>
                <a:ea typeface="新細明體" pitchFamily="2" charset="-120"/>
              </a:endParaRPr>
            </a:p>
          </p:txBody>
        </p:sp>
        <p:sp>
          <p:nvSpPr>
            <p:cNvPr id="28690" name="Line 16"/>
            <p:cNvSpPr>
              <a:spLocks noChangeShapeType="1"/>
            </p:cNvSpPr>
            <p:nvPr/>
          </p:nvSpPr>
          <p:spPr bwMode="auto">
            <a:xfrm flipV="1">
              <a:off x="2419" y="3504"/>
              <a:ext cx="0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sz="1600" i="1">
                <a:solidFill>
                  <a:srgbClr val="000000"/>
                </a:solidFill>
                <a:ea typeface="新細明體" pitchFamily="2" charset="-120"/>
              </a:endParaRPr>
            </a:p>
          </p:txBody>
        </p:sp>
        <p:sp>
          <p:nvSpPr>
            <p:cNvPr id="28691" name="Line 17"/>
            <p:cNvSpPr>
              <a:spLocks noChangeShapeType="1"/>
            </p:cNvSpPr>
            <p:nvPr/>
          </p:nvSpPr>
          <p:spPr bwMode="auto">
            <a:xfrm flipH="1">
              <a:off x="2408" y="2858"/>
              <a:ext cx="710" cy="666"/>
            </a:xfrm>
            <a:prstGeom prst="line">
              <a:avLst/>
            </a:prstGeom>
            <a:noFill/>
            <a:ln w="57150">
              <a:solidFill>
                <a:srgbClr val="F83F2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 sz="1600" i="1">
                <a:solidFill>
                  <a:srgbClr val="000000"/>
                </a:solidFill>
                <a:ea typeface="新細明體" pitchFamily="2" charset="-120"/>
              </a:endParaRPr>
            </a:p>
          </p:txBody>
        </p:sp>
        <p:sp>
          <p:nvSpPr>
            <p:cNvPr id="28692" name="Line 18"/>
            <p:cNvSpPr>
              <a:spLocks noChangeShapeType="1"/>
            </p:cNvSpPr>
            <p:nvPr/>
          </p:nvSpPr>
          <p:spPr bwMode="auto">
            <a:xfrm flipV="1">
              <a:off x="3130" y="2496"/>
              <a:ext cx="0" cy="373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 sz="1600" i="1">
                <a:solidFill>
                  <a:srgbClr val="000000"/>
                </a:solidFill>
                <a:ea typeface="新細明體" pitchFamily="2" charset="-120"/>
              </a:endParaRPr>
            </a:p>
          </p:txBody>
        </p:sp>
        <p:sp>
          <p:nvSpPr>
            <p:cNvPr id="28693" name="Text Box 19"/>
            <p:cNvSpPr txBox="1">
              <a:spLocks noChangeArrowheads="1"/>
            </p:cNvSpPr>
            <p:nvPr/>
          </p:nvSpPr>
          <p:spPr bwMode="auto">
            <a:xfrm>
              <a:off x="4992" y="2832"/>
              <a:ext cx="2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9pPr>
            </a:lstStyle>
            <a:p>
              <a:pPr algn="l" eaLnBrk="1" hangingPunct="1"/>
              <a:r>
                <a:rPr kumimoji="1" lang="en-US" altLang="zh-TW" sz="2000">
                  <a:solidFill>
                    <a:srgbClr val="000000"/>
                  </a:solidFill>
                </a:rPr>
                <a:t>T</a:t>
              </a:r>
              <a:r>
                <a:rPr kumimoji="1" lang="en-US" altLang="zh-TW" sz="2000" baseline="-25000">
                  <a:solidFill>
                    <a:srgbClr val="000000"/>
                  </a:solidFill>
                </a:rPr>
                <a:t>1</a:t>
              </a:r>
              <a:endParaRPr kumimoji="1" lang="en-US" altLang="zh-TW" sz="2000" i="0">
                <a:solidFill>
                  <a:srgbClr val="000000"/>
                </a:solidFill>
              </a:endParaRPr>
            </a:p>
          </p:txBody>
        </p:sp>
        <p:sp>
          <p:nvSpPr>
            <p:cNvPr id="28694" name="Text Box 20"/>
            <p:cNvSpPr txBox="1">
              <a:spLocks noChangeArrowheads="1"/>
            </p:cNvSpPr>
            <p:nvPr/>
          </p:nvSpPr>
          <p:spPr bwMode="auto">
            <a:xfrm>
              <a:off x="1305" y="3597"/>
              <a:ext cx="2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9pPr>
            </a:lstStyle>
            <a:p>
              <a:pPr algn="l" eaLnBrk="1" hangingPunct="1"/>
              <a:r>
                <a:rPr kumimoji="1" lang="en-US" altLang="zh-TW" sz="2000">
                  <a:solidFill>
                    <a:srgbClr val="000000"/>
                  </a:solidFill>
                </a:rPr>
                <a:t>T</a:t>
              </a:r>
              <a:r>
                <a:rPr kumimoji="1" lang="en-US" altLang="zh-TW" sz="2000" baseline="-25000">
                  <a:solidFill>
                    <a:srgbClr val="000000"/>
                  </a:solidFill>
                </a:rPr>
                <a:t>2</a:t>
              </a:r>
              <a:endParaRPr kumimoji="1" lang="en-US" altLang="zh-TW" sz="2000" i="0">
                <a:solidFill>
                  <a:srgbClr val="000000"/>
                </a:solidFill>
              </a:endParaRPr>
            </a:p>
          </p:txBody>
        </p:sp>
        <p:sp>
          <p:nvSpPr>
            <p:cNvPr id="28695" name="Text Box 21"/>
            <p:cNvSpPr txBox="1">
              <a:spLocks noChangeArrowheads="1"/>
            </p:cNvSpPr>
            <p:nvPr/>
          </p:nvSpPr>
          <p:spPr bwMode="auto">
            <a:xfrm>
              <a:off x="1248" y="2112"/>
              <a:ext cx="13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9pPr>
            </a:lstStyle>
            <a:p>
              <a:pPr algn="l" eaLnBrk="1" hangingPunct="1"/>
              <a:r>
                <a:rPr kumimoji="1" lang="en-US" altLang="zh-TW" sz="1800">
                  <a:solidFill>
                    <a:srgbClr val="000000"/>
                  </a:solidFill>
                </a:rPr>
                <a:t>D</a:t>
              </a:r>
              <a:r>
                <a:rPr kumimoji="1" lang="en-US" altLang="zh-TW" sz="1800" baseline="-25000">
                  <a:solidFill>
                    <a:srgbClr val="000000"/>
                  </a:solidFill>
                </a:rPr>
                <a:t>1</a:t>
              </a:r>
              <a:r>
                <a:rPr kumimoji="1" lang="en-US" altLang="zh-TW" sz="1800">
                  <a:solidFill>
                    <a:srgbClr val="000000"/>
                  </a:solidFill>
                </a:rPr>
                <a:t> = 2T</a:t>
              </a:r>
              <a:r>
                <a:rPr kumimoji="1" lang="en-US" altLang="zh-TW" sz="1800" baseline="-25000">
                  <a:solidFill>
                    <a:srgbClr val="000000"/>
                  </a:solidFill>
                </a:rPr>
                <a:t>1</a:t>
              </a:r>
              <a:r>
                <a:rPr kumimoji="1" lang="en-US" altLang="zh-TW" sz="1800">
                  <a:solidFill>
                    <a:srgbClr val="000000"/>
                  </a:solidFill>
                </a:rPr>
                <a:t>+ 3T</a:t>
              </a:r>
              <a:r>
                <a:rPr kumimoji="1" lang="en-US" altLang="zh-TW" sz="1800" baseline="-25000">
                  <a:solidFill>
                    <a:srgbClr val="000000"/>
                  </a:solidFill>
                </a:rPr>
                <a:t>2</a:t>
              </a:r>
              <a:r>
                <a:rPr kumimoji="1" lang="en-US" altLang="zh-TW" sz="1800">
                  <a:solidFill>
                    <a:srgbClr val="000000"/>
                  </a:solidFill>
                </a:rPr>
                <a:t> + 5T</a:t>
              </a:r>
              <a:r>
                <a:rPr kumimoji="1" lang="en-US" altLang="zh-TW" sz="1800" baseline="-250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8696" name="Text Box 22"/>
            <p:cNvSpPr txBox="1">
              <a:spLocks noChangeArrowheads="1"/>
            </p:cNvSpPr>
            <p:nvPr/>
          </p:nvSpPr>
          <p:spPr bwMode="auto">
            <a:xfrm>
              <a:off x="816" y="3120"/>
              <a:ext cx="13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9pPr>
            </a:lstStyle>
            <a:p>
              <a:pPr algn="l" eaLnBrk="1" hangingPunct="1"/>
              <a:r>
                <a:rPr kumimoji="1" lang="en-US" altLang="zh-TW" sz="1800">
                  <a:solidFill>
                    <a:srgbClr val="000000"/>
                  </a:solidFill>
                </a:rPr>
                <a:t>D</a:t>
              </a:r>
              <a:r>
                <a:rPr kumimoji="1" lang="en-US" altLang="zh-TW" sz="1800" baseline="-25000">
                  <a:solidFill>
                    <a:srgbClr val="000000"/>
                  </a:solidFill>
                </a:rPr>
                <a:t>2 </a:t>
              </a:r>
              <a:r>
                <a:rPr kumimoji="1" lang="en-US" altLang="zh-TW" sz="1800">
                  <a:solidFill>
                    <a:srgbClr val="000000"/>
                  </a:solidFill>
                </a:rPr>
                <a:t>= 3T</a:t>
              </a:r>
              <a:r>
                <a:rPr kumimoji="1" lang="en-US" altLang="zh-TW" sz="1800" baseline="-25000">
                  <a:solidFill>
                    <a:srgbClr val="000000"/>
                  </a:solidFill>
                </a:rPr>
                <a:t>1</a:t>
              </a:r>
              <a:r>
                <a:rPr kumimoji="1" lang="en-US" altLang="zh-TW" sz="1800">
                  <a:solidFill>
                    <a:srgbClr val="000000"/>
                  </a:solidFill>
                </a:rPr>
                <a:t> + 7T</a:t>
              </a:r>
              <a:r>
                <a:rPr kumimoji="1" lang="en-US" altLang="zh-TW" sz="1800" baseline="-25000">
                  <a:solidFill>
                    <a:srgbClr val="000000"/>
                  </a:solidFill>
                </a:rPr>
                <a:t>2</a:t>
              </a:r>
              <a:r>
                <a:rPr kumimoji="1" lang="en-US" altLang="zh-TW" sz="1800">
                  <a:solidFill>
                    <a:srgbClr val="000000"/>
                  </a:solidFill>
                </a:rPr>
                <a:t> +  T</a:t>
              </a:r>
              <a:r>
                <a:rPr kumimoji="1" lang="en-US" altLang="zh-TW" sz="1800" baseline="-250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8697" name="Text Box 23"/>
            <p:cNvSpPr txBox="1">
              <a:spLocks noChangeArrowheads="1"/>
            </p:cNvSpPr>
            <p:nvPr/>
          </p:nvSpPr>
          <p:spPr bwMode="auto">
            <a:xfrm>
              <a:off x="3168" y="2400"/>
              <a:ext cx="13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9pPr>
            </a:lstStyle>
            <a:p>
              <a:pPr algn="l" eaLnBrk="1" hangingPunct="1"/>
              <a:r>
                <a:rPr kumimoji="1" lang="en-US" altLang="zh-TW" sz="1800">
                  <a:solidFill>
                    <a:srgbClr val="000000"/>
                  </a:solidFill>
                </a:rPr>
                <a:t>Q = 0T</a:t>
              </a:r>
              <a:r>
                <a:rPr kumimoji="1" lang="en-US" altLang="zh-TW" sz="1800" baseline="-25000">
                  <a:solidFill>
                    <a:srgbClr val="000000"/>
                  </a:solidFill>
                </a:rPr>
                <a:t>1</a:t>
              </a:r>
              <a:r>
                <a:rPr kumimoji="1" lang="en-US" altLang="zh-TW" sz="1800">
                  <a:solidFill>
                    <a:srgbClr val="000000"/>
                  </a:solidFill>
                </a:rPr>
                <a:t> + 0T</a:t>
              </a:r>
              <a:r>
                <a:rPr kumimoji="1" lang="en-US" altLang="zh-TW" sz="1800" baseline="-25000">
                  <a:solidFill>
                    <a:srgbClr val="000000"/>
                  </a:solidFill>
                </a:rPr>
                <a:t>2</a:t>
              </a:r>
              <a:r>
                <a:rPr kumimoji="1" lang="en-US" altLang="zh-TW" sz="1800">
                  <a:solidFill>
                    <a:srgbClr val="000000"/>
                  </a:solidFill>
                </a:rPr>
                <a:t> + 2T</a:t>
              </a:r>
              <a:r>
                <a:rPr kumimoji="1" lang="en-US" altLang="zh-TW" sz="1800" baseline="-250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8698" name="Line 24"/>
            <p:cNvSpPr>
              <a:spLocks noChangeShapeType="1"/>
            </p:cNvSpPr>
            <p:nvPr/>
          </p:nvSpPr>
          <p:spPr bwMode="auto">
            <a:xfrm flipH="1">
              <a:off x="2784" y="1824"/>
              <a:ext cx="336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 sz="1600" i="1">
                <a:solidFill>
                  <a:srgbClr val="000000"/>
                </a:solidFill>
                <a:ea typeface="新細明體" pitchFamily="2" charset="-120"/>
              </a:endParaRPr>
            </a:p>
          </p:txBody>
        </p:sp>
        <p:sp>
          <p:nvSpPr>
            <p:cNvPr id="28699" name="Freeform 26"/>
            <p:cNvSpPr>
              <a:spLocks/>
            </p:cNvSpPr>
            <p:nvPr/>
          </p:nvSpPr>
          <p:spPr bwMode="auto">
            <a:xfrm>
              <a:off x="2448" y="2016"/>
              <a:ext cx="288" cy="104"/>
            </a:xfrm>
            <a:custGeom>
              <a:avLst/>
              <a:gdLst>
                <a:gd name="T0" fmla="*/ 0 w 288"/>
                <a:gd name="T1" fmla="*/ 104 h 104"/>
                <a:gd name="T2" fmla="*/ 48 w 288"/>
                <a:gd name="T3" fmla="*/ 8 h 104"/>
                <a:gd name="T4" fmla="*/ 192 w 288"/>
                <a:gd name="T5" fmla="*/ 56 h 104"/>
                <a:gd name="T6" fmla="*/ 288 w 288"/>
                <a:gd name="T7" fmla="*/ 56 h 1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104"/>
                <a:gd name="T14" fmla="*/ 288 w 288"/>
                <a:gd name="T15" fmla="*/ 104 h 1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104">
                  <a:moveTo>
                    <a:pt x="0" y="104"/>
                  </a:moveTo>
                  <a:cubicBezTo>
                    <a:pt x="8" y="60"/>
                    <a:pt x="16" y="16"/>
                    <a:pt x="48" y="8"/>
                  </a:cubicBezTo>
                  <a:cubicBezTo>
                    <a:pt x="80" y="0"/>
                    <a:pt x="152" y="48"/>
                    <a:pt x="192" y="56"/>
                  </a:cubicBezTo>
                  <a:cubicBezTo>
                    <a:pt x="232" y="64"/>
                    <a:pt x="260" y="60"/>
                    <a:pt x="288" y="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 i="1">
                <a:solidFill>
                  <a:srgbClr val="000000"/>
                </a:solidFill>
                <a:ea typeface="新細明體" pitchFamily="2" charset="-120"/>
              </a:endParaRPr>
            </a:p>
          </p:txBody>
        </p:sp>
        <p:sp>
          <p:nvSpPr>
            <p:cNvPr id="28700" name="Freeform 27"/>
            <p:cNvSpPr>
              <a:spLocks/>
            </p:cNvSpPr>
            <p:nvPr/>
          </p:nvSpPr>
          <p:spPr bwMode="auto">
            <a:xfrm>
              <a:off x="2116" y="3244"/>
              <a:ext cx="284" cy="212"/>
            </a:xfrm>
            <a:custGeom>
              <a:avLst/>
              <a:gdLst>
                <a:gd name="T0" fmla="*/ 0 w 284"/>
                <a:gd name="T1" fmla="*/ 13 h 212"/>
                <a:gd name="T2" fmla="*/ 139 w 284"/>
                <a:gd name="T3" fmla="*/ 33 h 212"/>
                <a:gd name="T4" fmla="*/ 284 w 284"/>
                <a:gd name="T5" fmla="*/ 212 h 212"/>
                <a:gd name="T6" fmla="*/ 0 60000 65536"/>
                <a:gd name="T7" fmla="*/ 0 60000 65536"/>
                <a:gd name="T8" fmla="*/ 0 60000 65536"/>
                <a:gd name="T9" fmla="*/ 0 w 284"/>
                <a:gd name="T10" fmla="*/ 0 h 212"/>
                <a:gd name="T11" fmla="*/ 284 w 284"/>
                <a:gd name="T12" fmla="*/ 212 h 2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4" h="212">
                  <a:moveTo>
                    <a:pt x="0" y="13"/>
                  </a:moveTo>
                  <a:cubicBezTo>
                    <a:pt x="23" y="16"/>
                    <a:pt x="92" y="0"/>
                    <a:pt x="139" y="33"/>
                  </a:cubicBezTo>
                  <a:cubicBezTo>
                    <a:pt x="186" y="66"/>
                    <a:pt x="254" y="175"/>
                    <a:pt x="284" y="2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 i="1">
                <a:solidFill>
                  <a:srgbClr val="000000"/>
                </a:solidFill>
                <a:ea typeface="新細明體" pitchFamily="2" charset="-120"/>
              </a:endParaRPr>
            </a:p>
          </p:txBody>
        </p:sp>
        <p:sp>
          <p:nvSpPr>
            <p:cNvPr id="28701" name="Text Box 28"/>
            <p:cNvSpPr txBox="1">
              <a:spLocks noChangeArrowheads="1"/>
            </p:cNvSpPr>
            <p:nvPr/>
          </p:nvSpPr>
          <p:spPr bwMode="auto">
            <a:xfrm>
              <a:off x="1680" y="3504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9pPr>
            </a:lstStyle>
            <a:p>
              <a:pPr algn="l" eaLnBrk="1" hangingPunct="1"/>
              <a:r>
                <a:rPr kumimoji="1" lang="zh-TW" altLang="en-US" i="0">
                  <a:solidFill>
                    <a:srgbClr val="3333CC"/>
                  </a:solidFill>
                </a:rPr>
                <a:t>7</a:t>
              </a:r>
              <a:endParaRPr kumimoji="1" lang="zh-TW" altLang="en-US" sz="2400" i="0">
                <a:solidFill>
                  <a:srgbClr val="000000"/>
                </a:solidFill>
              </a:endParaRPr>
            </a:p>
          </p:txBody>
        </p:sp>
        <p:sp>
          <p:nvSpPr>
            <p:cNvPr id="28702" name="Text Box 29"/>
            <p:cNvSpPr txBox="1">
              <a:spLocks noChangeArrowheads="1"/>
            </p:cNvSpPr>
            <p:nvPr/>
          </p:nvSpPr>
          <p:spPr bwMode="auto">
            <a:xfrm>
              <a:off x="3600" y="268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9pPr>
            </a:lstStyle>
            <a:p>
              <a:pPr algn="l" eaLnBrk="1" hangingPunct="1"/>
              <a:r>
                <a:rPr kumimoji="1" lang="zh-TW" altLang="en-US" i="0">
                  <a:solidFill>
                    <a:srgbClr val="3333CC"/>
                  </a:solidFill>
                </a:rPr>
                <a:t>3</a:t>
              </a:r>
              <a:endParaRPr kumimoji="1" lang="zh-TW" altLang="en-US" sz="2400" i="0">
                <a:solidFill>
                  <a:srgbClr val="000000"/>
                </a:solidFill>
              </a:endParaRPr>
            </a:p>
          </p:txBody>
        </p:sp>
        <p:sp>
          <p:nvSpPr>
            <p:cNvPr id="28703" name="Text Box 30"/>
            <p:cNvSpPr txBox="1">
              <a:spLocks noChangeArrowheads="1"/>
            </p:cNvSpPr>
            <p:nvPr/>
          </p:nvSpPr>
          <p:spPr bwMode="auto">
            <a:xfrm>
              <a:off x="3408" y="268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9pPr>
            </a:lstStyle>
            <a:p>
              <a:pPr algn="l" eaLnBrk="1" hangingPunct="1"/>
              <a:r>
                <a:rPr kumimoji="1" lang="zh-TW" altLang="en-US" i="0">
                  <a:solidFill>
                    <a:srgbClr val="3333CC"/>
                  </a:solidFill>
                </a:rPr>
                <a:t>2</a:t>
              </a:r>
              <a:endParaRPr kumimoji="1" lang="zh-TW" altLang="en-US" sz="2400" i="0">
                <a:solidFill>
                  <a:srgbClr val="000000"/>
                </a:solidFill>
              </a:endParaRPr>
            </a:p>
          </p:txBody>
        </p:sp>
        <p:sp>
          <p:nvSpPr>
            <p:cNvPr id="28704" name="Text Box 31"/>
            <p:cNvSpPr txBox="1">
              <a:spLocks noChangeArrowheads="1"/>
            </p:cNvSpPr>
            <p:nvPr/>
          </p:nvSpPr>
          <p:spPr bwMode="auto">
            <a:xfrm>
              <a:off x="3120" y="168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9pPr>
            </a:lstStyle>
            <a:p>
              <a:pPr algn="l" eaLnBrk="1" hangingPunct="1"/>
              <a:r>
                <a:rPr kumimoji="1" lang="zh-TW" altLang="en-US" i="0">
                  <a:solidFill>
                    <a:srgbClr val="3333CC"/>
                  </a:solidFill>
                </a:rPr>
                <a:t>5</a:t>
              </a:r>
              <a:endParaRPr kumimoji="1" lang="zh-TW" altLang="en-US" sz="2400" i="0">
                <a:solidFill>
                  <a:srgbClr val="000000"/>
                </a:solidFill>
              </a:endParaRPr>
            </a:p>
          </p:txBody>
        </p:sp>
      </p:grpSp>
      <p:sp>
        <p:nvSpPr>
          <p:cNvPr id="117792" name="Text Box 32"/>
          <p:cNvSpPr txBox="1">
            <a:spLocks noChangeArrowheads="1"/>
          </p:cNvSpPr>
          <p:nvPr/>
        </p:nvSpPr>
        <p:spPr bwMode="auto">
          <a:xfrm>
            <a:off x="5181600" y="4953000"/>
            <a:ext cx="3352800" cy="11906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913" indent="-188913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algn="l" eaLnBrk="1" hangingPunct="1">
              <a:buFontTx/>
              <a:buChar char="•"/>
            </a:pPr>
            <a:r>
              <a:rPr kumimoji="1" lang="en-US" altLang="zh-TW" sz="1800" i="0">
                <a:solidFill>
                  <a:srgbClr val="000000"/>
                </a:solidFill>
              </a:rPr>
              <a:t>Is </a:t>
            </a:r>
            <a:r>
              <a:rPr kumimoji="1" lang="en-US" altLang="zh-TW" sz="1800">
                <a:solidFill>
                  <a:srgbClr val="000000"/>
                </a:solidFill>
              </a:rPr>
              <a:t>D</a:t>
            </a:r>
            <a:r>
              <a:rPr kumimoji="1" lang="en-US" altLang="zh-TW" sz="1800" baseline="-25000">
                <a:solidFill>
                  <a:srgbClr val="000000"/>
                </a:solidFill>
              </a:rPr>
              <a:t>1</a:t>
            </a:r>
            <a:r>
              <a:rPr kumimoji="1" lang="en-US" altLang="zh-TW" sz="1800" i="0">
                <a:solidFill>
                  <a:srgbClr val="000000"/>
                </a:solidFill>
              </a:rPr>
              <a:t> or </a:t>
            </a:r>
            <a:r>
              <a:rPr kumimoji="1" lang="en-US" altLang="zh-TW" sz="1800">
                <a:solidFill>
                  <a:srgbClr val="000000"/>
                </a:solidFill>
              </a:rPr>
              <a:t>D</a:t>
            </a:r>
            <a:r>
              <a:rPr kumimoji="1" lang="en-US" altLang="zh-TW" sz="1800" baseline="-25000">
                <a:solidFill>
                  <a:srgbClr val="000000"/>
                </a:solidFill>
              </a:rPr>
              <a:t>2</a:t>
            </a:r>
            <a:r>
              <a:rPr kumimoji="1" lang="en-US" altLang="zh-TW" sz="1800" i="0">
                <a:solidFill>
                  <a:srgbClr val="000000"/>
                </a:solidFill>
              </a:rPr>
              <a:t> more similar to Q?</a:t>
            </a:r>
          </a:p>
          <a:p>
            <a:pPr algn="l" eaLnBrk="1" hangingPunct="1">
              <a:buFontTx/>
              <a:buChar char="•"/>
            </a:pPr>
            <a:r>
              <a:rPr kumimoji="1" lang="en-US" altLang="zh-TW" sz="1800" i="0">
                <a:solidFill>
                  <a:srgbClr val="000000"/>
                </a:solidFill>
              </a:rPr>
              <a:t>How to measure the degree of similarity? Distance? Angle? Projection?</a:t>
            </a:r>
          </a:p>
        </p:txBody>
      </p:sp>
    </p:spTree>
    <p:extLst>
      <p:ext uri="{BB962C8B-B14F-4D97-AF65-F5344CB8AC3E}">
        <p14:creationId xmlns:p14="http://schemas.microsoft.com/office/powerpoint/2010/main" val="98548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7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7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 autoUpdateAnimBg="0"/>
      <p:bldP spid="11779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3AB56C64-C12B-4A02-9AD0-7E91EE8CCCB3}" type="slidenum">
              <a:rPr lang="en-US" sz="1200" i="0">
                <a:solidFill>
                  <a:srgbClr val="CC6600"/>
                </a:solidFill>
                <a:latin typeface="Helvetica" charset="0"/>
              </a:rPr>
              <a:pPr eaLnBrk="1" hangingPunct="1"/>
              <a:t>6</a:t>
            </a:fld>
            <a:endParaRPr lang="en-US" sz="1200" i="0">
              <a:solidFill>
                <a:srgbClr val="CC6600"/>
              </a:solidFill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>
                <a:ea typeface="新細明體" pitchFamily="2" charset="-120"/>
              </a:rPr>
              <a:t>Term Weights: Term Frequency</a:t>
            </a:r>
            <a:endParaRPr lang="en-US" altLang="zh-TW" sz="4000" smtClean="0">
              <a:latin typeface="Courier New" pitchFamily="49" charset="0"/>
              <a:ea typeface="新細明體" pitchFamily="2" charset="-120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696200" cy="4572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2" charset="-120"/>
              </a:rPr>
              <a:t>More frequent terms in a document are more important, i.e. more indicative of the topic.</a:t>
            </a:r>
          </a:p>
          <a:p>
            <a:pPr lvl="1" eaLnBrk="1" hangingPunct="1">
              <a:buFontTx/>
              <a:buNone/>
            </a:pPr>
            <a:r>
              <a:rPr lang="en-US" altLang="zh-TW" i="1" smtClean="0">
                <a:ea typeface="新細明體" pitchFamily="2" charset="-120"/>
              </a:rPr>
              <a:t>        </a:t>
            </a:r>
            <a:r>
              <a:rPr lang="en-US" altLang="zh-TW" sz="2800" i="1" smtClean="0">
                <a:ea typeface="新細明體" pitchFamily="2" charset="-120"/>
              </a:rPr>
              <a:t>f</a:t>
            </a:r>
            <a:r>
              <a:rPr lang="en-US" altLang="zh-TW" sz="2800" i="1" baseline="-25000" smtClean="0">
                <a:ea typeface="新細明體" pitchFamily="2" charset="-120"/>
              </a:rPr>
              <a:t>ij </a:t>
            </a:r>
            <a:r>
              <a:rPr lang="en-US" altLang="zh-TW" sz="2800" smtClean="0">
                <a:ea typeface="新細明體" pitchFamily="2" charset="-120"/>
              </a:rPr>
              <a:t>= frequency of term </a:t>
            </a:r>
            <a:r>
              <a:rPr lang="en-US" altLang="zh-TW" sz="2800" i="1" smtClean="0">
                <a:ea typeface="新細明體" pitchFamily="2" charset="-120"/>
              </a:rPr>
              <a:t>i</a:t>
            </a:r>
            <a:r>
              <a:rPr lang="en-US" altLang="zh-TW" sz="2800" smtClean="0">
                <a:ea typeface="新細明體" pitchFamily="2" charset="-120"/>
              </a:rPr>
              <a:t> in document </a:t>
            </a:r>
            <a:r>
              <a:rPr lang="en-US" altLang="zh-TW" sz="2800" i="1" smtClean="0">
                <a:ea typeface="新細明體" pitchFamily="2" charset="-120"/>
              </a:rPr>
              <a:t>j</a:t>
            </a:r>
            <a:r>
              <a:rPr lang="en-US" altLang="zh-TW" smtClean="0">
                <a:ea typeface="新細明體" pitchFamily="2" charset="-120"/>
              </a:rPr>
              <a:t> </a:t>
            </a:r>
          </a:p>
          <a:p>
            <a:pPr lvl="1" eaLnBrk="1" hangingPunct="1">
              <a:buFontTx/>
              <a:buNone/>
            </a:pPr>
            <a:endParaRPr lang="en-US" altLang="zh-TW" smtClean="0">
              <a:ea typeface="新細明體" pitchFamily="2" charset="-120"/>
            </a:endParaRPr>
          </a:p>
          <a:p>
            <a:pPr eaLnBrk="1" hangingPunct="1"/>
            <a:r>
              <a:rPr lang="en-US" altLang="zh-TW" smtClean="0">
                <a:ea typeface="新細明體" pitchFamily="2" charset="-120"/>
              </a:rPr>
              <a:t>May want to normalize </a:t>
            </a:r>
            <a:r>
              <a:rPr lang="en-US" altLang="zh-TW" i="1" smtClean="0">
                <a:ea typeface="新細明體" pitchFamily="2" charset="-120"/>
              </a:rPr>
              <a:t>term frequency</a:t>
            </a:r>
            <a:r>
              <a:rPr lang="en-US" altLang="zh-TW" smtClean="0">
                <a:ea typeface="新細明體" pitchFamily="2" charset="-120"/>
              </a:rPr>
              <a:t> (</a:t>
            </a:r>
            <a:r>
              <a:rPr lang="en-US" altLang="zh-TW" i="1" smtClean="0">
                <a:ea typeface="新細明體" pitchFamily="2" charset="-120"/>
              </a:rPr>
              <a:t>tf</a:t>
            </a:r>
            <a:r>
              <a:rPr lang="en-US" altLang="zh-TW" smtClean="0">
                <a:ea typeface="新細明體" pitchFamily="2" charset="-120"/>
              </a:rPr>
              <a:t>)  by dividing by the frequency of the most common term in the document:</a:t>
            </a:r>
          </a:p>
          <a:p>
            <a:pPr lvl="1" eaLnBrk="1" hangingPunct="1">
              <a:buFontTx/>
              <a:buNone/>
            </a:pPr>
            <a:r>
              <a:rPr lang="en-US" altLang="zh-TW" i="1" smtClean="0">
                <a:ea typeface="新細明體" pitchFamily="2" charset="-120"/>
              </a:rPr>
              <a:t>        </a:t>
            </a:r>
            <a:r>
              <a:rPr lang="en-US" altLang="zh-TW" sz="2800" i="1" smtClean="0">
                <a:ea typeface="新細明體" pitchFamily="2" charset="-120"/>
              </a:rPr>
              <a:t>tf</a:t>
            </a:r>
            <a:r>
              <a:rPr lang="en-US" altLang="zh-TW" sz="2800" i="1" baseline="-25000" smtClean="0">
                <a:ea typeface="新細明體" pitchFamily="2" charset="-120"/>
              </a:rPr>
              <a:t>ij </a:t>
            </a:r>
            <a:r>
              <a:rPr lang="en-US" altLang="zh-TW" sz="2800" i="1" smtClean="0">
                <a:ea typeface="新細明體" pitchFamily="2" charset="-120"/>
              </a:rPr>
              <a:t>=</a:t>
            </a:r>
            <a:r>
              <a:rPr lang="en-US" altLang="zh-TW" sz="2800" i="1" baseline="-25000" smtClean="0">
                <a:ea typeface="新細明體" pitchFamily="2" charset="-120"/>
              </a:rPr>
              <a:t>  </a:t>
            </a:r>
            <a:r>
              <a:rPr lang="en-US" altLang="zh-TW" sz="2800" i="1" smtClean="0">
                <a:ea typeface="新細明體" pitchFamily="2" charset="-120"/>
              </a:rPr>
              <a:t>f</a:t>
            </a:r>
            <a:r>
              <a:rPr lang="en-US" altLang="zh-TW" sz="2800" i="1" baseline="-25000" smtClean="0">
                <a:ea typeface="新細明體" pitchFamily="2" charset="-120"/>
              </a:rPr>
              <a:t>ij  </a:t>
            </a:r>
            <a:r>
              <a:rPr lang="en-US" altLang="zh-TW" sz="2800" i="1" smtClean="0">
                <a:ea typeface="新細明體" pitchFamily="2" charset="-120"/>
                <a:sym typeface="Symbol" charset="2"/>
              </a:rPr>
              <a:t>/ max</a:t>
            </a:r>
            <a:r>
              <a:rPr lang="en-US" altLang="zh-TW" sz="2800" i="1" baseline="-25000" smtClean="0">
                <a:ea typeface="新細明體" pitchFamily="2" charset="-120"/>
                <a:sym typeface="Symbol" charset="2"/>
              </a:rPr>
              <a:t>i</a:t>
            </a:r>
            <a:r>
              <a:rPr lang="en-US" altLang="zh-TW" sz="2800" smtClean="0">
                <a:ea typeface="新細明體" pitchFamily="2" charset="-120"/>
                <a:sym typeface="Symbol" charset="2"/>
              </a:rPr>
              <a:t>{</a:t>
            </a:r>
            <a:r>
              <a:rPr lang="en-US" altLang="zh-TW" sz="2800" i="1" smtClean="0">
                <a:ea typeface="新細明體" pitchFamily="2" charset="-120"/>
                <a:sym typeface="Symbol" charset="2"/>
              </a:rPr>
              <a:t>f</a:t>
            </a:r>
            <a:r>
              <a:rPr lang="en-US" altLang="zh-TW" sz="2800" i="1" baseline="-25000" smtClean="0">
                <a:ea typeface="新細明體" pitchFamily="2" charset="-120"/>
              </a:rPr>
              <a:t>ij</a:t>
            </a:r>
            <a:r>
              <a:rPr lang="en-US" altLang="zh-TW" sz="2800" smtClean="0">
                <a:ea typeface="新細明體" pitchFamily="2" charset="-120"/>
                <a:sym typeface="Symbol" charset="2"/>
              </a:rPr>
              <a:t>}</a:t>
            </a:r>
            <a:endParaRPr lang="en-US" altLang="zh-TW" sz="2800" smtClean="0">
              <a:ea typeface="新細明體" pitchFamily="2" charset="-120"/>
            </a:endParaRPr>
          </a:p>
          <a:p>
            <a:pPr eaLnBrk="1" hangingPunct="1">
              <a:buFontTx/>
              <a:buNone/>
            </a:pPr>
            <a:r>
              <a:rPr lang="en-US" altLang="zh-TW" i="1" smtClean="0">
                <a:ea typeface="新細明體" pitchFamily="2" charset="-12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88105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09A08589-9B2F-4487-B199-D729497CD26C}" type="slidenum">
              <a:rPr lang="en-US" sz="1200" i="0">
                <a:solidFill>
                  <a:srgbClr val="CC6600"/>
                </a:solidFill>
                <a:latin typeface="Helvetica" charset="0"/>
              </a:rPr>
              <a:pPr eaLnBrk="1" hangingPunct="1"/>
              <a:t>7</a:t>
            </a:fld>
            <a:endParaRPr lang="en-US" sz="1200" i="0">
              <a:solidFill>
                <a:srgbClr val="CC6600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6075"/>
            <a:ext cx="7924800" cy="873125"/>
          </a:xfrm>
        </p:spPr>
        <p:txBody>
          <a:bodyPr/>
          <a:lstStyle/>
          <a:p>
            <a:pPr eaLnBrk="1" hangingPunct="1"/>
            <a:r>
              <a:rPr lang="en-US" smtClean="0"/>
              <a:t>Term Weights: </a:t>
            </a:r>
            <a:r>
              <a:rPr lang="en-US" sz="3200" smtClean="0"/>
              <a:t>Inverse Document Frequency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2" charset="-120"/>
              </a:rPr>
              <a:t>Terms that appear in many </a:t>
            </a:r>
            <a:r>
              <a:rPr lang="en-US" altLang="zh-TW" i="1" smtClean="0">
                <a:ea typeface="新細明體" pitchFamily="2" charset="-120"/>
              </a:rPr>
              <a:t>different </a:t>
            </a:r>
            <a:r>
              <a:rPr lang="en-US" altLang="zh-TW" smtClean="0">
                <a:ea typeface="新細明體" pitchFamily="2" charset="-120"/>
              </a:rPr>
              <a:t>documents are </a:t>
            </a:r>
            <a:r>
              <a:rPr lang="en-US" altLang="zh-TW" i="1" smtClean="0">
                <a:ea typeface="新細明體" pitchFamily="2" charset="-120"/>
              </a:rPr>
              <a:t>less</a:t>
            </a:r>
            <a:r>
              <a:rPr lang="en-US" altLang="zh-TW" smtClean="0">
                <a:ea typeface="新細明體" pitchFamily="2" charset="-120"/>
              </a:rPr>
              <a:t> indicative of overall topic.</a:t>
            </a:r>
            <a:endParaRPr lang="en-US" altLang="zh-TW" i="1" smtClean="0">
              <a:ea typeface="新細明體" pitchFamily="2" charset="-120"/>
            </a:endParaRPr>
          </a:p>
          <a:p>
            <a:pPr eaLnBrk="1" hangingPunct="1">
              <a:buFontTx/>
              <a:buNone/>
            </a:pPr>
            <a:r>
              <a:rPr lang="en-US" altLang="zh-TW" i="1" smtClean="0">
                <a:ea typeface="新細明體" pitchFamily="2" charset="-120"/>
              </a:rPr>
              <a:t>     </a:t>
            </a:r>
            <a:r>
              <a:rPr lang="en-US" altLang="zh-TW" i="1" smtClean="0">
                <a:solidFill>
                  <a:srgbClr val="000099"/>
                </a:solidFill>
                <a:ea typeface="新細明體" pitchFamily="2" charset="-120"/>
              </a:rPr>
              <a:t>df</a:t>
            </a:r>
            <a:r>
              <a:rPr lang="en-US" altLang="zh-TW" i="1" baseline="-25000" smtClean="0">
                <a:solidFill>
                  <a:srgbClr val="000099"/>
                </a:solidFill>
                <a:ea typeface="新細明體" pitchFamily="2" charset="-120"/>
              </a:rPr>
              <a:t> i</a:t>
            </a:r>
            <a:r>
              <a:rPr lang="en-US" altLang="zh-TW" smtClean="0">
                <a:solidFill>
                  <a:srgbClr val="000099"/>
                </a:solidFill>
                <a:ea typeface="新細明體" pitchFamily="2" charset="-120"/>
              </a:rPr>
              <a:t> = document frequency of term</a:t>
            </a:r>
            <a:r>
              <a:rPr lang="en-US" altLang="zh-TW" i="1" smtClean="0">
                <a:solidFill>
                  <a:srgbClr val="000099"/>
                </a:solidFill>
                <a:ea typeface="新細明體" pitchFamily="2" charset="-120"/>
              </a:rPr>
              <a:t> i  </a:t>
            </a:r>
          </a:p>
          <a:p>
            <a:pPr eaLnBrk="1" hangingPunct="1">
              <a:buFontTx/>
              <a:buNone/>
            </a:pPr>
            <a:r>
              <a:rPr lang="en-US" altLang="zh-TW" i="1" smtClean="0">
                <a:solidFill>
                  <a:srgbClr val="000099"/>
                </a:solidFill>
                <a:ea typeface="新細明體" pitchFamily="2" charset="-120"/>
              </a:rPr>
              <a:t>           </a:t>
            </a:r>
            <a:r>
              <a:rPr lang="en-US" altLang="zh-TW" smtClean="0">
                <a:solidFill>
                  <a:srgbClr val="000099"/>
                </a:solidFill>
                <a:ea typeface="新細明體" pitchFamily="2" charset="-120"/>
              </a:rPr>
              <a:t>= number of documents containing term</a:t>
            </a:r>
            <a:r>
              <a:rPr lang="en-US" altLang="zh-TW" i="1" smtClean="0">
                <a:solidFill>
                  <a:srgbClr val="000099"/>
                </a:solidFill>
                <a:ea typeface="新細明體" pitchFamily="2" charset="-120"/>
              </a:rPr>
              <a:t> i</a:t>
            </a:r>
            <a:r>
              <a:rPr lang="en-US" altLang="zh-TW" smtClean="0">
                <a:solidFill>
                  <a:srgbClr val="000099"/>
                </a:solidFill>
                <a:ea typeface="新細明體" pitchFamily="2" charset="-12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TW" i="1" smtClean="0">
                <a:solidFill>
                  <a:srgbClr val="000099"/>
                </a:solidFill>
                <a:ea typeface="新細明體" pitchFamily="2" charset="-120"/>
              </a:rPr>
              <a:t>     idf</a:t>
            </a:r>
            <a:r>
              <a:rPr lang="en-US" altLang="zh-TW" i="1" baseline="-25000" smtClean="0">
                <a:solidFill>
                  <a:srgbClr val="000099"/>
                </a:solidFill>
                <a:ea typeface="新細明體" pitchFamily="2" charset="-120"/>
              </a:rPr>
              <a:t>i</a:t>
            </a:r>
            <a:r>
              <a:rPr lang="en-US" altLang="zh-TW" smtClean="0">
                <a:solidFill>
                  <a:srgbClr val="000099"/>
                </a:solidFill>
                <a:ea typeface="新細明體" pitchFamily="2" charset="-120"/>
              </a:rPr>
              <a:t> = inverse document frequency of term</a:t>
            </a:r>
            <a:r>
              <a:rPr lang="en-US" altLang="zh-TW" i="1" smtClean="0">
                <a:solidFill>
                  <a:srgbClr val="000099"/>
                </a:solidFill>
                <a:ea typeface="新細明體" pitchFamily="2" charset="-120"/>
              </a:rPr>
              <a:t> i, </a:t>
            </a:r>
            <a:r>
              <a:rPr lang="en-US" altLang="zh-TW" smtClean="0">
                <a:solidFill>
                  <a:srgbClr val="000099"/>
                </a:solidFill>
                <a:ea typeface="新細明體" pitchFamily="2" charset="-12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TW" smtClean="0">
                <a:solidFill>
                  <a:srgbClr val="000099"/>
                </a:solidFill>
                <a:ea typeface="新細明體" pitchFamily="2" charset="-120"/>
              </a:rPr>
              <a:t>           = log</a:t>
            </a:r>
            <a:r>
              <a:rPr lang="en-US" altLang="zh-TW" baseline="-25000" smtClean="0">
                <a:solidFill>
                  <a:srgbClr val="000099"/>
                </a:solidFill>
                <a:ea typeface="新細明體" pitchFamily="2" charset="-120"/>
              </a:rPr>
              <a:t>2</a:t>
            </a:r>
            <a:r>
              <a:rPr lang="en-US" altLang="zh-TW" smtClean="0">
                <a:solidFill>
                  <a:srgbClr val="000099"/>
                </a:solidFill>
                <a:ea typeface="新細明體" pitchFamily="2" charset="-120"/>
              </a:rPr>
              <a:t> (</a:t>
            </a:r>
            <a:r>
              <a:rPr lang="en-US" altLang="zh-TW" i="1" smtClean="0">
                <a:solidFill>
                  <a:srgbClr val="000099"/>
                </a:solidFill>
                <a:ea typeface="新細明體" pitchFamily="2" charset="-120"/>
              </a:rPr>
              <a:t>N/ df</a:t>
            </a:r>
            <a:r>
              <a:rPr lang="en-US" altLang="zh-TW" i="1" baseline="-25000" smtClean="0">
                <a:solidFill>
                  <a:srgbClr val="000099"/>
                </a:solidFill>
                <a:ea typeface="新細明體" pitchFamily="2" charset="-120"/>
              </a:rPr>
              <a:t> i</a:t>
            </a:r>
            <a:r>
              <a:rPr lang="en-US" altLang="zh-TW" smtClean="0">
                <a:solidFill>
                  <a:srgbClr val="000099"/>
                </a:solidFill>
                <a:ea typeface="新細明體" pitchFamily="2" charset="-120"/>
              </a:rPr>
              <a:t>)  </a:t>
            </a:r>
          </a:p>
          <a:p>
            <a:pPr eaLnBrk="1" hangingPunct="1">
              <a:buFontTx/>
              <a:buNone/>
            </a:pPr>
            <a:r>
              <a:rPr lang="en-US" altLang="zh-TW" smtClean="0">
                <a:solidFill>
                  <a:srgbClr val="000099"/>
                </a:solidFill>
                <a:ea typeface="新細明體" pitchFamily="2" charset="-120"/>
              </a:rPr>
              <a:t>             (</a:t>
            </a:r>
            <a:r>
              <a:rPr lang="en-US" altLang="zh-TW" i="1" smtClean="0">
                <a:solidFill>
                  <a:srgbClr val="000099"/>
                </a:solidFill>
                <a:ea typeface="新細明體" pitchFamily="2" charset="-120"/>
              </a:rPr>
              <a:t>N</a:t>
            </a:r>
            <a:r>
              <a:rPr lang="en-US" altLang="zh-TW" smtClean="0">
                <a:solidFill>
                  <a:srgbClr val="000099"/>
                </a:solidFill>
                <a:ea typeface="新細明體" pitchFamily="2" charset="-120"/>
              </a:rPr>
              <a:t>: total number of documents)</a:t>
            </a:r>
          </a:p>
          <a:p>
            <a:pPr eaLnBrk="1" hangingPunct="1"/>
            <a:r>
              <a:rPr lang="en-US" altLang="zh-TW" smtClean="0">
                <a:ea typeface="新細明體" pitchFamily="2" charset="-120"/>
              </a:rPr>
              <a:t>An indication of a term’s </a:t>
            </a:r>
            <a:r>
              <a:rPr lang="en-US" altLang="zh-TW" i="1" smtClean="0">
                <a:ea typeface="新細明體" pitchFamily="2" charset="-120"/>
              </a:rPr>
              <a:t>discrimination</a:t>
            </a:r>
            <a:r>
              <a:rPr lang="en-US" altLang="zh-TW" smtClean="0">
                <a:ea typeface="新細明體" pitchFamily="2" charset="-120"/>
              </a:rPr>
              <a:t> power.</a:t>
            </a:r>
          </a:p>
          <a:p>
            <a:pPr eaLnBrk="1" hangingPunct="1"/>
            <a:r>
              <a:rPr lang="en-US" altLang="zh-TW" smtClean="0">
                <a:ea typeface="新細明體" pitchFamily="2" charset="-120"/>
              </a:rPr>
              <a:t>Log used to dampen the effect relative to </a:t>
            </a:r>
            <a:r>
              <a:rPr lang="en-US" altLang="zh-TW" i="1" smtClean="0">
                <a:ea typeface="新細明體" pitchFamily="2" charset="-120"/>
              </a:rPr>
              <a:t>tf</a:t>
            </a:r>
            <a:r>
              <a:rPr lang="en-US" altLang="zh-TW" smtClean="0">
                <a:ea typeface="新細明體" pitchFamily="2" charset="-120"/>
              </a:rPr>
              <a:t>.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354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63C860DD-5B9E-43A6-8A76-FA3DC57AA187}" type="slidenum">
              <a:rPr lang="en-US" sz="1200" i="0">
                <a:solidFill>
                  <a:srgbClr val="CC6600"/>
                </a:solidFill>
                <a:latin typeface="Helvetica" charset="0"/>
              </a:rPr>
              <a:pPr eaLnBrk="1" hangingPunct="1"/>
              <a:t>8</a:t>
            </a:fld>
            <a:endParaRPr lang="en-US" sz="1200" i="0">
              <a:solidFill>
                <a:srgbClr val="CC6600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>
                <a:ea typeface="新細明體" pitchFamily="2" charset="-120"/>
              </a:rPr>
              <a:t>TF-IDF Weighting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3865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2" charset="-120"/>
              </a:rPr>
              <a:t>A typical combined term importance indicator is </a:t>
            </a:r>
            <a:r>
              <a:rPr lang="en-US" altLang="zh-TW" i="1" smtClean="0">
                <a:ea typeface="新細明體" pitchFamily="2" charset="-120"/>
              </a:rPr>
              <a:t>tf-idf weighting</a:t>
            </a:r>
            <a:r>
              <a:rPr lang="en-US" altLang="zh-TW" smtClean="0">
                <a:ea typeface="新細明體" pitchFamily="2" charset="-120"/>
              </a:rPr>
              <a:t>: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TW" i="1" smtClean="0">
                <a:solidFill>
                  <a:srgbClr val="000099"/>
                </a:solidFill>
                <a:ea typeface="新細明體" pitchFamily="2" charset="-120"/>
              </a:rPr>
              <a:t>w</a:t>
            </a:r>
            <a:r>
              <a:rPr lang="en-US" altLang="zh-TW" i="1" baseline="-25000" smtClean="0">
                <a:solidFill>
                  <a:srgbClr val="000099"/>
                </a:solidFill>
                <a:ea typeface="新細明體" pitchFamily="2" charset="-120"/>
              </a:rPr>
              <a:t>ij</a:t>
            </a:r>
            <a:r>
              <a:rPr lang="en-US" altLang="zh-TW" i="1" smtClean="0">
                <a:solidFill>
                  <a:srgbClr val="000099"/>
                </a:solidFill>
                <a:ea typeface="新細明體" pitchFamily="2" charset="-120"/>
              </a:rPr>
              <a:t> =  tf</a:t>
            </a:r>
            <a:r>
              <a:rPr lang="en-US" altLang="zh-TW" i="1" baseline="-25000" smtClean="0">
                <a:solidFill>
                  <a:srgbClr val="000099"/>
                </a:solidFill>
                <a:ea typeface="新細明體" pitchFamily="2" charset="-120"/>
              </a:rPr>
              <a:t>ij</a:t>
            </a:r>
            <a:r>
              <a:rPr lang="en-US" altLang="zh-TW" i="1" smtClean="0">
                <a:solidFill>
                  <a:srgbClr val="000099"/>
                </a:solidFill>
                <a:ea typeface="新細明體" pitchFamily="2" charset="-120"/>
              </a:rPr>
              <a:t> idf</a:t>
            </a:r>
            <a:r>
              <a:rPr lang="en-US" altLang="zh-TW" i="1" baseline="-25000" smtClean="0">
                <a:solidFill>
                  <a:srgbClr val="000099"/>
                </a:solidFill>
                <a:ea typeface="新細明體" pitchFamily="2" charset="-120"/>
              </a:rPr>
              <a:t>i  </a:t>
            </a:r>
            <a:r>
              <a:rPr lang="en-US" altLang="zh-TW" i="1" smtClean="0">
                <a:solidFill>
                  <a:srgbClr val="000099"/>
                </a:solidFill>
                <a:ea typeface="新細明體" pitchFamily="2" charset="-120"/>
              </a:rPr>
              <a:t>=  tf</a:t>
            </a:r>
            <a:r>
              <a:rPr lang="en-US" altLang="zh-TW" i="1" baseline="-25000" smtClean="0">
                <a:solidFill>
                  <a:srgbClr val="000099"/>
                </a:solidFill>
                <a:ea typeface="新細明體" pitchFamily="2" charset="-120"/>
              </a:rPr>
              <a:t>ij</a:t>
            </a:r>
            <a:r>
              <a:rPr lang="en-US" altLang="zh-TW" i="1" smtClean="0">
                <a:solidFill>
                  <a:srgbClr val="000099"/>
                </a:solidFill>
                <a:ea typeface="新細明體" pitchFamily="2" charset="-120"/>
              </a:rPr>
              <a:t> </a:t>
            </a:r>
            <a:r>
              <a:rPr lang="en-US" altLang="zh-TW" smtClean="0">
                <a:solidFill>
                  <a:srgbClr val="000099"/>
                </a:solidFill>
                <a:ea typeface="新細明體" pitchFamily="2" charset="-120"/>
              </a:rPr>
              <a:t>log</a:t>
            </a:r>
            <a:r>
              <a:rPr lang="en-US" altLang="zh-TW" baseline="-25000" smtClean="0">
                <a:solidFill>
                  <a:srgbClr val="000099"/>
                </a:solidFill>
                <a:ea typeface="新細明體" pitchFamily="2" charset="-120"/>
              </a:rPr>
              <a:t>2</a:t>
            </a:r>
            <a:r>
              <a:rPr lang="en-US" altLang="zh-TW" smtClean="0">
                <a:solidFill>
                  <a:srgbClr val="000099"/>
                </a:solidFill>
                <a:ea typeface="新細明體" pitchFamily="2" charset="-120"/>
              </a:rPr>
              <a:t> (</a:t>
            </a:r>
            <a:r>
              <a:rPr lang="en-US" altLang="zh-TW" i="1" smtClean="0">
                <a:solidFill>
                  <a:srgbClr val="000099"/>
                </a:solidFill>
                <a:ea typeface="新細明體" pitchFamily="2" charset="-120"/>
              </a:rPr>
              <a:t>N/ df</a:t>
            </a:r>
            <a:r>
              <a:rPr lang="en-US" altLang="zh-TW" i="1" baseline="-25000" smtClean="0">
                <a:solidFill>
                  <a:srgbClr val="000099"/>
                </a:solidFill>
                <a:ea typeface="新細明體" pitchFamily="2" charset="-120"/>
              </a:rPr>
              <a:t>i</a:t>
            </a:r>
            <a:r>
              <a:rPr lang="en-US" altLang="zh-TW" smtClean="0">
                <a:solidFill>
                  <a:srgbClr val="000099"/>
                </a:solidFill>
                <a:ea typeface="新細明體" pitchFamily="2" charset="-120"/>
              </a:rPr>
              <a:t>)</a:t>
            </a:r>
            <a:r>
              <a:rPr lang="en-US" altLang="zh-TW" sz="2400" smtClean="0">
                <a:solidFill>
                  <a:srgbClr val="000099"/>
                </a:solidFill>
                <a:ea typeface="新細明體" pitchFamily="2" charset="-120"/>
              </a:rPr>
              <a:t> </a:t>
            </a:r>
            <a:endParaRPr lang="en-US" altLang="zh-TW" smtClean="0">
              <a:solidFill>
                <a:srgbClr val="000099"/>
              </a:solidFill>
              <a:ea typeface="新細明體" pitchFamily="2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2" charset="-120"/>
              </a:rPr>
              <a:t>A term occurring frequently in the document but rarely in the rest of the collection is given high weight.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2" charset="-120"/>
              </a:rPr>
              <a:t>Many other ways of determining term weights have been proposed.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2" charset="-120"/>
              </a:rPr>
              <a:t>Experimentally, </a:t>
            </a:r>
            <a:r>
              <a:rPr lang="en-US" altLang="zh-TW" i="1" smtClean="0">
                <a:ea typeface="新細明體" pitchFamily="2" charset="-120"/>
              </a:rPr>
              <a:t>tf-idf</a:t>
            </a:r>
            <a:r>
              <a:rPr lang="en-US" altLang="zh-TW" smtClean="0">
                <a:ea typeface="新細明體" pitchFamily="2" charset="-120"/>
              </a:rPr>
              <a:t> has been found to work well.</a:t>
            </a:r>
          </a:p>
        </p:txBody>
      </p:sp>
    </p:spTree>
    <p:extLst>
      <p:ext uri="{BB962C8B-B14F-4D97-AF65-F5344CB8AC3E}">
        <p14:creationId xmlns:p14="http://schemas.microsoft.com/office/powerpoint/2010/main" val="14071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78A104C5-7BBB-4BEB-8823-CD110DF272E0}" type="slidenum">
              <a:rPr lang="en-US" sz="1200" i="0">
                <a:solidFill>
                  <a:srgbClr val="CC6600"/>
                </a:solidFill>
                <a:latin typeface="Helvetica" charset="0"/>
              </a:rPr>
              <a:pPr eaLnBrk="1" hangingPunct="1"/>
              <a:t>9</a:t>
            </a:fld>
            <a:endParaRPr lang="en-US" sz="1200" i="0">
              <a:solidFill>
                <a:srgbClr val="CC6600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>
                <a:ea typeface="新細明體" pitchFamily="2" charset="-120"/>
              </a:rPr>
              <a:t>Similarity Measure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848600" cy="46482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2" charset="-120"/>
              </a:rPr>
              <a:t>A 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2" charset="-120"/>
              </a:rPr>
              <a:t>similarity measure</a:t>
            </a:r>
            <a:r>
              <a:rPr lang="en-US" altLang="zh-TW" dirty="0" smtClean="0">
                <a:ea typeface="新細明體" pitchFamily="2" charset="-120"/>
              </a:rPr>
              <a:t> is a function that computes the </a:t>
            </a:r>
            <a:r>
              <a:rPr lang="en-US" altLang="zh-TW" i="1" dirty="0" smtClean="0">
                <a:solidFill>
                  <a:srgbClr val="FF0000"/>
                </a:solidFill>
                <a:ea typeface="新細明體" pitchFamily="2" charset="-120"/>
              </a:rPr>
              <a:t>degree of similarity</a:t>
            </a:r>
            <a:r>
              <a:rPr lang="en-US" altLang="zh-TW" dirty="0" smtClean="0">
                <a:ea typeface="新細明體" pitchFamily="2" charset="-120"/>
              </a:rPr>
              <a:t> between two vectors.</a:t>
            </a:r>
          </a:p>
          <a:p>
            <a:pPr eaLnBrk="1" hangingPunct="1"/>
            <a:endParaRPr lang="en-US" altLang="zh-TW" dirty="0" smtClean="0">
              <a:ea typeface="新細明體" pitchFamily="2" charset="-120"/>
            </a:endParaRPr>
          </a:p>
          <a:p>
            <a:pPr eaLnBrk="1" hangingPunct="1"/>
            <a:r>
              <a:rPr lang="en-US" altLang="zh-TW" dirty="0" smtClean="0">
                <a:ea typeface="新細明體" pitchFamily="2" charset="-120"/>
              </a:rPr>
              <a:t>Using a similarity measure between the query and each document:</a:t>
            </a:r>
          </a:p>
          <a:p>
            <a:pPr lvl="1" eaLnBrk="1" hangingPunct="1"/>
            <a:r>
              <a:rPr lang="en-US" altLang="zh-TW" dirty="0" smtClean="0">
                <a:ea typeface="新細明體" pitchFamily="2" charset="-120"/>
              </a:rPr>
              <a:t>It is possible to rank the retrieved documents in the order of presumed relevance.</a:t>
            </a:r>
          </a:p>
          <a:p>
            <a:pPr lvl="1" eaLnBrk="1" hangingPunct="1"/>
            <a:r>
              <a:rPr lang="en-US" altLang="zh-TW" dirty="0" smtClean="0">
                <a:ea typeface="新細明體" pitchFamily="2" charset="-120"/>
              </a:rPr>
              <a:t>It is possible to enforce a certain threshold so that the size of the retrieved set can be controlled.</a:t>
            </a:r>
          </a:p>
        </p:txBody>
      </p:sp>
    </p:spTree>
    <p:extLst>
      <p:ext uri="{BB962C8B-B14F-4D97-AF65-F5344CB8AC3E}">
        <p14:creationId xmlns:p14="http://schemas.microsoft.com/office/powerpoint/2010/main" val="29209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s">
  <a:themeElements>
    <a:clrScheme name="">
      <a:dk1>
        <a:srgbClr val="000000"/>
      </a:dk1>
      <a:lt1>
        <a:srgbClr val="FFFFFF"/>
      </a:lt1>
      <a:dk2>
        <a:srgbClr val="3333FF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66"/>
      </a:hlink>
      <a:folHlink>
        <a:srgbClr val="B2B2B2"/>
      </a:folHlink>
    </a:clrScheme>
    <a:fontScheme name="model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el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plate">
  <a:themeElements>
    <a:clrScheme name="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GB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新細明體" pitchFamily="2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GB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新細明體" pitchFamily="2" charset="-120"/>
          </a:defRPr>
        </a:defPPr>
      </a:lstStyle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Documents\Powerpoint\IR Course\models.ppt</Template>
  <TotalTime>7695</TotalTime>
  <Words>1552</Words>
  <Application>Microsoft Office PowerPoint</Application>
  <PresentationFormat>On-screen Show (4:3)</PresentationFormat>
  <Paragraphs>310</Paragraphs>
  <Slides>27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Times New Roman</vt:lpstr>
      <vt:lpstr>ＭＳ Ｐゴシック</vt:lpstr>
      <vt:lpstr>Arial</vt:lpstr>
      <vt:lpstr>Helvetica</vt:lpstr>
      <vt:lpstr>Symbol</vt:lpstr>
      <vt:lpstr>models</vt:lpstr>
      <vt:lpstr>template</vt:lpstr>
      <vt:lpstr>Microsoft Equation 3.0</vt:lpstr>
      <vt:lpstr>Text Categorization</vt:lpstr>
      <vt:lpstr>Text Categorization</vt:lpstr>
      <vt:lpstr>Learning for Text Categorization</vt:lpstr>
      <vt:lpstr>The Vector-Space Model</vt:lpstr>
      <vt:lpstr>Graphic Representation</vt:lpstr>
      <vt:lpstr>Term Weights: Term Frequency</vt:lpstr>
      <vt:lpstr>Term Weights: Inverse Document Frequency</vt:lpstr>
      <vt:lpstr>TF-IDF Weighting</vt:lpstr>
      <vt:lpstr>Similarity Measure</vt:lpstr>
      <vt:lpstr>Cosine Similarity Measure</vt:lpstr>
      <vt:lpstr>Using Relevance Feedback (Rocchio)</vt:lpstr>
      <vt:lpstr>Illustration of Rocchio Text Categorization</vt:lpstr>
      <vt:lpstr>Rocchio Text Categorization Algorithm (Training)</vt:lpstr>
      <vt:lpstr>Rocchio Text Categorization Algorithm (Test)</vt:lpstr>
      <vt:lpstr>Rocchio Properties </vt:lpstr>
      <vt:lpstr>Nearest-Neighbor Learning Algorithm</vt:lpstr>
      <vt:lpstr>K Nearest-Neighbor</vt:lpstr>
      <vt:lpstr>Illustration of 3 Nearest Neighbor for Text</vt:lpstr>
      <vt:lpstr>Rocchio Anomoly   </vt:lpstr>
      <vt:lpstr>3 Nearest Neighbor Comparison</vt:lpstr>
      <vt:lpstr>K Nearest Neighbor for Text</vt:lpstr>
      <vt:lpstr>Naïve Bayes for Text</vt:lpstr>
      <vt:lpstr>Naïve Bayes Generative Model for Text</vt:lpstr>
      <vt:lpstr>Naïve Bayes Classification </vt:lpstr>
      <vt:lpstr>Text Naïve Bayes Algorithm (Train)</vt:lpstr>
      <vt:lpstr>Text Naïve Bayes Algorithm (Test)</vt:lpstr>
      <vt:lpstr>Sample Learning Curve (Yahoo Science Data)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Information Retrieval and Web Search</dc:title>
  <dc:creator>Raymond Mooney</dc:creator>
  <cp:lastModifiedBy>Ray Mooney</cp:lastModifiedBy>
  <cp:revision>114</cp:revision>
  <cp:lastPrinted>1601-01-01T00:00:00Z</cp:lastPrinted>
  <dcterms:created xsi:type="dcterms:W3CDTF">2001-05-20T22:11:52Z</dcterms:created>
  <dcterms:modified xsi:type="dcterms:W3CDTF">2011-05-01T14:34:09Z</dcterms:modified>
</cp:coreProperties>
</file>