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5"/>
  </p:notesMasterIdLst>
  <p:sldIdLst>
    <p:sldId id="256" r:id="rId3"/>
    <p:sldId id="278" r:id="rId4"/>
    <p:sldId id="257" r:id="rId5"/>
    <p:sldId id="274" r:id="rId6"/>
    <p:sldId id="279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8" autoAdjust="0"/>
    <p:restoredTop sz="53108" autoAdjust="0"/>
  </p:normalViewPr>
  <p:slideViewPr>
    <p:cSldViewPr snapToGrid="0">
      <p:cViewPr varScale="1">
        <p:scale>
          <a:sx n="80" d="100"/>
          <a:sy n="80" d="100"/>
        </p:scale>
        <p:origin x="2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151188" y="574675"/>
            <a:ext cx="3776662" cy="28336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999" y="3590640"/>
            <a:ext cx="8063640" cy="3402000"/>
          </a:xfrm>
        </p:spPr>
        <p:txBody>
          <a:bodyPr>
            <a:spAutoFit/>
          </a:bodyPr>
          <a:lstStyle/>
          <a:p>
            <a:pPr marL="216000" indent="-216000"/>
            <a:endParaRPr lang="en-US" kern="1200">
              <a:latin typeface="Gill Sans MT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374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151188" y="574675"/>
            <a:ext cx="3776662" cy="28336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999" y="3590640"/>
            <a:ext cx="8063640" cy="3401640"/>
          </a:xfrm>
        </p:spPr>
        <p:txBody>
          <a:bodyPr/>
          <a:lstStyle/>
          <a:p>
            <a:pPr marL="216000" indent="-216000"/>
            <a:endParaRPr lang="en-US" kern="1200">
              <a:latin typeface="Gill Sans MT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8604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ML in NLP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550" y="1097414"/>
            <a:ext cx="8518450" cy="2164383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8: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Learning to Search </a:t>
            </a:r>
            <a:r>
              <a:rPr lang="mr-IN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Imitation Learning in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</a:t>
            </a:r>
            <a:r>
              <a:rPr lang="en-US" dirty="0"/>
              <a:t>data → Reference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partial </a:t>
                </a:r>
                <a:r>
                  <a:rPr lang="en-US" dirty="0" err="1"/>
                  <a:t>traj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true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/>
                  <a:t>minimum achievable loss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loss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, ŷ(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TeX Gyre Bonum"/>
                                  <a:cs typeface="TeX Gyre Bonum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FFFF99"/>
                  </a:solidFill>
                  <a:latin typeface="TeX Gyre Bonum" pitchFamily="18"/>
                  <a:ea typeface="HG Mincho Light J" pitchFamily="2"/>
                  <a:cs typeface="Arial Unicode MS" pitchFamily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485104" y="3367435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7" name="Curved Connector 6"/>
          <p:cNvCxnSpPr>
            <a:stCxn id="6" idx="7"/>
            <a:endCxn id="9" idx="0"/>
          </p:cNvCxnSpPr>
          <p:nvPr/>
        </p:nvCxnSpPr>
        <p:spPr>
          <a:xfrm rot="16200000" flipH="1" flipV="1">
            <a:off x="3034233" y="3268627"/>
            <a:ext cx="117157" cy="885939"/>
          </a:xfrm>
          <a:prstGeom prst="curvedConnector3">
            <a:avLst>
              <a:gd name="adj1" fmla="val -199958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8" name="Freeform 7"/>
          <p:cNvSpPr/>
          <p:nvPr/>
        </p:nvSpPr>
        <p:spPr>
          <a:xfrm>
            <a:off x="3989300" y="4946779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76807" y="3770176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41352" y="4130174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11" name="Curved Connector 10"/>
          <p:cNvCxnSpPr>
            <a:stCxn id="9" idx="11"/>
            <a:endCxn id="10" idx="0"/>
          </p:cNvCxnSpPr>
          <p:nvPr/>
        </p:nvCxnSpPr>
        <p:spPr>
          <a:xfrm rot="16200000" flipH="1">
            <a:off x="2787791" y="3803579"/>
            <a:ext cx="311004" cy="342187"/>
          </a:xfrm>
          <a:prstGeom prst="curvedConnector3">
            <a:avLst>
              <a:gd name="adj1" fmla="val -23254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12" name="Freeform 11"/>
          <p:cNvSpPr/>
          <p:nvPr/>
        </p:nvSpPr>
        <p:spPr>
          <a:xfrm>
            <a:off x="3477133" y="4518506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/>
          <p:cNvCxnSpPr>
            <a:stCxn id="10" idx="11"/>
            <a:endCxn id="12" idx="0"/>
          </p:cNvCxnSpPr>
          <p:nvPr/>
        </p:nvCxnSpPr>
        <p:spPr>
          <a:xfrm rot="16200000" flipH="1">
            <a:off x="3273787" y="4142126"/>
            <a:ext cx="339338" cy="413423"/>
          </a:xfrm>
          <a:prstGeom prst="curvedConnector3">
            <a:avLst>
              <a:gd name="adj1" fmla="val -4331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14" name="Curved Connector 13"/>
          <p:cNvCxnSpPr>
            <a:stCxn id="12" idx="11"/>
            <a:endCxn id="8" idx="0"/>
          </p:cNvCxnSpPr>
          <p:nvPr/>
        </p:nvCxnSpPr>
        <p:spPr>
          <a:xfrm rot="16200000" flipH="1">
            <a:off x="3777790" y="4562235"/>
            <a:ext cx="379279" cy="389809"/>
          </a:xfrm>
          <a:prstGeom prst="curvedConnector3">
            <a:avLst>
              <a:gd name="adj1" fmla="val -36289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72199" y="3029432"/>
                <a:ext cx="5296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99" y="3029432"/>
                <a:ext cx="5296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15134" y="3626034"/>
                <a:ext cx="5362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34" y="3626034"/>
                <a:ext cx="5362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65334" y="3991151"/>
                <a:ext cx="5650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….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334" y="3991151"/>
                <a:ext cx="56509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1603" y="4382833"/>
                <a:ext cx="782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03" y="4382833"/>
                <a:ext cx="78220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6536726" y="4946779"/>
            <a:ext cx="434519" cy="434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dirty="0">
                <a:ln>
                  <a:noFill/>
                </a:ln>
                <a:solidFill>
                  <a:srgbClr val="3C58AD"/>
                </a:solidFill>
                <a:latin typeface="TeX Gyre Bonum" pitchFamily="18"/>
                <a:ea typeface="HG Mincho Light J" pitchFamily="2"/>
                <a:cs typeface="Arial Unicode MS" pitchFamily="2"/>
              </a:rPr>
              <a:t>e</a:t>
            </a:r>
          </a:p>
        </p:txBody>
      </p:sp>
      <p:sp>
        <p:nvSpPr>
          <p:cNvPr id="21" name="Freeform 20"/>
          <p:cNvSpPr/>
          <p:nvPr/>
        </p:nvSpPr>
        <p:spPr>
          <a:xfrm>
            <a:off x="4336868" y="4893718"/>
            <a:ext cx="2199858" cy="344965"/>
          </a:xfrm>
          <a:custGeom>
            <a:avLst/>
            <a:gdLst>
              <a:gd name="connsiteX0" fmla="*/ 0 w 2199858"/>
              <a:gd name="connsiteY0" fmla="*/ 213859 h 344965"/>
              <a:gd name="connsiteX1" fmla="*/ 182880 w 2199858"/>
              <a:gd name="connsiteY1" fmla="*/ 148545 h 344965"/>
              <a:gd name="connsiteX2" fmla="*/ 418012 w 2199858"/>
              <a:gd name="connsiteY2" fmla="*/ 4854 h 344965"/>
              <a:gd name="connsiteX3" fmla="*/ 770709 w 2199858"/>
              <a:gd name="connsiteY3" fmla="*/ 344488 h 344965"/>
              <a:gd name="connsiteX4" fmla="*/ 1005840 w 2199858"/>
              <a:gd name="connsiteY4" fmla="*/ 83231 h 344965"/>
              <a:gd name="connsiteX5" fmla="*/ 1293223 w 2199858"/>
              <a:gd name="connsiteY5" fmla="*/ 253048 h 344965"/>
              <a:gd name="connsiteX6" fmla="*/ 1541417 w 2199858"/>
              <a:gd name="connsiteY6" fmla="*/ 122419 h 344965"/>
              <a:gd name="connsiteX7" fmla="*/ 1841863 w 2199858"/>
              <a:gd name="connsiteY7" fmla="*/ 292237 h 344965"/>
              <a:gd name="connsiteX8" fmla="*/ 2168434 w 2199858"/>
              <a:gd name="connsiteY8" fmla="*/ 292237 h 344965"/>
              <a:gd name="connsiteX9" fmla="*/ 2168434 w 2199858"/>
              <a:gd name="connsiteY9" fmla="*/ 305299 h 34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858" h="344965">
                <a:moveTo>
                  <a:pt x="0" y="213859"/>
                </a:moveTo>
                <a:cubicBezTo>
                  <a:pt x="56605" y="198619"/>
                  <a:pt x="113211" y="183379"/>
                  <a:pt x="182880" y="148545"/>
                </a:cubicBezTo>
                <a:cubicBezTo>
                  <a:pt x="252549" y="113711"/>
                  <a:pt x="320041" y="-27803"/>
                  <a:pt x="418012" y="4854"/>
                </a:cubicBezTo>
                <a:cubicBezTo>
                  <a:pt x="515983" y="37511"/>
                  <a:pt x="672738" y="331425"/>
                  <a:pt x="770709" y="344488"/>
                </a:cubicBezTo>
                <a:cubicBezTo>
                  <a:pt x="868680" y="357551"/>
                  <a:pt x="918754" y="98471"/>
                  <a:pt x="1005840" y="83231"/>
                </a:cubicBezTo>
                <a:cubicBezTo>
                  <a:pt x="1092926" y="67991"/>
                  <a:pt x="1203960" y="246517"/>
                  <a:pt x="1293223" y="253048"/>
                </a:cubicBezTo>
                <a:cubicBezTo>
                  <a:pt x="1382486" y="259579"/>
                  <a:pt x="1449977" y="115888"/>
                  <a:pt x="1541417" y="122419"/>
                </a:cubicBezTo>
                <a:cubicBezTo>
                  <a:pt x="1632857" y="128950"/>
                  <a:pt x="1737360" y="263934"/>
                  <a:pt x="1841863" y="292237"/>
                </a:cubicBezTo>
                <a:cubicBezTo>
                  <a:pt x="1946366" y="320540"/>
                  <a:pt x="2114006" y="290060"/>
                  <a:pt x="2168434" y="292237"/>
                </a:cubicBezTo>
                <a:cubicBezTo>
                  <a:pt x="2222862" y="294414"/>
                  <a:pt x="2195648" y="299856"/>
                  <a:pt x="2168434" y="305299"/>
                </a:cubicBezTo>
              </a:path>
            </a:pathLst>
          </a:custGeom>
          <a:noFill/>
          <a:ln w="57150">
            <a:solidFill>
              <a:srgbClr val="3C58A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63254" y="5307903"/>
                <a:ext cx="20617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54" y="5307903"/>
                <a:ext cx="2061718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25550" y="4550917"/>
                <a:ext cx="159530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HG Mincho Light J" pitchFamily="2"/>
                          <a:cs typeface="Arial Unicode MS" pitchFamily="2"/>
                        </a:rPr>
                        <m:t>loss</m:t>
                      </m:r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HG Mincho Light J" pitchFamily="2"/>
                          <a:cs typeface="Arial Unicode MS" pitchFamily="2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HG Mincho Light J" pitchFamily="2"/>
                          <a:cs typeface="Arial Unicode MS" pitchFamily="2"/>
                        </a:rPr>
                        <m:t>y</m:t>
                      </m:r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HG Mincho Light J" pitchFamily="2"/>
                          <a:cs typeface="Arial Unicode MS" pitchFamily="2"/>
                        </a:rPr>
                        <m:t>, ŷ(</m:t>
                      </m:r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TeX Gyre Bonum"/>
                          <a:cs typeface="TeX Gyre Bonum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200" dirty="0">
                          <a:latin typeface="TeX Gyre Bonum" pitchFamily="18"/>
                          <a:ea typeface="HG Mincho Light J" pitchFamily="2"/>
                          <a:cs typeface="Arial Unicode MS" pitchFamily="2"/>
                        </a:rPr>
                        <m:t>))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50" y="4550917"/>
                <a:ext cx="1595309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</a:t>
            </a:r>
            <a:r>
              <a:rPr lang="en-US" dirty="0"/>
              <a:t>data → Reference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partial </a:t>
                </a:r>
                <a:r>
                  <a:rPr lang="en-US" dirty="0" err="1"/>
                  <a:t>traj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true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/>
                  <a:t>minimum achievable loss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loss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, ŷ(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TeX Gyre Bonum"/>
                                  <a:cs typeface="TeX Gyre Bonum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eX Gyre Bonum" pitchFamily="18"/>
                                  <a:ea typeface="HG Mincho Light J" pitchFamily="2"/>
                                  <a:cs typeface="Arial Unicode MS" pitchFamily="2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FFFF99"/>
                  </a:solidFill>
                  <a:latin typeface="TeX Gyre Bonum" pitchFamily="18"/>
                  <a:ea typeface="HG Mincho Light J" pitchFamily="2"/>
                  <a:cs typeface="Arial Unicode MS" pitchFamily="2"/>
                </a:endParaRPr>
              </a:p>
              <a:p>
                <a:r>
                  <a:rPr lang="en-US" dirty="0" smtClean="0"/>
                  <a:t>The </a:t>
                </a:r>
                <a:r>
                  <a:rPr lang="en-US" dirty="0">
                    <a:solidFill>
                      <a:srgbClr val="3C58AD"/>
                    </a:solidFill>
                  </a:rPr>
                  <a:t>optimal action</a:t>
                </a:r>
                <a:r>
                  <a:rPr lang="en-US" dirty="0"/>
                  <a:t> is the </a:t>
                </a:r>
                <a:r>
                  <a:rPr lang="en-US" dirty="0" smtClean="0"/>
                  <a:t>corresponding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>
                    <a:solidFill>
                      <a:srgbClr val="3C58AD"/>
                    </a:solidFill>
                  </a:rPr>
                  <a:t>optimal policy</a:t>
                </a:r>
                <a:r>
                  <a:rPr lang="en-US" dirty="0"/>
                  <a:t> is the policy that always selects the optimal action</a:t>
                </a:r>
              </a:p>
              <a:p>
                <a:r>
                  <a:rPr lang="en-US" dirty="0" smtClean="0"/>
                  <a:t>Reference policy can be constructed by the gold label in the training phase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 r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Ingredients </a:t>
            </a:r>
            <a:r>
              <a:rPr lang="en-US" dirty="0"/>
              <a:t>for learning to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2058397"/>
                <a:ext cx="3582957" cy="41185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200" dirty="0" smtClean="0">
                    <a:solidFill>
                      <a:srgbClr val="3C58AD"/>
                    </a:solidFill>
                  </a:rPr>
                  <a:t>Structured Learning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Input:	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r>
                  <a:rPr lang="es-ES" sz="2800" dirty="0" err="1" smtClean="0"/>
                  <a:t>Truth</a:t>
                </a:r>
                <a:r>
                  <a:rPr lang="es-ES" sz="2800" dirty="0" smtClean="0"/>
                  <a:t>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800" dirty="0"/>
              </a:p>
              <a:p>
                <a:r>
                  <a:rPr lang="es-ES" sz="2800" dirty="0" smtClean="0"/>
                  <a:t>Outputs: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800" dirty="0"/>
              </a:p>
              <a:p>
                <a:r>
                  <a:rPr lang="es-ES" sz="2800" dirty="0" err="1" smtClean="0"/>
                  <a:t>Loss</a:t>
                </a:r>
                <a:r>
                  <a:rPr lang="es-ES" sz="2800" dirty="0" smtClean="0"/>
                  <a:t>:</a:t>
                </a:r>
                <a:r>
                  <a:rPr lang="es-E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8397"/>
                <a:ext cx="3582957" cy="4118566"/>
              </a:xfrm>
              <a:prstGeom prst="rect">
                <a:avLst/>
              </a:prstGeom>
              <a:blipFill rotWithShape="0">
                <a:blip r:embed="rId2"/>
                <a:stretch>
                  <a:fillRect l="-3161"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39866" y="2058396"/>
                <a:ext cx="3582957" cy="4118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200" dirty="0" smtClean="0">
                    <a:solidFill>
                      <a:srgbClr val="3C58AD"/>
                    </a:solidFill>
                  </a:rPr>
                  <a:t>Learning to Search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Search Space:</a:t>
                </a:r>
              </a:p>
              <a:p>
                <a:r>
                  <a:rPr lang="en-US" sz="2800" dirty="0" smtClean="0"/>
                  <a:t>    - state: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    - action: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    - end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Policies: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Reference policy: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66" y="2058396"/>
                <a:ext cx="3582957" cy="4118567"/>
              </a:xfrm>
              <a:prstGeom prst="rect">
                <a:avLst/>
              </a:prstGeom>
              <a:blipFill rotWithShape="0">
                <a:blip r:embed="rId3"/>
                <a:stretch>
                  <a:fillRect l="-3328"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imple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Collect trajectories from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 as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play the game!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 Policy</a:t>
            </a:r>
            <a:r>
              <a:rPr lang="en-US" sz="2000" dirty="0" smtClean="0"/>
              <a:t>[</a:t>
            </a:r>
            <a:r>
              <a:rPr lang="en-US" altLang="zh-TW" sz="2000" dirty="0" smtClean="0"/>
              <a:t>Chang+</a:t>
            </a:r>
            <a:r>
              <a:rPr lang="en-US" sz="2000" dirty="0" smtClean="0"/>
              <a:t> 15, Ross+15]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“?” state, we construct a cost-sensitive multi-class example (?, [0, .2, .8])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57331" y="2931345"/>
            <a:ext cx="622016" cy="1443239"/>
            <a:chOff x="3857331" y="2931345"/>
            <a:chExt cx="622016" cy="1443239"/>
          </a:xfrm>
        </p:grpSpPr>
        <p:cxnSp>
          <p:nvCxnSpPr>
            <p:cNvPr id="17" name="Curved Connector 16"/>
            <p:cNvCxnSpPr>
              <a:stCxn id="35" idx="11"/>
              <a:endCxn id="41" idx="6"/>
            </p:cNvCxnSpPr>
            <p:nvPr/>
          </p:nvCxnSpPr>
          <p:spPr>
            <a:xfrm rot="5400000" flipH="1" flipV="1">
              <a:off x="3789832" y="3119086"/>
              <a:ext cx="516535" cy="381535"/>
            </a:xfrm>
            <a:prstGeom prst="curvedConnector3">
              <a:avLst>
                <a:gd name="adj1" fmla="val 167535"/>
              </a:avLst>
            </a:prstGeom>
            <a:noFill/>
            <a:ln w="18360">
              <a:solidFill>
                <a:srgbClr val="579D1C"/>
              </a:solidFill>
              <a:prstDash val="solid"/>
              <a:tailEnd type="arrow"/>
            </a:ln>
          </p:spPr>
        </p:cxnSp>
        <p:cxnSp>
          <p:nvCxnSpPr>
            <p:cNvPr id="18" name="Curved Connector 17"/>
            <p:cNvCxnSpPr>
              <a:stCxn id="35" idx="9"/>
              <a:endCxn id="42" idx="6"/>
            </p:cNvCxnSpPr>
            <p:nvPr/>
          </p:nvCxnSpPr>
          <p:spPr>
            <a:xfrm rot="16200000" flipH="1">
              <a:off x="3790102" y="3805400"/>
              <a:ext cx="515994" cy="381535"/>
            </a:xfrm>
            <a:prstGeom prst="curvedConnector3">
              <a:avLst>
                <a:gd name="adj1" fmla="val -84083"/>
              </a:avLst>
            </a:prstGeom>
            <a:noFill/>
            <a:ln w="18360">
              <a:solidFill>
                <a:srgbClr val="579D1C"/>
              </a:solidFill>
              <a:prstDash val="solid"/>
              <a:tailEnd type="arrow"/>
            </a:ln>
          </p:spPr>
        </p:cxnSp>
        <p:sp>
          <p:nvSpPr>
            <p:cNvPr id="41" name="Freeform 40"/>
            <p:cNvSpPr/>
            <p:nvPr/>
          </p:nvSpPr>
          <p:spPr>
            <a:xfrm>
              <a:off x="4238867" y="29313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8867" y="4133744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5" name="Freeform 44"/>
          <p:cNvSpPr/>
          <p:nvPr/>
        </p:nvSpPr>
        <p:spPr>
          <a:xfrm>
            <a:off x="4840067" y="2931345"/>
            <a:ext cx="240120" cy="24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FFCC"/>
          </a:solidFill>
          <a:ln w="18360">
            <a:solidFill>
              <a:srgbClr val="579D1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840067" y="2630745"/>
            <a:ext cx="240120" cy="24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 w="18360">
            <a:solidFill>
              <a:srgbClr val="CCCCC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449667" y="2936745"/>
            <a:ext cx="3233160" cy="1438199"/>
            <a:chOff x="2449667" y="2936745"/>
            <a:chExt cx="3233160" cy="1438199"/>
          </a:xfrm>
        </p:grpSpPr>
        <p:cxnSp>
          <p:nvCxnSpPr>
            <p:cNvPr id="11" name="Curved Connector 10"/>
            <p:cNvCxnSpPr>
              <a:stCxn id="33" idx="9"/>
              <a:endCxn id="38" idx="6"/>
            </p:cNvCxnSpPr>
            <p:nvPr/>
          </p:nvCxnSpPr>
          <p:spPr>
            <a:xfrm rot="16200000" flipH="1">
              <a:off x="2594722" y="3798380"/>
              <a:ext cx="516354" cy="395935"/>
            </a:xfrm>
            <a:prstGeom prst="curvedConnector3">
              <a:avLst>
                <a:gd name="adj1" fmla="val -8402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2" name="Curved Connector 11"/>
            <p:cNvCxnSpPr>
              <a:stCxn id="33" idx="11"/>
              <a:endCxn id="36" idx="6"/>
            </p:cNvCxnSpPr>
            <p:nvPr/>
          </p:nvCxnSpPr>
          <p:spPr>
            <a:xfrm rot="5400000" flipH="1" flipV="1">
              <a:off x="2597332" y="3114586"/>
              <a:ext cx="511135" cy="395935"/>
            </a:xfrm>
            <a:prstGeom prst="curvedConnector3">
              <a:avLst>
                <a:gd name="adj1" fmla="val 16824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4" name="Curved Connector 13"/>
            <p:cNvCxnSpPr>
              <a:stCxn id="34" idx="9"/>
              <a:endCxn id="39" idx="6"/>
            </p:cNvCxnSpPr>
            <p:nvPr/>
          </p:nvCxnSpPr>
          <p:spPr>
            <a:xfrm rot="16200000" flipH="1">
              <a:off x="3196076" y="3798173"/>
              <a:ext cx="516354" cy="396348"/>
            </a:xfrm>
            <a:prstGeom prst="curvedConnector3">
              <a:avLst>
                <a:gd name="adj1" fmla="val -8402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5" name="Curved Connector 14"/>
            <p:cNvCxnSpPr>
              <a:stCxn id="34" idx="11"/>
              <a:endCxn id="37" idx="6"/>
            </p:cNvCxnSpPr>
            <p:nvPr/>
          </p:nvCxnSpPr>
          <p:spPr>
            <a:xfrm rot="5400000" flipH="1" flipV="1">
              <a:off x="3198686" y="3114379"/>
              <a:ext cx="511135" cy="396348"/>
            </a:xfrm>
            <a:prstGeom prst="curvedConnector3">
              <a:avLst>
                <a:gd name="adj1" fmla="val 16824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0" name="Curved Connector 19"/>
            <p:cNvCxnSpPr>
              <a:stCxn id="40" idx="9"/>
              <a:endCxn id="50" idx="6"/>
            </p:cNvCxnSpPr>
            <p:nvPr/>
          </p:nvCxnSpPr>
          <p:spPr>
            <a:xfrm rot="16200000" flipH="1">
              <a:off x="4534851" y="3647450"/>
              <a:ext cx="215575" cy="397015"/>
            </a:xfrm>
            <a:prstGeom prst="curvedConnector3">
              <a:avLst>
                <a:gd name="adj1" fmla="val -201259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1" name="Curved Connector 20"/>
            <p:cNvCxnSpPr>
              <a:stCxn id="40" idx="11"/>
              <a:endCxn id="7" idx="6"/>
            </p:cNvCxnSpPr>
            <p:nvPr/>
          </p:nvCxnSpPr>
          <p:spPr>
            <a:xfrm rot="5400000" flipH="1" flipV="1">
              <a:off x="4534671" y="3262005"/>
              <a:ext cx="215576" cy="396655"/>
            </a:xfrm>
            <a:prstGeom prst="curvedConnector3">
              <a:avLst>
                <a:gd name="adj1" fmla="val 26181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3" name="Curved Connector 22"/>
            <p:cNvCxnSpPr>
              <a:stCxn id="43" idx="11"/>
              <a:endCxn id="8" idx="6"/>
            </p:cNvCxnSpPr>
            <p:nvPr/>
          </p:nvCxnSpPr>
          <p:spPr>
            <a:xfrm rot="5400000" flipH="1" flipV="1">
              <a:off x="5135538" y="3262031"/>
              <a:ext cx="215576" cy="396602"/>
            </a:xfrm>
            <a:prstGeom prst="curvedConnector3">
              <a:avLst>
                <a:gd name="adj1" fmla="val 26181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4" name="Curved Connector 23"/>
            <p:cNvCxnSpPr>
              <a:stCxn id="43" idx="9"/>
              <a:endCxn id="51" idx="6"/>
            </p:cNvCxnSpPr>
            <p:nvPr/>
          </p:nvCxnSpPr>
          <p:spPr>
            <a:xfrm rot="16200000" flipH="1">
              <a:off x="5135898" y="3647296"/>
              <a:ext cx="215575" cy="397322"/>
            </a:xfrm>
            <a:prstGeom prst="curvedConnector3">
              <a:avLst>
                <a:gd name="adj1" fmla="val -201259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sp>
          <p:nvSpPr>
            <p:cNvPr id="36" name="Freeform 35"/>
            <p:cNvSpPr/>
            <p:nvPr/>
          </p:nvSpPr>
          <p:spPr>
            <a:xfrm>
              <a:off x="3050867" y="2936745"/>
              <a:ext cx="24084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52427" y="29367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050867" y="4134104"/>
              <a:ext cx="24084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652427" y="4134104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449667" y="3232304"/>
              <a:ext cx="3232080" cy="541081"/>
              <a:chOff x="2449667" y="3232304"/>
              <a:chExt cx="3232080" cy="54108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4840787" y="3232304"/>
                <a:ext cx="23976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EEEEEE"/>
              </a:solidFill>
              <a:ln w="18360">
                <a:solidFill>
                  <a:srgbClr val="CCCCCC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441627" y="3232304"/>
                <a:ext cx="24012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EEEEEE"/>
              </a:solidFill>
              <a:ln w="18360">
                <a:solidFill>
                  <a:srgbClr val="CCCCCC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9" name="Curved Connector 8"/>
              <p:cNvCxnSpPr>
                <a:stCxn id="33" idx="10"/>
                <a:endCxn id="34" idx="6"/>
              </p:cNvCxnSpPr>
              <p:nvPr/>
            </p:nvCxnSpPr>
            <p:spPr>
              <a:xfrm rot="5400000" flipH="1" flipV="1">
                <a:off x="2870326" y="3472966"/>
                <a:ext cx="12700" cy="360359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3" name="Curved Connector 12"/>
              <p:cNvCxnSpPr>
                <a:stCxn id="34" idx="10"/>
                <a:endCxn id="35" idx="3"/>
              </p:cNvCxnSpPr>
              <p:nvPr/>
            </p:nvCxnSpPr>
            <p:spPr>
              <a:xfrm rot="5400000" flipH="1" flipV="1">
                <a:off x="3471706" y="3472785"/>
                <a:ext cx="12700" cy="360721"/>
              </a:xfrm>
              <a:prstGeom prst="curvedConnector4">
                <a:avLst>
                  <a:gd name="adj1" fmla="val -1800000"/>
                  <a:gd name="adj2" fmla="val 50000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6" name="Curved Connector 15"/>
              <p:cNvCxnSpPr>
                <a:stCxn id="35" idx="10"/>
                <a:endCxn id="40" idx="6"/>
              </p:cNvCxnSpPr>
              <p:nvPr/>
            </p:nvCxnSpPr>
            <p:spPr>
              <a:xfrm rot="5400000" flipH="1" flipV="1">
                <a:off x="4065707" y="3479985"/>
                <a:ext cx="12700" cy="34632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9" name="Curved Connector 18"/>
              <p:cNvCxnSpPr>
                <a:stCxn id="40" idx="10"/>
                <a:endCxn id="43" idx="6"/>
              </p:cNvCxnSpPr>
              <p:nvPr/>
            </p:nvCxnSpPr>
            <p:spPr>
              <a:xfrm rot="5400000" flipH="1" flipV="1">
                <a:off x="4659707" y="3472785"/>
                <a:ext cx="12700" cy="36072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22" name="Curved Connector 21"/>
              <p:cNvCxnSpPr>
                <a:stCxn id="43" idx="10"/>
                <a:endCxn id="44" idx="6"/>
              </p:cNvCxnSpPr>
              <p:nvPr/>
            </p:nvCxnSpPr>
            <p:spPr>
              <a:xfrm rot="5400000" flipH="1" flipV="1">
                <a:off x="5260727" y="3472605"/>
                <a:ext cx="12700" cy="36108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sp>
            <p:nvSpPr>
              <p:cNvPr id="33" name="Freeform 32"/>
              <p:cNvSpPr/>
              <p:nvPr/>
            </p:nvSpPr>
            <p:spPr>
              <a:xfrm>
                <a:off x="24496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400" b="0" i="0" u="none" strike="noStrike">
                  <a:ln>
                    <a:noFill/>
                  </a:ln>
                  <a:solidFill>
                    <a:srgbClr val="3465A4"/>
                  </a:solidFill>
                  <a:latin typeface="Liberation Sans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050506" y="3532905"/>
                <a:ext cx="24084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6520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400" b="0" i="0" u="none" strike="noStrike">
                    <a:ln>
                      <a:noFill/>
                    </a:ln>
                    <a:solidFill>
                      <a:srgbClr val="3465A4"/>
                    </a:solidFill>
                    <a:latin typeface="Liberation Sans" pitchFamily="34"/>
                    <a:ea typeface="HG Mincho Light J" pitchFamily="2"/>
                    <a:cs typeface="Arial Unicode MS" pitchFamily="2"/>
                  </a:rPr>
                  <a:t>?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2388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4840067" y="3532905"/>
                <a:ext cx="24012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4412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400" b="0" i="0" u="none" strike="noStrike">
                    <a:ln>
                      <a:noFill/>
                    </a:ln>
                    <a:solidFill>
                      <a:srgbClr val="3465A4"/>
                    </a:solidFill>
                    <a:latin typeface="Liberation Sans" pitchFamily="34"/>
                    <a:ea typeface="HG Mincho Light J" pitchFamily="2"/>
                    <a:cs typeface="Arial Unicode MS" pitchFamily="2"/>
                  </a:rPr>
                  <a:t>E</a:t>
                </a:r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4841147" y="3833505"/>
              <a:ext cx="24012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442347" y="383350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4840067" y="2330145"/>
            <a:ext cx="240120" cy="240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 w="18360">
            <a:solidFill>
              <a:srgbClr val="CCCCC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59107" y="2330145"/>
            <a:ext cx="1322640" cy="2645280"/>
            <a:chOff x="4359107" y="2330145"/>
            <a:chExt cx="1322640" cy="2645280"/>
          </a:xfrm>
        </p:grpSpPr>
        <p:cxnSp>
          <p:nvCxnSpPr>
            <p:cNvPr id="10" name="Curved Connector 9"/>
            <p:cNvCxnSpPr/>
            <p:nvPr/>
          </p:nvCxnSpPr>
          <p:spPr>
            <a:xfrm>
              <a:off x="4493747" y="305158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5" name="Curved Connector 24"/>
            <p:cNvCxnSpPr/>
            <p:nvPr/>
          </p:nvCxnSpPr>
          <p:spPr>
            <a:xfrm>
              <a:off x="5094587" y="305158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6" name="Curved Connector 25"/>
            <p:cNvCxnSpPr/>
            <p:nvPr/>
          </p:nvCxnSpPr>
          <p:spPr>
            <a:xfrm>
              <a:off x="4493747" y="425434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7" name="Curved Connector 26"/>
            <p:cNvCxnSpPr/>
            <p:nvPr/>
          </p:nvCxnSpPr>
          <p:spPr>
            <a:xfrm flipV="1">
              <a:off x="4432906" y="2750985"/>
              <a:ext cx="396720" cy="21564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8" name="Curved Connector 27"/>
            <p:cNvCxnSpPr>
              <a:stCxn id="41" idx="4"/>
              <a:endCxn id="54" idx="6"/>
            </p:cNvCxnSpPr>
            <p:nvPr/>
          </p:nvCxnSpPr>
          <p:spPr>
            <a:xfrm rot="5400000" flipH="1" flipV="1">
              <a:off x="4359197" y="2450475"/>
              <a:ext cx="480780" cy="480960"/>
            </a:xfrm>
            <a:prstGeom prst="curvedConnector3">
              <a:avLst>
                <a:gd name="adj1" fmla="val 17259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9" name="Curved Connector 28"/>
            <p:cNvCxnSpPr/>
            <p:nvPr/>
          </p:nvCxnSpPr>
          <p:spPr>
            <a:xfrm flipV="1">
              <a:off x="5048867" y="2750985"/>
              <a:ext cx="396360" cy="21564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0" name="Curved Connector 29"/>
            <p:cNvCxnSpPr/>
            <p:nvPr/>
          </p:nvCxnSpPr>
          <p:spPr>
            <a:xfrm flipV="1">
              <a:off x="4974347" y="2450385"/>
              <a:ext cx="480960" cy="48096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1" name="Curved Connector 30"/>
            <p:cNvCxnSpPr>
              <a:stCxn id="42" idx="9"/>
              <a:endCxn id="52" idx="6"/>
            </p:cNvCxnSpPr>
            <p:nvPr/>
          </p:nvCxnSpPr>
          <p:spPr>
            <a:xfrm rot="16200000" flipH="1">
              <a:off x="4535005" y="4248444"/>
              <a:ext cx="215628" cy="397375"/>
            </a:xfrm>
            <a:prstGeom prst="curvedConnector3">
              <a:avLst>
                <a:gd name="adj1" fmla="val -201353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2" name="Curved Connector 31"/>
            <p:cNvCxnSpPr>
              <a:stCxn id="42" idx="8"/>
              <a:endCxn id="53" idx="6"/>
            </p:cNvCxnSpPr>
            <p:nvPr/>
          </p:nvCxnSpPr>
          <p:spPr>
            <a:xfrm rot="16200000" flipH="1">
              <a:off x="4359916" y="4373774"/>
              <a:ext cx="480781" cy="482400"/>
            </a:xfrm>
            <a:prstGeom prst="curvedConnector3">
              <a:avLst>
                <a:gd name="adj1" fmla="val -97641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sp>
          <p:nvSpPr>
            <p:cNvPr id="46" name="Freeform 45"/>
            <p:cNvSpPr/>
            <p:nvPr/>
          </p:nvSpPr>
          <p:spPr>
            <a:xfrm>
              <a:off x="4840067" y="4133744"/>
              <a:ext cx="24012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>
                  <a:ln>
                    <a:noFill/>
                  </a:ln>
                  <a:solidFill>
                    <a:srgbClr val="579D1C"/>
                  </a:solidFill>
                  <a:latin typeface="Liberation Sans" pitchFamily="34"/>
                  <a:ea typeface="HG Mincho Light J" pitchFamily="2"/>
                  <a:cs typeface="Arial Unicode MS" pitchFamily="2"/>
                </a:rPr>
                <a:t>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441267" y="29313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>
                  <a:ln>
                    <a:noFill/>
                  </a:ln>
                  <a:solidFill>
                    <a:srgbClr val="579D1C"/>
                  </a:solidFill>
                  <a:latin typeface="Liberation Sans" pitchFamily="34"/>
                  <a:ea typeface="HG Mincho Light J" pitchFamily="2"/>
                  <a:cs typeface="Arial Unicode MS" pitchFamily="2"/>
                </a:rPr>
                <a:t>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41267" y="26307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841507" y="4434705"/>
              <a:ext cx="24012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841507" y="4735305"/>
              <a:ext cx="240480" cy="240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441267" y="2330145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608034" y="4481774"/>
            <a:ext cx="1139040" cy="393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dirty="0" err="1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rollin</a:t>
            </a:r>
            <a:endParaRPr lang="en-US" sz="2200" b="1" i="0" u="none" strike="noStrike" dirty="0">
              <a:ln>
                <a:noFill/>
              </a:ln>
              <a:solidFill>
                <a:srgbClr val="3465A4"/>
              </a:solidFill>
              <a:latin typeface="Droid Sans Mono" pitchFamily="33"/>
              <a:ea typeface="HG Mincho Light J" pitchFamily="2"/>
              <a:cs typeface="Arial Unicode MS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5442" y="4465840"/>
            <a:ext cx="1290240" cy="393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rollout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2147" y="3541545"/>
            <a:ext cx="939240" cy="3157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dirty="0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loss=.2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32147" y="2951505"/>
            <a:ext cx="838799" cy="315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dirty="0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307" y="4148144"/>
            <a:ext cx="938880" cy="315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loss=.8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55028" y="5149232"/>
            <a:ext cx="1519919" cy="5878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one-step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158665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4" grpId="0" animBg="1"/>
      <p:bldP spid="56" grpId="0"/>
      <p:bldP spid="58" grpId="0"/>
      <p:bldP spid="59" grpId="0"/>
      <p:bldP spid="60" grpId="0"/>
      <p:bldP spid="61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3132" y="267051"/>
            <a:ext cx="8877110" cy="549381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Example: </a:t>
            </a:r>
            <a:r>
              <a:rPr lang="en-US" dirty="0"/>
              <a:t>Sequence </a:t>
            </a:r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3132" y="1094907"/>
            <a:ext cx="8877110" cy="5617850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US" dirty="0"/>
              <a:t>Receive input:</a:t>
            </a:r>
            <a:br>
              <a:rPr lang="en-US" dirty="0"/>
            </a:br>
            <a:endParaRPr lang="en-US" dirty="0" smtClean="0"/>
          </a:p>
          <a:p>
            <a:pPr marL="0" lvl="0" indent="0">
              <a:buSzPct val="45000"/>
              <a:buNone/>
            </a:pPr>
            <a:r>
              <a:rPr lang="en-US" dirty="0" smtClean="0"/>
              <a:t>Make </a:t>
            </a:r>
            <a:r>
              <a:rPr lang="en-US" dirty="0"/>
              <a:t>a sequence of predictions:</a:t>
            </a:r>
            <a:br>
              <a:rPr lang="en-US" dirty="0"/>
            </a:br>
            <a:endParaRPr lang="en-US" dirty="0"/>
          </a:p>
          <a:p>
            <a:pPr marL="0" lvl="0" indent="0">
              <a:buSzPct val="45000"/>
              <a:buNone/>
            </a:pP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Pick a </a:t>
            </a:r>
            <a:r>
              <a:rPr lang="en-US" dirty="0" err="1"/>
              <a:t>timestep</a:t>
            </a:r>
            <a:r>
              <a:rPr lang="en-US" dirty="0"/>
              <a:t> and try all perturbations there: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Compute losses and construct 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2149" y="1191917"/>
            <a:ext cx="4102405" cy="64171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hangingPunct="0"/>
            <a:r>
              <a:rPr lang="en-US" sz="2176" dirty="0">
                <a:solidFill>
                  <a:srgbClr val="C00000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x = the monster ate the sandwich</a:t>
            </a:r>
          </a:p>
          <a:p>
            <a:pPr hangingPunct="0"/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y = Dt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Dt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endParaRPr lang="en-US" sz="2176" dirty="0">
              <a:solidFill>
                <a:srgbClr val="3C58AD"/>
              </a:solidFill>
              <a:latin typeface="Droid Sans Mono" pitchFamily="33"/>
              <a:ea typeface="HG Mincho Light J" pitchFamily="2"/>
              <a:cs typeface="Arial Unicode M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149" y="2614281"/>
            <a:ext cx="4102405" cy="64171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hangingPunct="0"/>
            <a:r>
              <a:rPr lang="en-US" sz="2176" dirty="0">
                <a:solidFill>
                  <a:srgbClr val="C00000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x = the monster ate the sandwich</a:t>
            </a:r>
          </a:p>
          <a:p>
            <a:pPr hangingPunct="0"/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ŷ = Dt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 </a:t>
            </a:r>
            <a:r>
              <a:rPr lang="en-US" sz="2176" dirty="0" err="1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endParaRPr lang="en-US" sz="2176" dirty="0">
              <a:solidFill>
                <a:srgbClr val="3C58AD"/>
              </a:solidFill>
              <a:latin typeface="Droid Sans Mono" pitchFamily="33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2149" y="3903832"/>
            <a:ext cx="4548809" cy="128342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hangingPunct="0"/>
            <a:r>
              <a:rPr lang="en-US" sz="2176" dirty="0">
                <a:solidFill>
                  <a:srgbClr val="FFFF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</a:t>
            </a:r>
            <a:r>
              <a:rPr lang="en-US" sz="363" dirty="0">
                <a:solidFill>
                  <a:srgbClr val="C00000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</a:t>
            </a:r>
            <a:r>
              <a:rPr lang="en-US" sz="2176" dirty="0">
                <a:solidFill>
                  <a:srgbClr val="C00000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x = the monster ate the sandwich</a:t>
            </a:r>
          </a:p>
          <a:p>
            <a:pPr hangingPunct="0"/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ŷ</a:t>
            </a:r>
            <a:r>
              <a:rPr lang="en-US" sz="2176" baseline="-25000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= Dt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Dt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 l=1</a:t>
            </a:r>
          </a:p>
          <a:p>
            <a:pPr hangingPunct="0"/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ŷ</a:t>
            </a:r>
            <a:r>
              <a:rPr lang="en-US" sz="2176" baseline="-25000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= Dt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</a:t>
            </a:r>
            <a:r>
              <a:rPr lang="en-US" sz="2176" dirty="0" err="1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 l=0</a:t>
            </a:r>
          </a:p>
          <a:p>
            <a:pPr hangingPunct="0"/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ŷ</a:t>
            </a:r>
            <a:r>
              <a:rPr lang="en-US" sz="2176" baseline="-25000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= Dt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</a:t>
            </a:r>
            <a:r>
              <a:rPr lang="en-US" sz="2176" dirty="0" err="1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Vb</a:t>
            </a:r>
            <a:r>
              <a:rPr lang="en-US" sz="2176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Dt     </a:t>
            </a:r>
            <a:r>
              <a:rPr lang="en-US" sz="2176" dirty="0" err="1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Nn</a:t>
            </a:r>
            <a:r>
              <a:rPr lang="en-US" sz="2176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    l=1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952" y="5736039"/>
            <a:ext cx="5958213" cy="4279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compatLnSpc="0">
            <a:spAutoFit/>
          </a:bodyPr>
          <a:lstStyle/>
          <a:p>
            <a:pPr hangingPunct="0"/>
            <a:r>
              <a:rPr lang="en-US" sz="2902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( { w=monster, p=Dt, </a:t>
            </a:r>
            <a:r>
              <a:rPr lang="en-US" sz="2902" dirty="0" smtClean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…},  </a:t>
            </a:r>
            <a:r>
              <a:rPr lang="en-US" sz="2902" dirty="0">
                <a:solidFill>
                  <a:srgbClr val="3C58AD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[1,0,1] )</a:t>
            </a:r>
          </a:p>
        </p:txBody>
      </p:sp>
    </p:spTree>
    <p:extLst>
      <p:ext uri="{BB962C8B-B14F-4D97-AF65-F5344CB8AC3E}">
        <p14:creationId xmlns:p14="http://schemas.microsoft.com/office/powerpoint/2010/main" val="15729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 Policy</a:t>
            </a:r>
            <a:r>
              <a:rPr lang="en-US" sz="2000" dirty="0" smtClean="0"/>
              <a:t>[</a:t>
            </a:r>
            <a:r>
              <a:rPr lang="en-US" altLang="zh-TW" sz="2000" dirty="0" smtClean="0"/>
              <a:t>Chang+</a:t>
            </a:r>
            <a:r>
              <a:rPr lang="en-US" sz="2000" dirty="0" smtClean="0"/>
              <a:t> 15, Ross+15]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“?” state, we construct a cost-sensitive multi-class example (?, [0, .2, .8])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57331" y="2931345"/>
            <a:ext cx="622016" cy="1443239"/>
            <a:chOff x="3857331" y="2931345"/>
            <a:chExt cx="622016" cy="1443239"/>
          </a:xfrm>
        </p:grpSpPr>
        <p:cxnSp>
          <p:nvCxnSpPr>
            <p:cNvPr id="17" name="Curved Connector 16"/>
            <p:cNvCxnSpPr>
              <a:stCxn id="35" idx="11"/>
              <a:endCxn id="41" idx="6"/>
            </p:cNvCxnSpPr>
            <p:nvPr/>
          </p:nvCxnSpPr>
          <p:spPr>
            <a:xfrm rot="5400000" flipH="1" flipV="1">
              <a:off x="3789832" y="3119086"/>
              <a:ext cx="516535" cy="381535"/>
            </a:xfrm>
            <a:prstGeom prst="curvedConnector3">
              <a:avLst>
                <a:gd name="adj1" fmla="val 167535"/>
              </a:avLst>
            </a:prstGeom>
            <a:noFill/>
            <a:ln w="18360">
              <a:solidFill>
                <a:srgbClr val="579D1C"/>
              </a:solidFill>
              <a:prstDash val="solid"/>
              <a:tailEnd type="arrow"/>
            </a:ln>
          </p:spPr>
        </p:cxnSp>
        <p:cxnSp>
          <p:nvCxnSpPr>
            <p:cNvPr id="18" name="Curved Connector 17"/>
            <p:cNvCxnSpPr>
              <a:stCxn id="35" idx="9"/>
              <a:endCxn id="42" idx="6"/>
            </p:cNvCxnSpPr>
            <p:nvPr/>
          </p:nvCxnSpPr>
          <p:spPr>
            <a:xfrm rot="16200000" flipH="1">
              <a:off x="3790102" y="3805400"/>
              <a:ext cx="515994" cy="381535"/>
            </a:xfrm>
            <a:prstGeom prst="curvedConnector3">
              <a:avLst>
                <a:gd name="adj1" fmla="val -84083"/>
              </a:avLst>
            </a:prstGeom>
            <a:noFill/>
            <a:ln w="18360">
              <a:solidFill>
                <a:srgbClr val="579D1C"/>
              </a:solidFill>
              <a:prstDash val="solid"/>
              <a:tailEnd type="arrow"/>
            </a:ln>
          </p:spPr>
        </p:cxnSp>
        <p:sp>
          <p:nvSpPr>
            <p:cNvPr id="41" name="Freeform 40"/>
            <p:cNvSpPr/>
            <p:nvPr/>
          </p:nvSpPr>
          <p:spPr>
            <a:xfrm>
              <a:off x="4238867" y="29313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8867" y="4133744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5" name="Freeform 44"/>
          <p:cNvSpPr/>
          <p:nvPr/>
        </p:nvSpPr>
        <p:spPr>
          <a:xfrm>
            <a:off x="4840067" y="2931345"/>
            <a:ext cx="240120" cy="24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FFCC"/>
          </a:solidFill>
          <a:ln w="18360">
            <a:solidFill>
              <a:srgbClr val="579D1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840067" y="2630745"/>
            <a:ext cx="240120" cy="240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 w="18360">
            <a:solidFill>
              <a:srgbClr val="CCCCC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449667" y="2936745"/>
            <a:ext cx="3233160" cy="1438199"/>
            <a:chOff x="2449667" y="2936745"/>
            <a:chExt cx="3233160" cy="1438199"/>
          </a:xfrm>
        </p:grpSpPr>
        <p:cxnSp>
          <p:nvCxnSpPr>
            <p:cNvPr id="11" name="Curved Connector 10"/>
            <p:cNvCxnSpPr>
              <a:stCxn id="33" idx="9"/>
              <a:endCxn id="38" idx="6"/>
            </p:cNvCxnSpPr>
            <p:nvPr/>
          </p:nvCxnSpPr>
          <p:spPr>
            <a:xfrm rot="16200000" flipH="1">
              <a:off x="2594722" y="3798380"/>
              <a:ext cx="516354" cy="395935"/>
            </a:xfrm>
            <a:prstGeom prst="curvedConnector3">
              <a:avLst>
                <a:gd name="adj1" fmla="val -8402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2" name="Curved Connector 11"/>
            <p:cNvCxnSpPr>
              <a:stCxn id="33" idx="11"/>
              <a:endCxn id="36" idx="6"/>
            </p:cNvCxnSpPr>
            <p:nvPr/>
          </p:nvCxnSpPr>
          <p:spPr>
            <a:xfrm rot="5400000" flipH="1" flipV="1">
              <a:off x="2597332" y="3114586"/>
              <a:ext cx="511135" cy="395935"/>
            </a:xfrm>
            <a:prstGeom prst="curvedConnector3">
              <a:avLst>
                <a:gd name="adj1" fmla="val 16824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4" name="Curved Connector 13"/>
            <p:cNvCxnSpPr>
              <a:stCxn id="34" idx="9"/>
              <a:endCxn id="39" idx="6"/>
            </p:cNvCxnSpPr>
            <p:nvPr/>
          </p:nvCxnSpPr>
          <p:spPr>
            <a:xfrm rot="16200000" flipH="1">
              <a:off x="3196076" y="3798173"/>
              <a:ext cx="516354" cy="396348"/>
            </a:xfrm>
            <a:prstGeom prst="curvedConnector3">
              <a:avLst>
                <a:gd name="adj1" fmla="val -8402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15" name="Curved Connector 14"/>
            <p:cNvCxnSpPr>
              <a:stCxn id="34" idx="11"/>
              <a:endCxn id="37" idx="6"/>
            </p:cNvCxnSpPr>
            <p:nvPr/>
          </p:nvCxnSpPr>
          <p:spPr>
            <a:xfrm rot="5400000" flipH="1" flipV="1">
              <a:off x="3198686" y="3114379"/>
              <a:ext cx="511135" cy="396348"/>
            </a:xfrm>
            <a:prstGeom prst="curvedConnector3">
              <a:avLst>
                <a:gd name="adj1" fmla="val 16824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0" name="Curved Connector 19"/>
            <p:cNvCxnSpPr>
              <a:stCxn id="40" idx="9"/>
              <a:endCxn id="50" idx="6"/>
            </p:cNvCxnSpPr>
            <p:nvPr/>
          </p:nvCxnSpPr>
          <p:spPr>
            <a:xfrm rot="16200000" flipH="1">
              <a:off x="4534851" y="3647450"/>
              <a:ext cx="215575" cy="397015"/>
            </a:xfrm>
            <a:prstGeom prst="curvedConnector3">
              <a:avLst>
                <a:gd name="adj1" fmla="val -201259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1" name="Curved Connector 20"/>
            <p:cNvCxnSpPr>
              <a:stCxn id="40" idx="11"/>
              <a:endCxn id="7" idx="6"/>
            </p:cNvCxnSpPr>
            <p:nvPr/>
          </p:nvCxnSpPr>
          <p:spPr>
            <a:xfrm rot="5400000" flipH="1" flipV="1">
              <a:off x="4534671" y="3262005"/>
              <a:ext cx="215576" cy="396655"/>
            </a:xfrm>
            <a:prstGeom prst="curvedConnector3">
              <a:avLst>
                <a:gd name="adj1" fmla="val 26181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3" name="Curved Connector 22"/>
            <p:cNvCxnSpPr>
              <a:stCxn id="43" idx="11"/>
              <a:endCxn id="8" idx="6"/>
            </p:cNvCxnSpPr>
            <p:nvPr/>
          </p:nvCxnSpPr>
          <p:spPr>
            <a:xfrm rot="5400000" flipH="1" flipV="1">
              <a:off x="5135538" y="3262031"/>
              <a:ext cx="215576" cy="396602"/>
            </a:xfrm>
            <a:prstGeom prst="curvedConnector3">
              <a:avLst>
                <a:gd name="adj1" fmla="val 261818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4" name="Curved Connector 23"/>
            <p:cNvCxnSpPr>
              <a:stCxn id="43" idx="9"/>
              <a:endCxn id="51" idx="6"/>
            </p:cNvCxnSpPr>
            <p:nvPr/>
          </p:nvCxnSpPr>
          <p:spPr>
            <a:xfrm rot="16200000" flipH="1">
              <a:off x="5135898" y="3647296"/>
              <a:ext cx="215575" cy="397322"/>
            </a:xfrm>
            <a:prstGeom prst="curvedConnector3">
              <a:avLst>
                <a:gd name="adj1" fmla="val -201259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sp>
          <p:nvSpPr>
            <p:cNvPr id="36" name="Freeform 35"/>
            <p:cNvSpPr/>
            <p:nvPr/>
          </p:nvSpPr>
          <p:spPr>
            <a:xfrm>
              <a:off x="3050867" y="2936745"/>
              <a:ext cx="24084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52427" y="29367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050867" y="4134104"/>
              <a:ext cx="24084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652427" y="4134104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449667" y="3232304"/>
              <a:ext cx="3232080" cy="541081"/>
              <a:chOff x="2449667" y="3232304"/>
              <a:chExt cx="3232080" cy="54108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4840787" y="3232304"/>
                <a:ext cx="23976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EEEEEE"/>
              </a:solidFill>
              <a:ln w="18360">
                <a:solidFill>
                  <a:srgbClr val="CCCCCC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441627" y="3232304"/>
                <a:ext cx="24012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EEEEEE"/>
              </a:solidFill>
              <a:ln w="18360">
                <a:solidFill>
                  <a:srgbClr val="CCCCCC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9" name="Curved Connector 8"/>
              <p:cNvCxnSpPr>
                <a:stCxn id="33" idx="10"/>
                <a:endCxn id="34" idx="6"/>
              </p:cNvCxnSpPr>
              <p:nvPr/>
            </p:nvCxnSpPr>
            <p:spPr>
              <a:xfrm rot="5400000" flipH="1" flipV="1">
                <a:off x="2870326" y="3472966"/>
                <a:ext cx="12700" cy="360359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3" name="Curved Connector 12"/>
              <p:cNvCxnSpPr>
                <a:stCxn id="34" idx="10"/>
                <a:endCxn id="35" idx="3"/>
              </p:cNvCxnSpPr>
              <p:nvPr/>
            </p:nvCxnSpPr>
            <p:spPr>
              <a:xfrm rot="5400000" flipH="1" flipV="1">
                <a:off x="3471706" y="3472785"/>
                <a:ext cx="12700" cy="360721"/>
              </a:xfrm>
              <a:prstGeom prst="curvedConnector4">
                <a:avLst>
                  <a:gd name="adj1" fmla="val -1800000"/>
                  <a:gd name="adj2" fmla="val 50000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6" name="Curved Connector 15"/>
              <p:cNvCxnSpPr>
                <a:stCxn id="35" idx="10"/>
                <a:endCxn id="40" idx="6"/>
              </p:cNvCxnSpPr>
              <p:nvPr/>
            </p:nvCxnSpPr>
            <p:spPr>
              <a:xfrm rot="5400000" flipH="1" flipV="1">
                <a:off x="4065707" y="3479985"/>
                <a:ext cx="12700" cy="34632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19" name="Curved Connector 18"/>
              <p:cNvCxnSpPr>
                <a:stCxn id="40" idx="10"/>
                <a:endCxn id="43" idx="6"/>
              </p:cNvCxnSpPr>
              <p:nvPr/>
            </p:nvCxnSpPr>
            <p:spPr>
              <a:xfrm rot="5400000" flipH="1" flipV="1">
                <a:off x="4659707" y="3472785"/>
                <a:ext cx="12700" cy="36072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cxnSp>
            <p:nvCxnSpPr>
              <p:cNvPr id="22" name="Curved Connector 21"/>
              <p:cNvCxnSpPr>
                <a:stCxn id="43" idx="10"/>
                <a:endCxn id="44" idx="6"/>
              </p:cNvCxnSpPr>
              <p:nvPr/>
            </p:nvCxnSpPr>
            <p:spPr>
              <a:xfrm rot="5400000" flipH="1" flipV="1">
                <a:off x="5260727" y="3472605"/>
                <a:ext cx="12700" cy="361080"/>
              </a:xfrm>
              <a:prstGeom prst="curvedConnector3">
                <a:avLst>
                  <a:gd name="adj1" fmla="val 2746772"/>
                </a:avLst>
              </a:prstGeom>
              <a:noFill/>
              <a:ln w="18360">
                <a:solidFill>
                  <a:srgbClr val="000000"/>
                </a:solidFill>
                <a:prstDash val="solid"/>
                <a:tailEnd type="arrow"/>
              </a:ln>
            </p:spPr>
          </p:cxnSp>
          <p:sp>
            <p:nvSpPr>
              <p:cNvPr id="33" name="Freeform 32"/>
              <p:cNvSpPr/>
              <p:nvPr/>
            </p:nvSpPr>
            <p:spPr>
              <a:xfrm>
                <a:off x="24496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400" b="0" i="0" u="none" strike="noStrike">
                  <a:ln>
                    <a:noFill/>
                  </a:ln>
                  <a:solidFill>
                    <a:srgbClr val="3465A4"/>
                  </a:solidFill>
                  <a:latin typeface="Liberation Sans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050506" y="3532905"/>
                <a:ext cx="24084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6520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400" b="0" i="0" u="none" strike="noStrike">
                    <a:ln>
                      <a:noFill/>
                    </a:ln>
                    <a:solidFill>
                      <a:srgbClr val="3465A4"/>
                    </a:solidFill>
                    <a:latin typeface="Liberation Sans" pitchFamily="34"/>
                    <a:ea typeface="HG Mincho Light J" pitchFamily="2"/>
                    <a:cs typeface="Arial Unicode MS" pitchFamily="2"/>
                  </a:rPr>
                  <a:t>?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2388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4840067" y="3532905"/>
                <a:ext cx="24012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441267" y="3532905"/>
                <a:ext cx="240480" cy="2404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FE7F5"/>
              </a:solidFill>
              <a:ln w="18360">
                <a:solidFill>
                  <a:srgbClr val="000000"/>
                </a:solidFill>
                <a:prstDash val="solid"/>
              </a:ln>
            </p:spPr>
            <p:txBody>
              <a:bodyPr vert="horz" wrap="none" lIns="99000" tIns="54000" rIns="99000" bIns="54000" anchor="ctr" anchorCtr="0" compatLnSpc="0">
                <a:noAutofit/>
              </a:bodyPr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400" b="0" i="0" u="none" strike="noStrike">
                    <a:ln>
                      <a:noFill/>
                    </a:ln>
                    <a:solidFill>
                      <a:srgbClr val="3465A4"/>
                    </a:solidFill>
                    <a:latin typeface="Liberation Sans" pitchFamily="34"/>
                    <a:ea typeface="HG Mincho Light J" pitchFamily="2"/>
                    <a:cs typeface="Arial Unicode MS" pitchFamily="2"/>
                  </a:rPr>
                  <a:t>E</a:t>
                </a:r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4841147" y="3833505"/>
              <a:ext cx="24012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442347" y="383350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4840067" y="2330145"/>
            <a:ext cx="240120" cy="240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 w="18360">
            <a:solidFill>
              <a:srgbClr val="CCCCCC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59107" y="2330145"/>
            <a:ext cx="1322640" cy="2645280"/>
            <a:chOff x="4359107" y="2330145"/>
            <a:chExt cx="1322640" cy="2645280"/>
          </a:xfrm>
        </p:grpSpPr>
        <p:cxnSp>
          <p:nvCxnSpPr>
            <p:cNvPr id="10" name="Curved Connector 9"/>
            <p:cNvCxnSpPr/>
            <p:nvPr/>
          </p:nvCxnSpPr>
          <p:spPr>
            <a:xfrm>
              <a:off x="4493747" y="305158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5" name="Curved Connector 24"/>
            <p:cNvCxnSpPr/>
            <p:nvPr/>
          </p:nvCxnSpPr>
          <p:spPr>
            <a:xfrm>
              <a:off x="5094587" y="305158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6" name="Curved Connector 25"/>
            <p:cNvCxnSpPr/>
            <p:nvPr/>
          </p:nvCxnSpPr>
          <p:spPr>
            <a:xfrm>
              <a:off x="4493747" y="4254344"/>
              <a:ext cx="360720" cy="0"/>
            </a:xfrm>
            <a:prstGeom prst="curvedConnector3">
              <a:avLst/>
            </a:prstGeom>
            <a:noFill/>
            <a:ln w="18360">
              <a:solidFill>
                <a:srgbClr val="000000"/>
              </a:solidFill>
              <a:prstDash val="solid"/>
              <a:tailEnd type="arrow"/>
            </a:ln>
          </p:spPr>
        </p:cxnSp>
        <p:cxnSp>
          <p:nvCxnSpPr>
            <p:cNvPr id="27" name="Curved Connector 26"/>
            <p:cNvCxnSpPr/>
            <p:nvPr/>
          </p:nvCxnSpPr>
          <p:spPr>
            <a:xfrm flipV="1">
              <a:off x="4432906" y="2750985"/>
              <a:ext cx="396720" cy="21564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8" name="Curved Connector 27"/>
            <p:cNvCxnSpPr>
              <a:stCxn id="41" idx="4"/>
              <a:endCxn id="54" idx="6"/>
            </p:cNvCxnSpPr>
            <p:nvPr/>
          </p:nvCxnSpPr>
          <p:spPr>
            <a:xfrm rot="5400000" flipH="1" flipV="1">
              <a:off x="4359197" y="2450475"/>
              <a:ext cx="480780" cy="480960"/>
            </a:xfrm>
            <a:prstGeom prst="curvedConnector3">
              <a:avLst>
                <a:gd name="adj1" fmla="val 172595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29" name="Curved Connector 28"/>
            <p:cNvCxnSpPr/>
            <p:nvPr/>
          </p:nvCxnSpPr>
          <p:spPr>
            <a:xfrm flipV="1">
              <a:off x="5048867" y="2750985"/>
              <a:ext cx="396360" cy="21564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0" name="Curved Connector 29"/>
            <p:cNvCxnSpPr/>
            <p:nvPr/>
          </p:nvCxnSpPr>
          <p:spPr>
            <a:xfrm flipV="1">
              <a:off x="4974347" y="2450385"/>
              <a:ext cx="480960" cy="480960"/>
            </a:xfrm>
            <a:prstGeom prst="curvedConnector3">
              <a:avLst/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1" name="Curved Connector 30"/>
            <p:cNvCxnSpPr>
              <a:stCxn id="42" idx="9"/>
              <a:endCxn id="52" idx="6"/>
            </p:cNvCxnSpPr>
            <p:nvPr/>
          </p:nvCxnSpPr>
          <p:spPr>
            <a:xfrm rot="16200000" flipH="1">
              <a:off x="4535005" y="4248444"/>
              <a:ext cx="215628" cy="397375"/>
            </a:xfrm>
            <a:prstGeom prst="curvedConnector3">
              <a:avLst>
                <a:gd name="adj1" fmla="val -201353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cxnSp>
          <p:nvCxnSpPr>
            <p:cNvPr id="32" name="Curved Connector 31"/>
            <p:cNvCxnSpPr>
              <a:stCxn id="42" idx="8"/>
              <a:endCxn id="53" idx="6"/>
            </p:cNvCxnSpPr>
            <p:nvPr/>
          </p:nvCxnSpPr>
          <p:spPr>
            <a:xfrm rot="16200000" flipH="1">
              <a:off x="4359916" y="4373774"/>
              <a:ext cx="480781" cy="482400"/>
            </a:xfrm>
            <a:prstGeom prst="curvedConnector3">
              <a:avLst>
                <a:gd name="adj1" fmla="val -97641"/>
              </a:avLst>
            </a:prstGeom>
            <a:noFill/>
            <a:ln w="18360">
              <a:solidFill>
                <a:srgbClr val="B2B2B2"/>
              </a:solidFill>
              <a:prstDash val="solid"/>
              <a:tailEnd type="arrow"/>
            </a:ln>
          </p:spPr>
        </p:cxnSp>
        <p:sp>
          <p:nvSpPr>
            <p:cNvPr id="46" name="Freeform 45"/>
            <p:cNvSpPr/>
            <p:nvPr/>
          </p:nvSpPr>
          <p:spPr>
            <a:xfrm>
              <a:off x="4840067" y="4133744"/>
              <a:ext cx="24012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>
                  <a:ln>
                    <a:noFill/>
                  </a:ln>
                  <a:solidFill>
                    <a:srgbClr val="579D1C"/>
                  </a:solidFill>
                  <a:latin typeface="Liberation Sans" pitchFamily="34"/>
                  <a:ea typeface="HG Mincho Light J" pitchFamily="2"/>
                  <a:cs typeface="Arial Unicode MS" pitchFamily="2"/>
                </a:rPr>
                <a:t>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441267" y="29313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FFCC"/>
            </a:solidFill>
            <a:ln w="18360">
              <a:solidFill>
                <a:srgbClr val="579D1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>
                  <a:ln>
                    <a:noFill/>
                  </a:ln>
                  <a:solidFill>
                    <a:srgbClr val="579D1C"/>
                  </a:solidFill>
                  <a:latin typeface="Liberation Sans" pitchFamily="34"/>
                  <a:ea typeface="HG Mincho Light J" pitchFamily="2"/>
                  <a:cs typeface="Arial Unicode MS" pitchFamily="2"/>
                </a:rPr>
                <a:t>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41267" y="2630745"/>
              <a:ext cx="24048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841507" y="4434705"/>
              <a:ext cx="240120" cy="24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841507" y="4735305"/>
              <a:ext cx="240480" cy="240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441267" y="2330145"/>
              <a:ext cx="240480" cy="240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EEEEE"/>
            </a:solidFill>
            <a:ln w="18360">
              <a:solidFill>
                <a:srgbClr val="CCCCCC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608034" y="4481774"/>
            <a:ext cx="1139040" cy="393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dirty="0" err="1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rollin</a:t>
            </a:r>
            <a:endParaRPr lang="en-US" sz="2200" b="1" i="0" u="none" strike="noStrike" dirty="0">
              <a:ln>
                <a:noFill/>
              </a:ln>
              <a:solidFill>
                <a:srgbClr val="3465A4"/>
              </a:solidFill>
              <a:latin typeface="Droid Sans Mono" pitchFamily="33"/>
              <a:ea typeface="HG Mincho Light J" pitchFamily="2"/>
              <a:cs typeface="Arial Unicode MS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5442" y="4465840"/>
            <a:ext cx="1290240" cy="393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rollout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2147" y="3541545"/>
            <a:ext cx="939240" cy="3157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dirty="0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loss=.2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32147" y="2951505"/>
            <a:ext cx="838799" cy="315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dirty="0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307" y="4148144"/>
            <a:ext cx="938880" cy="315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>
                <a:ln>
                  <a:noFill/>
                </a:ln>
                <a:solidFill>
                  <a:srgbClr val="990099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loss=.8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55028" y="5149232"/>
            <a:ext cx="1519919" cy="5878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  one-step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dirty="0">
                <a:ln>
                  <a:noFill/>
                </a:ln>
                <a:solidFill>
                  <a:srgbClr val="3465A4"/>
                </a:solidFill>
                <a:latin typeface="Droid Sans Mono" pitchFamily="33"/>
                <a:ea typeface="HG Mincho Light J" pitchFamily="2"/>
                <a:cs typeface="Arial Unicode MS" pitchFamily="2"/>
              </a:rPr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19045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4" grpId="0" animBg="1"/>
      <p:bldP spid="56" grpId="0"/>
      <p:bldP spid="58" grpId="0"/>
      <p:bldP spid="59" grpId="0"/>
      <p:bldP spid="60" grpId="0"/>
      <p:bldP spid="61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3C58AD"/>
                </a:solidFill>
              </a:rPr>
              <a:t>[</a:t>
            </a:r>
            <a:r>
              <a:rPr lang="en-US" sz="2200" dirty="0">
                <a:solidFill>
                  <a:srgbClr val="3C58AD"/>
                </a:solidFill>
              </a:rPr>
              <a:t>ICML 15</a:t>
            </a:r>
            <a:r>
              <a:rPr lang="en-US" sz="2200" dirty="0" smtClean="0">
                <a:solidFill>
                  <a:srgbClr val="3C58AD"/>
                </a:solidFill>
              </a:rPr>
              <a:t>]</a:t>
            </a:r>
            <a:r>
              <a:rPr lang="en-US" altLang="zh-TW" sz="2200" dirty="0" smtClean="0"/>
              <a:t>: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Learning to search better than your teacher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1" y="1270861"/>
            <a:ext cx="7536931" cy="26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 smtClean="0"/>
              <a:t>Roll-in with Ref:</a:t>
            </a:r>
          </a:p>
          <a:p>
            <a:pPr marL="0" indent="0">
              <a:buNone/>
            </a:pPr>
            <a:r>
              <a:rPr lang="en-US" altLang="zh-TW" dirty="0" smtClean="0"/>
              <a:t>  unbounded structured regret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1" y="1270861"/>
            <a:ext cx="7536931" cy="2629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9004" y="2049127"/>
            <a:ext cx="7414339" cy="6660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 smtClean="0"/>
              <a:t>Roll-out with Ref: </a:t>
            </a:r>
            <a:br>
              <a:rPr lang="en-US" altLang="zh-TW" dirty="0" smtClean="0"/>
            </a:br>
            <a:r>
              <a:rPr lang="en-US" altLang="zh-TW" dirty="0" smtClean="0"/>
              <a:t>     no local optimal if reference is sub-optimal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1" y="1270861"/>
            <a:ext cx="7536931" cy="2629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170541" y="2589429"/>
            <a:ext cx="1492899" cy="6344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9875"/>
            <a:ext cx="7886700" cy="67326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search </a:t>
            </a:r>
            <a:r>
              <a:rPr lang="en-US" dirty="0" smtClean="0"/>
              <a:t>approaches</a:t>
            </a:r>
            <a:br>
              <a:rPr lang="en-US" dirty="0" smtClean="0"/>
            </a:br>
            <a:r>
              <a:rPr lang="en-US" dirty="0" smtClean="0"/>
              <a:t>Shift-Reduce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 </a:t>
            </a:r>
            <a:r>
              <a:rPr lang="en-US" dirty="0" smtClean="0">
                <a:solidFill>
                  <a:srgbClr val="3C58AD"/>
                </a:solidFill>
              </a:rPr>
              <a:t>buffer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3C58AD"/>
                </a:solidFill>
              </a:rPr>
              <a:t>stack</a:t>
            </a:r>
          </a:p>
          <a:p>
            <a:r>
              <a:rPr lang="en-US" dirty="0" smtClean="0"/>
              <a:t>Make predictions </a:t>
            </a:r>
            <a:r>
              <a:rPr lang="en-US" dirty="0"/>
              <a:t>from </a:t>
            </a:r>
            <a:r>
              <a:rPr lang="en-US" dirty="0" smtClean="0"/>
              <a:t>left to right</a:t>
            </a:r>
          </a:p>
          <a:p>
            <a:r>
              <a:rPr lang="en-US" dirty="0" smtClean="0"/>
              <a:t>Three (four) types of actions:</a:t>
            </a:r>
            <a:br>
              <a:rPr lang="en-US" dirty="0" smtClean="0"/>
            </a:br>
            <a:r>
              <a:rPr lang="en-US" dirty="0" smtClean="0"/>
              <a:t>Shift, Reduce, Left, Right</a:t>
            </a:r>
          </a:p>
          <a:p>
            <a:endParaRPr lang="en-US" dirty="0"/>
          </a:p>
          <a:p>
            <a:endParaRPr lang="en-US" dirty="0" smtClean="0">
              <a:solidFill>
                <a:srgbClr val="3C58AD"/>
              </a:solidFill>
            </a:endParaRPr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 (University of Virginia)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2" y="3522583"/>
            <a:ext cx="6073848" cy="31988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88129" y="6076197"/>
            <a:ext cx="28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Google </a:t>
            </a:r>
            <a:r>
              <a:rPr lang="en-US" smtClean="0"/>
              <a:t>research blog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Roll-in &amp; Roll-out with current policy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ignore Ref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reinforcement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learning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1" y="1270861"/>
            <a:ext cx="7536931" cy="2629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32644" y="2603241"/>
            <a:ext cx="1492899" cy="6344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inimizes </a:t>
            </a:r>
            <a:r>
              <a:rPr lang="en-US" altLang="zh-TW" dirty="0"/>
              <a:t>a combination of regret to Ref and regret to </a:t>
            </a:r>
            <a:r>
              <a:rPr lang="en-US" altLang="zh-TW" dirty="0" smtClean="0"/>
              <a:t>its own </a:t>
            </a:r>
            <a:r>
              <a:rPr lang="en-US" altLang="zh-TW" dirty="0"/>
              <a:t>one-step deviations</a:t>
            </a:r>
            <a:r>
              <a:rPr lang="en-US" altLang="zh-TW" dirty="0" smtClean="0"/>
              <a:t>.</a:t>
            </a:r>
          </a:p>
          <a:p>
            <a:r>
              <a:rPr lang="en-US" dirty="0"/>
              <a:t>Competes with Ref when Ref is good.</a:t>
            </a:r>
          </a:p>
          <a:p>
            <a:r>
              <a:rPr lang="en-US" dirty="0" smtClean="0"/>
              <a:t>Competes </a:t>
            </a:r>
            <a:r>
              <a:rPr lang="en-US" dirty="0"/>
              <a:t>with local deviations to improve on suboptimal Ref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19" y="963741"/>
            <a:ext cx="7536931" cy="26296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58408" y="2278577"/>
            <a:ext cx="1511559" cy="61470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codes are available in VW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XXX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9" y="1116294"/>
            <a:ext cx="6841184" cy="31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Prediction as a </a:t>
            </a:r>
            <a:r>
              <a:rPr lang="en-US" dirty="0" smtClean="0"/>
              <a:t>Search problem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Decomposition of </a:t>
                </a:r>
                <a:r>
                  <a:rPr lang="en-US" sz="2800" dirty="0">
                    <a:solidFill>
                      <a:srgbClr val="3C58AD"/>
                    </a:solidFill>
                    <a:latin typeface="TeX Gyre Bonum" pitchFamily="34"/>
                  </a:rPr>
                  <a:t>y</a:t>
                </a:r>
                <a:r>
                  <a:rPr lang="en-US" sz="2800" dirty="0"/>
                  <a:t> often implies an </a:t>
                </a:r>
                <a:r>
                  <a:rPr lang="en-US" sz="2800" dirty="0" smtClean="0"/>
                  <a:t>ordering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 sequential decision making </a:t>
                </a:r>
                <a:r>
                  <a:rPr lang="en-US" sz="2800" dirty="0" smtClean="0"/>
                  <a:t>process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5414" y="3554486"/>
            <a:ext cx="4127761" cy="420480"/>
            <a:chOff x="839879" y="1861920"/>
            <a:chExt cx="4127761" cy="420480"/>
          </a:xfrm>
        </p:grpSpPr>
        <p:sp>
          <p:nvSpPr>
            <p:cNvPr id="7" name="Rectangle 6"/>
            <p:cNvSpPr/>
            <p:nvPr/>
          </p:nvSpPr>
          <p:spPr>
            <a:xfrm>
              <a:off x="83987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623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3224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860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4960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5774" y="4030406"/>
            <a:ext cx="4127760" cy="420480"/>
            <a:chOff x="840239" y="2337840"/>
            <a:chExt cx="4127760" cy="420480"/>
          </a:xfrm>
        </p:grpSpPr>
        <p:sp>
          <p:nvSpPr>
            <p:cNvPr id="13" name="Rectangle 12"/>
            <p:cNvSpPr/>
            <p:nvPr/>
          </p:nvSpPr>
          <p:spPr>
            <a:xfrm>
              <a:off x="840239" y="2337840"/>
              <a:ext cx="742680" cy="420480"/>
            </a:xfrm>
            <a:prstGeom prst="rect">
              <a:avLst/>
            </a:prstGeom>
            <a:solidFill>
              <a:srgbClr val="CC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Pro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86239" y="2337840"/>
              <a:ext cx="743040" cy="420480"/>
            </a:xfrm>
            <a:prstGeom prst="rect">
              <a:avLst/>
            </a:prstGeom>
            <a:solidFill>
              <a:srgbClr val="CC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Md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32600" y="2337840"/>
              <a:ext cx="743040" cy="42048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Vb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78600" y="2337840"/>
              <a:ext cx="743400" cy="420480"/>
            </a:xfrm>
            <a:prstGeom prst="rect">
              <a:avLst/>
            </a:prstGeom>
            <a:solidFill>
              <a:srgbClr val="FFFF99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Dt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25319" y="2337840"/>
              <a:ext cx="742680" cy="42048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3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Input: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" dirty="0"/>
              </a:p>
              <a:p>
                <a:r>
                  <a:rPr lang="es-ES" dirty="0" err="1"/>
                  <a:t>Truth</a:t>
                </a:r>
                <a:r>
                  <a:rPr lang="es-ES" dirty="0"/>
                  <a:t>:	</a:t>
                </a:r>
                <a:r>
                  <a:rPr lang="es-E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r>
                  <a:rPr lang="es-ES" dirty="0" err="1" smtClean="0"/>
                  <a:t>Predicted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r>
                  <a:rPr lang="es-ES" dirty="0" err="1"/>
                  <a:t>Loss</a:t>
                </a:r>
                <a:r>
                  <a:rPr lang="es-ES" dirty="0"/>
                  <a:t>: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40142" y="1196752"/>
            <a:ext cx="2806037" cy="311273"/>
            <a:chOff x="5852520" y="2580479"/>
            <a:chExt cx="4127760" cy="420480"/>
          </a:xfrm>
        </p:grpSpPr>
        <p:sp>
          <p:nvSpPr>
            <p:cNvPr id="7" name="Rectangle 6"/>
            <p:cNvSpPr/>
            <p:nvPr/>
          </p:nvSpPr>
          <p:spPr>
            <a:xfrm>
              <a:off x="5852520" y="2580479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 dirty="0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98880" y="2580479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 dirty="0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4879" y="2580479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1240" y="2580479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37600" y="2580479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0469" y="1628317"/>
            <a:ext cx="2806037" cy="311273"/>
            <a:chOff x="5852880" y="3056400"/>
            <a:chExt cx="4127760" cy="420480"/>
          </a:xfrm>
        </p:grpSpPr>
        <p:sp>
          <p:nvSpPr>
            <p:cNvPr id="13" name="Rectangle 12"/>
            <p:cNvSpPr/>
            <p:nvPr/>
          </p:nvSpPr>
          <p:spPr>
            <a:xfrm>
              <a:off x="5852880" y="3056400"/>
              <a:ext cx="742680" cy="420480"/>
            </a:xfrm>
            <a:prstGeom prst="rect">
              <a:avLst/>
            </a:prstGeom>
            <a:solidFill>
              <a:srgbClr val="CC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Pro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8880" y="3056400"/>
              <a:ext cx="743040" cy="420480"/>
            </a:xfrm>
            <a:prstGeom prst="rect">
              <a:avLst/>
            </a:prstGeom>
            <a:solidFill>
              <a:srgbClr val="CC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 dirty="0" err="1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Md</a:t>
              </a:r>
              <a:endParaRPr lang="en-US" sz="2176" dirty="0"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45240" y="3056400"/>
              <a:ext cx="743040" cy="42048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Vb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1240" y="3056400"/>
              <a:ext cx="743400" cy="420480"/>
            </a:xfrm>
            <a:prstGeom prst="rect">
              <a:avLst/>
            </a:prstGeom>
            <a:solidFill>
              <a:srgbClr val="FFFF99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Dt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7960" y="3056400"/>
              <a:ext cx="742680" cy="42048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hangingPunct="0"/>
              <a:r>
                <a:rPr lang="en-US" sz="2176" dirty="0" err="1"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Nn</a:t>
              </a:r>
              <a:endParaRPr lang="en-US" sz="2176" dirty="0"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41937" y="2057924"/>
            <a:ext cx="2806526" cy="1350892"/>
            <a:chOff x="5854319" y="3530160"/>
            <a:chExt cx="4128481" cy="1824840"/>
          </a:xfrm>
        </p:grpSpPr>
        <p:grpSp>
          <p:nvGrpSpPr>
            <p:cNvPr id="22" name="Group 21"/>
            <p:cNvGrpSpPr/>
            <p:nvPr/>
          </p:nvGrpSpPr>
          <p:grpSpPr>
            <a:xfrm>
              <a:off x="5854319" y="4934520"/>
              <a:ext cx="4127401" cy="420480"/>
              <a:chOff x="5854319" y="4934520"/>
              <a:chExt cx="4127401" cy="42048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854319" y="4934520"/>
                <a:ext cx="742319" cy="420480"/>
              </a:xfrm>
              <a:prstGeom prst="rect">
                <a:avLst/>
              </a:prstGeom>
              <a:solidFill>
                <a:srgbClr val="CC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Pro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700320" y="4934520"/>
                <a:ext cx="74268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546679" y="4934520"/>
                <a:ext cx="742680" cy="420480"/>
              </a:xfrm>
              <a:prstGeom prst="rect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Nn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92680" y="4934520"/>
                <a:ext cx="743040" cy="42048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Dt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239040" y="4934520"/>
                <a:ext cx="742680" cy="42048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Vb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854679" y="4466520"/>
              <a:ext cx="4127401" cy="420480"/>
              <a:chOff x="5854679" y="4466520"/>
              <a:chExt cx="4127401" cy="4204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54679" y="4466520"/>
                <a:ext cx="742319" cy="420480"/>
              </a:xfrm>
              <a:prstGeom prst="rect">
                <a:avLst/>
              </a:prstGeom>
              <a:solidFill>
                <a:srgbClr val="CC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Pro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00680" y="4466520"/>
                <a:ext cx="74268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546679" y="4466520"/>
                <a:ext cx="743040" cy="420480"/>
              </a:xfrm>
              <a:prstGeom prst="rect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Nn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392680" y="4466520"/>
                <a:ext cx="743400" cy="42048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Dt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239400" y="4466520"/>
                <a:ext cx="74268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854679" y="3998519"/>
              <a:ext cx="4127761" cy="420480"/>
              <a:chOff x="5854679" y="3998519"/>
              <a:chExt cx="4127761" cy="42048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854679" y="3998519"/>
                <a:ext cx="742680" cy="420480"/>
              </a:xfrm>
              <a:prstGeom prst="rect">
                <a:avLst/>
              </a:prstGeom>
              <a:solidFill>
                <a:srgbClr val="CC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Pro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00680" y="3998519"/>
                <a:ext cx="74304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47039" y="3998519"/>
                <a:ext cx="74304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93040" y="3998519"/>
                <a:ext cx="743400" cy="42048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Dt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239760" y="3998519"/>
                <a:ext cx="742680" cy="420480"/>
              </a:xfrm>
              <a:prstGeom prst="rect">
                <a:avLst/>
              </a:prstGeom>
              <a:solidFill>
                <a:srgbClr val="99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Nn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855040" y="3530160"/>
              <a:ext cx="4127760" cy="420480"/>
              <a:chOff x="5855040" y="3530160"/>
              <a:chExt cx="4127760" cy="4204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55040" y="3530160"/>
                <a:ext cx="742680" cy="420480"/>
              </a:xfrm>
              <a:prstGeom prst="rect">
                <a:avLst/>
              </a:prstGeom>
              <a:solidFill>
                <a:srgbClr val="CCCC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Pro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01040" y="3530160"/>
                <a:ext cx="74304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547399" y="3530160"/>
                <a:ext cx="743040" cy="420480"/>
              </a:xfrm>
              <a:prstGeom prst="rect">
                <a:avLst/>
              </a:prstGeom>
              <a:solidFill>
                <a:srgbClr val="CCFFFF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Md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93400" y="3530160"/>
                <a:ext cx="743040" cy="420480"/>
              </a:xfrm>
              <a:prstGeom prst="rect">
                <a:avLst/>
              </a:prstGeom>
              <a:solidFill>
                <a:srgbClr val="FFFF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Dt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240120" y="3530160"/>
                <a:ext cx="742680" cy="42048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wrap="none" lIns="0" tIns="0" rIns="0" bIns="0" anchor="ctr" anchorCtr="1" compatLnSpc="0"/>
              <a:lstStyle/>
              <a:p>
                <a:pPr hangingPunct="0"/>
                <a:r>
                  <a:rPr lang="en-US" sz="2176">
                    <a:solidFill>
                      <a:srgbClr val="000000"/>
                    </a:solidFill>
                    <a:latin typeface="Bitstream Vera Sans" pitchFamily="18"/>
                    <a:ea typeface="HG Mincho Light J" pitchFamily="2"/>
                    <a:cs typeface="Arial Unicode MS" pitchFamily="2"/>
                  </a:rPr>
                  <a:t>Vb</a:t>
                </a:r>
              </a:p>
            </p:txBody>
          </p:sp>
        </p:grpSp>
      </p:grpSp>
      <p:sp>
        <p:nvSpPr>
          <p:cNvPr id="61" name="Freeform 60"/>
          <p:cNvSpPr/>
          <p:nvPr/>
        </p:nvSpPr>
        <p:spPr>
          <a:xfrm>
            <a:off x="4369566" y="1485976"/>
            <a:ext cx="810621" cy="1493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6322" tIns="16322" rIns="16322" bIns="16322" anchor="ctr" anchorCtr="0" compatLnSpc="0">
            <a:noAutofit/>
          </a:bodyPr>
          <a:lstStyle/>
          <a:p>
            <a:pPr hangingPunct="0"/>
            <a:endParaRPr lang="en-US" sz="2176"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4662282" y="1863718"/>
            <a:ext cx="740140" cy="334784"/>
          </a:xfrm>
          <a:custGeom>
            <a:avLst/>
            <a:gdLst>
              <a:gd name="f0" fmla="val 0"/>
              <a:gd name="f1" fmla="val 142"/>
              <a:gd name="f2" fmla="val 147"/>
              <a:gd name="f3" fmla="val 98"/>
              <a:gd name="f4" fmla="val 21"/>
              <a:gd name="f5" fmla="val 64"/>
              <a:gd name="f6" fmla="val 36"/>
              <a:gd name="f7" fmla="val 50"/>
              <a:gd name="f8" fmla="val 84"/>
              <a:gd name="f9" fmla="val 102"/>
              <a:gd name="f10" fmla="val 22"/>
              <a:gd name="f11" fmla="val 116"/>
              <a:gd name="f12" fmla="val 4"/>
              <a:gd name="f13" fmla="val 39"/>
              <a:gd name="f14" fmla="val 67"/>
              <a:gd name="f15" fmla="val 119"/>
              <a:gd name="f16" fmla="val 81"/>
              <a:gd name="f17" fmla="val 53"/>
              <a:gd name="f18" fmla="val 103"/>
              <a:gd name="f19" fmla="val 73"/>
              <a:gd name="f20" fmla="val 3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42" h="147">
                <a:moveTo>
                  <a:pt x="f3" y="f4"/>
                </a:moveTo>
                <a:cubicBezTo>
                  <a:pt x="f5" y="f4"/>
                  <a:pt x="f6" y="f7"/>
                  <a:pt x="f6" y="f8"/>
                </a:cubicBezTo>
                <a:cubicBezTo>
                  <a:pt x="f6" y="f9"/>
                  <a:pt x="f10" y="f11"/>
                  <a:pt x="f12" y="f11"/>
                </a:cubicBezTo>
                <a:cubicBezTo>
                  <a:pt x="f0" y="f11"/>
                  <a:pt x="f0" y="f11"/>
                  <a:pt x="f0" y="f11"/>
                </a:cubicBezTo>
                <a:cubicBezTo>
                  <a:pt x="f0" y="f2"/>
                  <a:pt x="f0" y="f2"/>
                  <a:pt x="f0" y="f2"/>
                </a:cubicBezTo>
                <a:cubicBezTo>
                  <a:pt x="f12" y="f2"/>
                  <a:pt x="f12" y="f2"/>
                  <a:pt x="f12" y="f2"/>
                </a:cubicBezTo>
                <a:cubicBezTo>
                  <a:pt x="f13" y="f2"/>
                  <a:pt x="f14" y="f15"/>
                  <a:pt x="f14" y="f8"/>
                </a:cubicBezTo>
                <a:cubicBezTo>
                  <a:pt x="f14" y="f14"/>
                  <a:pt x="f16" y="f17"/>
                  <a:pt x="f3" y="f17"/>
                </a:cubicBezTo>
                <a:cubicBezTo>
                  <a:pt x="f18" y="f17"/>
                  <a:pt x="f18" y="f17"/>
                  <a:pt x="f18" y="f17"/>
                </a:cubicBezTo>
                <a:cubicBezTo>
                  <a:pt x="f18" y="f19"/>
                  <a:pt x="f18" y="f19"/>
                  <a:pt x="f18" y="f19"/>
                </a:cubicBezTo>
                <a:cubicBezTo>
                  <a:pt x="f1" y="f20"/>
                  <a:pt x="f1" y="f20"/>
                  <a:pt x="f1" y="f20"/>
                </a:cubicBezTo>
                <a:cubicBezTo>
                  <a:pt x="f18" y="f0"/>
                  <a:pt x="f18" y="f0"/>
                  <a:pt x="f18" y="f0"/>
                </a:cubicBezTo>
                <a:cubicBezTo>
                  <a:pt x="f18" y="f4"/>
                  <a:pt x="f18" y="f4"/>
                  <a:pt x="f18" y="f4"/>
                </a:cubicBezTo>
                <a:lnTo>
                  <a:pt x="f3" y="f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6322" tIns="16322" rIns="16322" bIns="16322" anchor="ctr" compatLnSpc="0">
            <a:noAutofit/>
          </a:bodyPr>
          <a:lstStyle/>
          <a:p>
            <a:pPr hangingPunct="0"/>
            <a:endParaRPr lang="en-US" sz="2176"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5639272" y="1628317"/>
            <a:ext cx="230715" cy="1587066"/>
          </a:xfrm>
          <a:custGeom>
            <a:avLst>
              <a:gd name="f0" fmla="val 1172"/>
              <a:gd name="f1" fmla="val 74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solidFill>
            <a:schemeClr val="bg1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6322" tIns="16322" rIns="16322" bIns="16322" anchor="ctr" compatLnSpc="0">
            <a:noAutofit/>
          </a:bodyPr>
          <a:lstStyle/>
          <a:p>
            <a:pPr hangingPunct="0"/>
            <a:endParaRPr lang="en-US" sz="2176"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4973573" y="2721098"/>
            <a:ext cx="462523" cy="2038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6322" tIns="16322" rIns="16322" bIns="16322" anchor="ctr" anchorCtr="0" compatLnSpc="0">
            <a:noAutofit/>
          </a:bodyPr>
          <a:lstStyle/>
          <a:p>
            <a:pPr hangingPunct="0"/>
            <a:endParaRPr lang="en-US" sz="2176"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2233" y="3748302"/>
                <a:ext cx="9105285" cy="295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hangingPunct="0"/>
                <a:r>
                  <a:rPr lang="en-US" sz="3000" dirty="0" smtClean="0">
                    <a:solidFill>
                      <a:srgbClr val="0070C0"/>
                    </a:solidFill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Goal: make joint prediction to minimize a joint loss</a:t>
                </a:r>
              </a:p>
              <a:p>
                <a:pPr lvl="0" hangingPunct="0"/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/>
                </a:r>
                <a:b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</a:br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 minimizing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HG Mincho Light J" pitchFamily="2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sz="3000" b="0" i="1" smtClean="0">
                            <a:latin typeface="Cambria Math" charset="0"/>
                            <a:ea typeface="HG Mincho Light J" pitchFamily="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HG Mincho Light J" pitchFamily="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sz="3000" b="0" i="1" smtClean="0">
                                <a:latin typeface="Cambria Math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HG Mincho Light J" pitchFamily="2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HG Mincho Light J" pitchFamily="2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HG Mincho Light J" pitchFamily="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HG Mincho Light J" pitchFamily="2"/>
                            <a:cs typeface="Arial" panose="020B0604020202020204" pitchFamily="34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HG Mincho Light J" pitchFamily="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HG Mincho Light J" pitchFamily="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 based </a:t>
                </a:r>
                <a:r>
                  <a:rPr lang="en-US" sz="3000" dirty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HG Mincho Light J" pitchFamily="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3000" dirty="0" smtClean="0">
                    <a:latin typeface="Arial" panose="020B0604020202020204" pitchFamily="34" charset="0"/>
                    <a:ea typeface="HG Mincho Light J" pitchFamily="2"/>
                    <a:cs typeface="Arial" panose="020B0604020202020204" pitchFamily="34" charset="0"/>
                  </a:rPr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charset="0"/>
                            <a:ea typeface="HG Mincho Light J" pitchFamily="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HG Mincho Light J" pitchFamily="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HG Mincho Light J" pitchFamily="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HG Mincho Light J" pitchFamily="2"/>
                        <a:cs typeface="Arial" panose="020B0604020202020204" pitchFamily="34" charset="0"/>
                      </a:rPr>
                      <m:t>~</m:t>
                    </m:r>
                    <m:r>
                      <a:rPr lang="en-US" sz="3000" i="1">
                        <a:latin typeface="Cambria Math" panose="02040503050406030204" pitchFamily="18" charset="0"/>
                        <a:ea typeface="HG Mincho Light J" pitchFamily="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sz="3000" dirty="0">
                  <a:latin typeface="Arial" panose="020B0604020202020204" pitchFamily="34" charset="0"/>
                  <a:ea typeface="HG Mincho Light J" pitchFamily="2"/>
                  <a:cs typeface="Arial" panose="020B0604020202020204" pitchFamily="34" charset="0"/>
                </a:endParaRPr>
              </a:p>
              <a:p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3" y="3748302"/>
                <a:ext cx="9105285" cy="2951257"/>
              </a:xfrm>
              <a:prstGeom prst="rect">
                <a:avLst/>
              </a:prstGeom>
              <a:blipFill rotWithShape="0">
                <a:blip r:embed="rId3"/>
                <a:stretch>
                  <a:fillRect l="-1539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 ( MSR -&gt; U of Virginia)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dirty="0"/>
              <a:t>When making a mistake, which local decision </a:t>
            </a:r>
            <a:r>
              <a:rPr lang="en-US" dirty="0" smtClean="0"/>
              <a:t>should be blamed?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pPr marL="0" lvl="1" indent="0">
              <a:spcBef>
                <a:spcPts val="750"/>
              </a:spcBef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575"/>
          <a:stretch/>
        </p:blipFill>
        <p:spPr>
          <a:xfrm>
            <a:off x="1858945" y="2204698"/>
            <a:ext cx="4887625" cy="28312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4243" y="3941008"/>
            <a:ext cx="10347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sentence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27" y="2230251"/>
            <a:ext cx="2935115" cy="1082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09" y="3941008"/>
            <a:ext cx="2438756" cy="1073666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 (University of Virginia)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33750" t="44400" r="33000" b="15118"/>
          <a:stretch>
            <a:fillRect/>
          </a:stretch>
        </p:blipFill>
        <p:spPr>
          <a:xfrm>
            <a:off x="539560" y="2213320"/>
            <a:ext cx="3254037" cy="29461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/>
          <p:cNvSpPr/>
          <p:nvPr/>
        </p:nvSpPr>
        <p:spPr>
          <a:xfrm>
            <a:off x="5587758" y="2155865"/>
            <a:ext cx="2250517" cy="18995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12" tIns="40806" rIns="81612" bIns="40806" anchor="t" compatLnSpc="0">
            <a:spAutoFit/>
          </a:bodyPr>
          <a:lstStyle/>
          <a:p>
            <a:r>
              <a:rPr lang="en-US" sz="2902" dirty="0">
                <a:latin typeface="Calibri" pitchFamily="18"/>
                <a:ea typeface="HG Mincho Light J" pitchFamily="2"/>
                <a:cs typeface="Arial Unicode MS" pitchFamily="2"/>
              </a:rPr>
              <a:t>Jump in {0,1}</a:t>
            </a:r>
          </a:p>
          <a:p>
            <a:r>
              <a:rPr lang="en-US" sz="2902" dirty="0">
                <a:latin typeface="Calibri" pitchFamily="18"/>
                <a:ea typeface="HG Mincho Light J" pitchFamily="2"/>
                <a:cs typeface="Arial Unicode MS" pitchFamily="2"/>
              </a:rPr>
              <a:t>Right in {0,1}</a:t>
            </a:r>
          </a:p>
          <a:p>
            <a:r>
              <a:rPr lang="en-US" sz="2902" dirty="0">
                <a:latin typeface="Calibri" pitchFamily="18"/>
                <a:ea typeface="HG Mincho Light J" pitchFamily="2"/>
                <a:cs typeface="Arial Unicode MS" pitchFamily="2"/>
              </a:rPr>
              <a:t>Left in {0,1}</a:t>
            </a:r>
          </a:p>
          <a:p>
            <a:r>
              <a:rPr lang="en-US" sz="2902" dirty="0">
                <a:latin typeface="Calibri" pitchFamily="18"/>
                <a:ea typeface="HG Mincho Light J" pitchFamily="2"/>
                <a:cs typeface="Arial Unicode MS" pitchFamily="2"/>
              </a:rPr>
              <a:t>Speed in {0,1}</a:t>
            </a:r>
          </a:p>
        </p:txBody>
      </p:sp>
      <p:sp>
        <p:nvSpPr>
          <p:cNvPr id="5" name="Right Arrow 6"/>
          <p:cNvSpPr/>
          <p:nvPr/>
        </p:nvSpPr>
        <p:spPr>
          <a:xfrm>
            <a:off x="4380286" y="3105651"/>
            <a:ext cx="855948" cy="7139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A5F8B"/>
            </a:solidFill>
            <a:prstDash val="solid"/>
          </a:ln>
        </p:spPr>
        <p:txBody>
          <a:bodyPr vert="horz" wrap="square" lIns="81612" tIns="40806" rIns="81612" bIns="40806" anchor="ctr" compatLnSpc="0">
            <a:noAutofit/>
          </a:bodyPr>
          <a:lstStyle/>
          <a:p>
            <a:pPr hangingPunct="0"/>
            <a:endParaRPr lang="en-US" sz="2176">
              <a:solidFill>
                <a:srgbClr val="000000"/>
              </a:solidFill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" name="TextBox 7"/>
          <p:cNvSpPr/>
          <p:nvPr/>
        </p:nvSpPr>
        <p:spPr>
          <a:xfrm>
            <a:off x="372092" y="5391295"/>
            <a:ext cx="7243563" cy="11044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12" tIns="40806" rIns="81612" bIns="40806" anchor="t" compatLnSpc="0">
            <a:spAutoFit/>
          </a:bodyPr>
          <a:lstStyle/>
          <a:p>
            <a:r>
              <a:rPr lang="en-US" sz="2176">
                <a:solidFill>
                  <a:srgbClr val="000000"/>
                </a:solidFill>
                <a:latin typeface="Calibri" pitchFamily="18"/>
                <a:ea typeface="HG Mincho Light J" pitchFamily="2"/>
                <a:cs typeface="Arial Unicode MS" pitchFamily="2"/>
              </a:rPr>
              <a:t>Extracted 27K+ binary features</a:t>
            </a:r>
            <a:br>
              <a:rPr lang="en-US" sz="2176">
                <a:solidFill>
                  <a:srgbClr val="000000"/>
                </a:solidFill>
                <a:latin typeface="Calibri" pitchFamily="18"/>
                <a:ea typeface="HG Mincho Light J" pitchFamily="2"/>
                <a:cs typeface="Arial Unicode MS" pitchFamily="2"/>
              </a:rPr>
            </a:br>
            <a:r>
              <a:rPr lang="en-US" sz="2176">
                <a:solidFill>
                  <a:srgbClr val="000000"/>
                </a:solidFill>
                <a:latin typeface="Calibri" pitchFamily="18"/>
                <a:ea typeface="HG Mincho Light J" pitchFamily="2"/>
                <a:cs typeface="Arial Unicode MS" pitchFamily="2"/>
              </a:rPr>
              <a:t>from last 4 observations</a:t>
            </a:r>
          </a:p>
          <a:p>
            <a:r>
              <a:rPr lang="en-US" sz="2176">
                <a:solidFill>
                  <a:srgbClr val="000000"/>
                </a:solidFill>
                <a:latin typeface="Calibri" pitchFamily="18"/>
                <a:ea typeface="HG Mincho Light J" pitchFamily="2"/>
                <a:cs typeface="Arial Unicode MS" pitchFamily="2"/>
              </a:rPr>
              <a:t>(14 binary features for every cell)</a:t>
            </a:r>
          </a:p>
        </p:txBody>
      </p:sp>
      <p:sp>
        <p:nvSpPr>
          <p:cNvPr id="7" name="TextBox 8"/>
          <p:cNvSpPr/>
          <p:nvPr/>
        </p:nvSpPr>
        <p:spPr>
          <a:xfrm>
            <a:off x="6038908" y="1672720"/>
            <a:ext cx="1346616" cy="5367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12" tIns="40806" rIns="81612" bIns="40806" anchor="t" compatLnSpc="0">
            <a:spAutoFit/>
          </a:bodyPr>
          <a:lstStyle/>
          <a:p>
            <a:r>
              <a:rPr lang="en-US" sz="2902" dirty="0">
                <a:solidFill>
                  <a:srgbClr val="3C58AD"/>
                </a:solidFill>
                <a:latin typeface="Calibri" pitchFamily="18"/>
                <a:ea typeface="HG Mincho Light J" pitchFamily="2"/>
                <a:cs typeface="Arial Unicode MS" pitchFamily="2"/>
              </a:rPr>
              <a:t>Output:</a:t>
            </a:r>
          </a:p>
        </p:txBody>
      </p:sp>
      <p:sp>
        <p:nvSpPr>
          <p:cNvPr id="8" name="TextBox 11"/>
          <p:cNvSpPr/>
          <p:nvPr/>
        </p:nvSpPr>
        <p:spPr>
          <a:xfrm>
            <a:off x="1568525" y="1672720"/>
            <a:ext cx="1069296" cy="5367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12" tIns="40806" rIns="81612" bIns="40806" anchor="t" compatLnSpc="0">
            <a:spAutoFit/>
          </a:bodyPr>
          <a:lstStyle/>
          <a:p>
            <a:r>
              <a:rPr lang="en-US" sz="2902">
                <a:solidFill>
                  <a:srgbClr val="3C58AD"/>
                </a:solidFill>
                <a:latin typeface="Calibri" pitchFamily="18"/>
                <a:ea typeface="HG Mincho Light J" pitchFamily="2"/>
                <a:cs typeface="Arial Unicode MS" pitchFamily="2"/>
              </a:rPr>
              <a:t>Input:</a:t>
            </a:r>
          </a:p>
        </p:txBody>
      </p:sp>
      <p:sp>
        <p:nvSpPr>
          <p:cNvPr id="9" name="TextBox 12"/>
          <p:cNvSpPr/>
          <p:nvPr/>
        </p:nvSpPr>
        <p:spPr>
          <a:xfrm>
            <a:off x="1612842" y="691154"/>
            <a:ext cx="5099374" cy="5367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12" tIns="40806" rIns="81612" bIns="40806" anchor="t" compatLnSpc="0">
            <a:spAutoFit/>
          </a:bodyPr>
          <a:lstStyle/>
          <a:p>
            <a:r>
              <a:rPr lang="en-US" sz="2902" dirty="0">
                <a:solidFill>
                  <a:srgbClr val="808080"/>
                </a:solidFill>
                <a:latin typeface="Calibri" pitchFamily="18"/>
                <a:ea typeface="HG Mincho Light J" pitchFamily="2"/>
                <a:cs typeface="Arial Unicode MS" pitchFamily="2"/>
              </a:rPr>
              <a:t>From Mario AI competition 2009</a:t>
            </a:r>
          </a:p>
        </p:txBody>
      </p:sp>
      <p:sp>
        <p:nvSpPr>
          <p:cNvPr id="10" name="Title 9"/>
          <p:cNvSpPr txBox="1">
            <a:spLocks noGrp="1"/>
          </p:cNvSpPr>
          <p:nvPr>
            <p:ph type="title" idx="4294967295"/>
          </p:nvPr>
        </p:nvSpPr>
        <p:spPr>
          <a:xfrm>
            <a:off x="165777" y="180052"/>
            <a:ext cx="8852300" cy="54938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An </a:t>
            </a:r>
            <a:r>
              <a:rPr lang="en-US" dirty="0" smtClean="0"/>
              <a:t>Analogy </a:t>
            </a:r>
            <a:r>
              <a:rPr lang="en-US" dirty="0"/>
              <a:t>from P</a:t>
            </a:r>
            <a:r>
              <a:rPr lang="en-US" dirty="0" smtClean="0"/>
              <a:t>laying </a:t>
            </a:r>
            <a:r>
              <a:rPr lang="en-US" dirty="0"/>
              <a:t>Mario</a:t>
            </a:r>
          </a:p>
        </p:txBody>
      </p:sp>
      <p:sp>
        <p:nvSpPr>
          <p:cNvPr id="11" name="Freeform 10"/>
          <p:cNvSpPr/>
          <p:nvPr/>
        </p:nvSpPr>
        <p:spPr>
          <a:xfrm>
            <a:off x="1177441" y="5272141"/>
            <a:ext cx="6094464" cy="13475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36720">
            <a:solidFill>
              <a:srgbClr val="009900"/>
            </a:solidFill>
            <a:prstDash val="solid"/>
          </a:ln>
        </p:spPr>
        <p:txBody>
          <a:bodyPr vert="horz" wrap="none" lIns="16322" tIns="16322" rIns="16322" bIns="16322" anchor="ctr" anchorCtr="0" compatLnSpc="0">
            <a:noAutofit/>
          </a:bodyPr>
          <a:lstStyle/>
          <a:p>
            <a:pPr algn="ctr" hangingPunct="0"/>
            <a:r>
              <a:rPr lang="en-US" sz="2902" b="1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  <a:t>High level goal:</a:t>
            </a:r>
            <a:r>
              <a:rPr lang="en-US" sz="2902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  <a:t/>
            </a:r>
            <a:br>
              <a:rPr lang="en-US" sz="2902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</a:br>
            <a:r>
              <a:rPr lang="en-US" sz="2902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  <a:t>Watch an expert play and</a:t>
            </a:r>
            <a:br>
              <a:rPr lang="en-US" sz="2902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</a:br>
            <a:r>
              <a:rPr lang="en-US" sz="2902">
                <a:solidFill>
                  <a:srgbClr val="000000"/>
                </a:solidFill>
                <a:latin typeface="Gill Sans MT" pitchFamily="34"/>
                <a:ea typeface="HG Mincho Light J" pitchFamily="2"/>
                <a:cs typeface="Arial Unicode MS" pitchFamily="2"/>
              </a:rPr>
              <a:t>learn to mimic her behavior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6608419" y="3790831"/>
            <a:ext cx="4350247" cy="306448"/>
          </a:xfrm>
          <a:prstGeom prst="rect">
            <a:avLst/>
          </a:prstGeom>
          <a:noFill/>
          <a:ln>
            <a:noFill/>
          </a:ln>
        </p:spPr>
        <p:txBody>
          <a:bodyPr vert="horz" wrap="none" lIns="64080" tIns="64080" rIns="64080" bIns="6408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dirty="0">
                <a:ln>
                  <a:noFill/>
                </a:ln>
                <a:latin typeface="Droid Sans Mono" pitchFamily="33"/>
                <a:ea typeface="HG Mincho Light J" pitchFamily="2"/>
                <a:cs typeface="Arial Unicode MS" pitchFamily="2"/>
              </a:rPr>
              <a:t>Video credit: </a:t>
            </a:r>
            <a:r>
              <a:rPr lang="en-US" sz="1200" b="0" i="0" u="none" strike="noStrike" dirty="0" err="1">
                <a:ln>
                  <a:noFill/>
                </a:ln>
                <a:latin typeface="Droid Sans Mono" pitchFamily="33"/>
                <a:ea typeface="HG Mincho Light J" pitchFamily="2"/>
                <a:cs typeface="Arial Unicode MS" pitchFamily="2"/>
              </a:rPr>
              <a:t>St</a:t>
            </a:r>
            <a:r>
              <a:rPr lang="en-US" sz="1200" b="0" i="0" u="none" strike="noStrike" dirty="0" err="1">
                <a:ln>
                  <a:noFill/>
                </a:ln>
                <a:latin typeface="Droid Sans Mono" pitchFamily="33"/>
                <a:ea typeface="TakaoPGothic" pitchFamily="32"/>
                <a:cs typeface="TakaoPGothic" pitchFamily="32"/>
              </a:rPr>
              <a:t>é</a:t>
            </a:r>
            <a:r>
              <a:rPr lang="en-US" sz="1200" b="0" i="0" u="none" strike="noStrike" dirty="0" err="1">
                <a:ln>
                  <a:noFill/>
                </a:ln>
                <a:latin typeface="Droid Sans Mono" pitchFamily="33"/>
                <a:ea typeface="HG Mincho Light J" pitchFamily="2"/>
                <a:cs typeface="Arial Unicode MS" pitchFamily="2"/>
              </a:rPr>
              <a:t>phane</a:t>
            </a:r>
            <a:r>
              <a:rPr lang="en-US" sz="1200" b="0" i="0" u="none" strike="noStrike" dirty="0">
                <a:ln>
                  <a:noFill/>
                </a:ln>
                <a:latin typeface="Droid Sans Mono" pitchFamily="33"/>
                <a:ea typeface="HG Mincho Light J" pitchFamily="2"/>
                <a:cs typeface="Arial Unicode MS" pitchFamily="2"/>
              </a:rPr>
              <a:t> Ross, Geoff Gordon and Drew </a:t>
            </a:r>
            <a:r>
              <a:rPr lang="en-US" sz="1200" b="0" i="0" u="none" strike="noStrike" dirty="0" err="1">
                <a:ln>
                  <a:noFill/>
                </a:ln>
                <a:latin typeface="Droid Sans Mono" pitchFamily="33"/>
                <a:ea typeface="HG Mincho Light J" pitchFamily="2"/>
                <a:cs typeface="Arial Unicode MS" pitchFamily="2"/>
              </a:rPr>
              <a:t>Bagnell</a:t>
            </a:r>
            <a:endParaRPr lang="en-US" sz="1200" b="0" i="0" u="none" strike="noStrike" dirty="0">
              <a:ln>
                <a:noFill/>
              </a:ln>
              <a:latin typeface="Droid Sans Mono" pitchFamily="33"/>
              <a:ea typeface="HG Mincho Light J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147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631234" y="2173827"/>
            <a:ext cx="4225404" cy="1191124"/>
            <a:chOff x="2631234" y="2173827"/>
            <a:chExt cx="4225404" cy="1191124"/>
          </a:xfrm>
        </p:grpSpPr>
        <p:sp>
          <p:nvSpPr>
            <p:cNvPr id="19" name="Rectangle 18"/>
            <p:cNvSpPr/>
            <p:nvPr/>
          </p:nvSpPr>
          <p:spPr>
            <a:xfrm>
              <a:off x="2631234" y="2432176"/>
              <a:ext cx="591503" cy="323768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0116" y="3041183"/>
              <a:ext cx="442696" cy="323768"/>
            </a:xfrm>
            <a:prstGeom prst="rect">
              <a:avLst/>
            </a:prstGeom>
            <a:solidFill>
              <a:srgbClr val="CC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Pro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4170" y="3041183"/>
              <a:ext cx="442982" cy="323768"/>
            </a:xfrm>
            <a:prstGeom prst="rect">
              <a:avLst/>
            </a:prstGeom>
            <a:solidFill>
              <a:srgbClr val="CCFF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Md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98797" y="3041183"/>
              <a:ext cx="442696" cy="323768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Vb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2851" y="3041183"/>
              <a:ext cx="443269" cy="323768"/>
            </a:xfrm>
            <a:prstGeom prst="rect">
              <a:avLst/>
            </a:prstGeom>
            <a:solidFill>
              <a:srgbClr val="FFFF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07478" y="3041183"/>
              <a:ext cx="442696" cy="323768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Nn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347253" y="2426909"/>
              <a:ext cx="346070" cy="3345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36720">
              <a:solidFill>
                <a:schemeClr val="tx1"/>
              </a:solidFill>
              <a:prstDash val="solid"/>
            </a:ln>
          </p:spPr>
          <p:txBody>
            <a:bodyPr vert="horz" wrap="none" lIns="18000" tIns="18000" rIns="18000" bIns="18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endParaRPr>
            </a:p>
          </p:txBody>
        </p:sp>
        <p:cxnSp>
          <p:nvCxnSpPr>
            <p:cNvPr id="26" name="Curved Connector 25"/>
            <p:cNvCxnSpPr>
              <a:stCxn id="25" idx="7"/>
              <a:endCxn id="20" idx="0"/>
            </p:cNvCxnSpPr>
            <p:nvPr/>
          </p:nvCxnSpPr>
          <p:spPr>
            <a:xfrm rot="16200000" flipH="1" flipV="1">
              <a:off x="3790351" y="2433604"/>
              <a:ext cx="328689" cy="886466"/>
            </a:xfrm>
            <a:prstGeom prst="curvedConnector3">
              <a:avLst>
                <a:gd name="adj1" fmla="val 3826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7" name="Curved Connector 26"/>
            <p:cNvCxnSpPr>
              <a:stCxn id="25" idx="7"/>
              <a:endCxn id="21" idx="0"/>
            </p:cNvCxnSpPr>
            <p:nvPr/>
          </p:nvCxnSpPr>
          <p:spPr>
            <a:xfrm rot="16200000" flipH="1" flipV="1">
              <a:off x="4042451" y="2685703"/>
              <a:ext cx="328689" cy="382269"/>
            </a:xfrm>
            <a:prstGeom prst="curvedConnector3">
              <a:avLst>
                <a:gd name="adj1" fmla="val 8198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8" name="Curved Connector 27"/>
            <p:cNvCxnSpPr>
              <a:stCxn id="25" idx="9"/>
              <a:endCxn id="24" idx="0"/>
            </p:cNvCxnSpPr>
            <p:nvPr/>
          </p:nvCxnSpPr>
          <p:spPr>
            <a:xfrm rot="16200000" flipH="1">
              <a:off x="4921390" y="2433748"/>
              <a:ext cx="328689" cy="886180"/>
            </a:xfrm>
            <a:prstGeom prst="curvedConnector3">
              <a:avLst>
                <a:gd name="adj1" fmla="val 6012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29" name="Curved Connector 28"/>
            <p:cNvCxnSpPr>
              <a:stCxn id="25" idx="9"/>
              <a:endCxn id="23" idx="0"/>
            </p:cNvCxnSpPr>
            <p:nvPr/>
          </p:nvCxnSpPr>
          <p:spPr>
            <a:xfrm rot="16200000" flipH="1">
              <a:off x="4669220" y="2685918"/>
              <a:ext cx="328689" cy="381839"/>
            </a:xfrm>
            <a:prstGeom prst="curvedConnector3">
              <a:avLst>
                <a:gd name="adj1" fmla="val 6012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30" name="Curved Connector 29"/>
            <p:cNvCxnSpPr>
              <a:stCxn id="25" idx="8"/>
              <a:endCxn id="22" idx="0"/>
            </p:cNvCxnSpPr>
            <p:nvPr/>
          </p:nvCxnSpPr>
          <p:spPr>
            <a:xfrm rot="16200000" flipH="1" flipV="1">
              <a:off x="4380369" y="2901263"/>
              <a:ext cx="279695" cy="143"/>
            </a:xfrm>
            <a:prstGeom prst="curvedConnector5">
              <a:avLst>
                <a:gd name="adj1" fmla="val 26972"/>
                <a:gd name="adj2" fmla="val 1116111"/>
                <a:gd name="adj3" fmla="val 41187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57" name="TextBox 56"/>
            <p:cNvSpPr txBox="1"/>
            <p:nvPr/>
          </p:nvSpPr>
          <p:spPr>
            <a:xfrm>
              <a:off x="4791955" y="2173827"/>
              <a:ext cx="1241698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decision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6240" y="3013659"/>
              <a:ext cx="910398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action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36278" y="3364951"/>
            <a:ext cx="1645973" cy="609281"/>
            <a:chOff x="3336278" y="3364951"/>
            <a:chExt cx="1645973" cy="609281"/>
          </a:xfrm>
        </p:grpSpPr>
        <p:sp>
          <p:nvSpPr>
            <p:cNvPr id="37" name="Freeform 36"/>
            <p:cNvSpPr/>
            <p:nvPr/>
          </p:nvSpPr>
          <p:spPr>
            <a:xfrm>
              <a:off x="3336278" y="3639654"/>
              <a:ext cx="346070" cy="3345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36720">
              <a:solidFill>
                <a:schemeClr val="tx1"/>
              </a:solidFill>
              <a:prstDash val="solid"/>
            </a:ln>
          </p:spPr>
          <p:txBody>
            <a:bodyPr vert="horz" wrap="none" lIns="18000" tIns="18000" rIns="18000" bIns="18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endParaRPr>
            </a:p>
          </p:txBody>
        </p:sp>
        <p:cxnSp>
          <p:nvCxnSpPr>
            <p:cNvPr id="55" name="Curved Connector 54"/>
            <p:cNvCxnSpPr>
              <a:stCxn id="20" idx="2"/>
              <a:endCxn id="37" idx="4"/>
            </p:cNvCxnSpPr>
            <p:nvPr/>
          </p:nvCxnSpPr>
          <p:spPr>
            <a:xfrm rot="5400000">
              <a:off x="3373038" y="3501228"/>
              <a:ext cx="274703" cy="2150"/>
            </a:xfrm>
            <a:prstGeom prst="curvedConnector3">
              <a:avLst/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59" name="TextBox 58"/>
            <p:cNvSpPr txBox="1"/>
            <p:nvPr/>
          </p:nvSpPr>
          <p:spPr>
            <a:xfrm>
              <a:off x="3740553" y="3370772"/>
              <a:ext cx="1241698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decision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631234" y="3644921"/>
            <a:ext cx="4199026" cy="932775"/>
            <a:chOff x="2631234" y="3644921"/>
            <a:chExt cx="4199026" cy="932775"/>
          </a:xfrm>
        </p:grpSpPr>
        <p:sp>
          <p:nvSpPr>
            <p:cNvPr id="31" name="Rectangle 30"/>
            <p:cNvSpPr/>
            <p:nvPr/>
          </p:nvSpPr>
          <p:spPr>
            <a:xfrm>
              <a:off x="2631234" y="3644921"/>
              <a:ext cx="591503" cy="323768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can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0116" y="4253928"/>
              <a:ext cx="442696" cy="323768"/>
            </a:xfrm>
            <a:prstGeom prst="rect">
              <a:avLst/>
            </a:prstGeom>
            <a:solidFill>
              <a:srgbClr val="CC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Pro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94170" y="4253928"/>
              <a:ext cx="442982" cy="323768"/>
            </a:xfrm>
            <a:prstGeom prst="rect">
              <a:avLst/>
            </a:prstGeom>
            <a:solidFill>
              <a:srgbClr val="CCFF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Md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8797" y="4253928"/>
              <a:ext cx="442696" cy="323768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Vb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02851" y="4253928"/>
              <a:ext cx="443269" cy="323768"/>
            </a:xfrm>
            <a:prstGeom prst="rect">
              <a:avLst/>
            </a:prstGeom>
            <a:solidFill>
              <a:srgbClr val="FFFF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07478" y="4253928"/>
              <a:ext cx="442696" cy="323768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Nn</a:t>
              </a:r>
            </a:p>
          </p:txBody>
        </p:sp>
        <p:cxnSp>
          <p:nvCxnSpPr>
            <p:cNvPr id="38" name="Curved Connector 37"/>
            <p:cNvCxnSpPr>
              <a:stCxn id="37" idx="8"/>
              <a:endCxn id="32" idx="0"/>
            </p:cNvCxnSpPr>
            <p:nvPr/>
          </p:nvCxnSpPr>
          <p:spPr>
            <a:xfrm rot="16200000" flipH="1">
              <a:off x="3370540" y="4113006"/>
              <a:ext cx="279695" cy="2150"/>
            </a:xfrm>
            <a:prstGeom prst="curvedConnector5">
              <a:avLst>
                <a:gd name="adj1" fmla="val 55228"/>
                <a:gd name="adj2" fmla="val 616969"/>
                <a:gd name="adj3" fmla="val 48893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39" name="Curved Connector 38"/>
            <p:cNvCxnSpPr>
              <a:stCxn id="37" idx="9"/>
              <a:endCxn id="33" idx="0"/>
            </p:cNvCxnSpPr>
            <p:nvPr/>
          </p:nvCxnSpPr>
          <p:spPr>
            <a:xfrm rot="16200000" flipH="1">
              <a:off x="3659321" y="3897588"/>
              <a:ext cx="328689" cy="383990"/>
            </a:xfrm>
            <a:prstGeom prst="curvedConnector3">
              <a:avLst>
                <a:gd name="adj1" fmla="val -7103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40" name="Curved Connector 39"/>
            <p:cNvCxnSpPr>
              <a:stCxn id="37" idx="9"/>
              <a:endCxn id="36" idx="0"/>
            </p:cNvCxnSpPr>
            <p:nvPr/>
          </p:nvCxnSpPr>
          <p:spPr>
            <a:xfrm rot="16200000" flipH="1">
              <a:off x="4415903" y="3141006"/>
              <a:ext cx="328689" cy="1897154"/>
            </a:xfrm>
            <a:prstGeom prst="curvedConnector3">
              <a:avLst>
                <a:gd name="adj1" fmla="val -11475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41" name="Curved Connector 40"/>
            <p:cNvCxnSpPr>
              <a:stCxn id="37" idx="9"/>
              <a:endCxn id="35" idx="0"/>
            </p:cNvCxnSpPr>
            <p:nvPr/>
          </p:nvCxnSpPr>
          <p:spPr>
            <a:xfrm rot="16200000" flipH="1">
              <a:off x="4163733" y="3393176"/>
              <a:ext cx="328689" cy="1392814"/>
            </a:xfrm>
            <a:prstGeom prst="curvedConnector3">
              <a:avLst>
                <a:gd name="adj1" fmla="val -9289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42" name="Curved Connector 41"/>
            <p:cNvCxnSpPr>
              <a:stCxn id="37" idx="9"/>
              <a:endCxn id="34" idx="0"/>
            </p:cNvCxnSpPr>
            <p:nvPr/>
          </p:nvCxnSpPr>
          <p:spPr>
            <a:xfrm rot="16200000" flipH="1">
              <a:off x="3911563" y="3645346"/>
              <a:ext cx="328689" cy="888473"/>
            </a:xfrm>
            <a:prstGeom prst="curvedConnector3">
              <a:avLst>
                <a:gd name="adj1" fmla="val -9289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60" name="TextBox 59"/>
            <p:cNvSpPr txBox="1"/>
            <p:nvPr/>
          </p:nvSpPr>
          <p:spPr>
            <a:xfrm>
              <a:off x="5919862" y="4210604"/>
              <a:ext cx="910398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action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1192" y="4567995"/>
            <a:ext cx="1633931" cy="618984"/>
            <a:chOff x="3841192" y="4567995"/>
            <a:chExt cx="1633931" cy="618984"/>
          </a:xfrm>
        </p:grpSpPr>
        <p:sp>
          <p:nvSpPr>
            <p:cNvPr id="49" name="Freeform 48"/>
            <p:cNvSpPr/>
            <p:nvPr/>
          </p:nvSpPr>
          <p:spPr>
            <a:xfrm>
              <a:off x="3841192" y="4852401"/>
              <a:ext cx="346070" cy="3345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36720">
              <a:solidFill>
                <a:schemeClr val="tx1"/>
              </a:solidFill>
              <a:prstDash val="solid"/>
            </a:ln>
          </p:spPr>
          <p:txBody>
            <a:bodyPr vert="horz" wrap="none" lIns="18000" tIns="18000" rIns="18000" bIns="180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endParaRPr>
            </a:p>
          </p:txBody>
        </p:sp>
        <p:cxnSp>
          <p:nvCxnSpPr>
            <p:cNvPr id="56" name="Curved Connector 55"/>
            <p:cNvCxnSpPr>
              <a:stCxn id="33" idx="2"/>
              <a:endCxn id="49" idx="4"/>
            </p:cNvCxnSpPr>
            <p:nvPr/>
          </p:nvCxnSpPr>
          <p:spPr>
            <a:xfrm rot="5400000">
              <a:off x="3877592" y="4714332"/>
              <a:ext cx="274704" cy="1434"/>
            </a:xfrm>
            <a:prstGeom prst="curvedConnector3">
              <a:avLst/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61" name="TextBox 60"/>
            <p:cNvSpPr txBox="1"/>
            <p:nvPr/>
          </p:nvSpPr>
          <p:spPr>
            <a:xfrm>
              <a:off x="4233425" y="4567995"/>
              <a:ext cx="1241698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 dirty="0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decision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631234" y="4857667"/>
            <a:ext cx="4172646" cy="958228"/>
            <a:chOff x="2631234" y="4857667"/>
            <a:chExt cx="4172646" cy="958228"/>
          </a:xfrm>
        </p:grpSpPr>
        <p:sp>
          <p:nvSpPr>
            <p:cNvPr id="43" name="Rectangle 42"/>
            <p:cNvSpPr/>
            <p:nvPr/>
          </p:nvSpPr>
          <p:spPr>
            <a:xfrm>
              <a:off x="2631234" y="4857667"/>
              <a:ext cx="591503" cy="323768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can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0116" y="5466674"/>
              <a:ext cx="442696" cy="323768"/>
            </a:xfrm>
            <a:prstGeom prst="rect">
              <a:avLst/>
            </a:prstGeom>
            <a:solidFill>
              <a:srgbClr val="CC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Pro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94170" y="5466674"/>
              <a:ext cx="442982" cy="323768"/>
            </a:xfrm>
            <a:prstGeom prst="rect">
              <a:avLst/>
            </a:prstGeom>
            <a:solidFill>
              <a:srgbClr val="CCFF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Md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98797" y="5466674"/>
              <a:ext cx="442696" cy="323768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Vb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2851" y="5466674"/>
              <a:ext cx="443269" cy="323768"/>
            </a:xfrm>
            <a:prstGeom prst="rect">
              <a:avLst/>
            </a:prstGeom>
            <a:solidFill>
              <a:srgbClr val="FFFF99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07478" y="5466674"/>
              <a:ext cx="442696" cy="323768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chemeClr val="tx1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Nn</a:t>
              </a:r>
            </a:p>
          </p:txBody>
        </p:sp>
        <p:cxnSp>
          <p:nvCxnSpPr>
            <p:cNvPr id="50" name="Curved Connector 49"/>
            <p:cNvCxnSpPr>
              <a:stCxn id="49" idx="7"/>
              <a:endCxn id="44" idx="0"/>
            </p:cNvCxnSpPr>
            <p:nvPr/>
          </p:nvCxnSpPr>
          <p:spPr>
            <a:xfrm rot="16200000" flipH="1" flipV="1">
              <a:off x="3537322" y="5112126"/>
              <a:ext cx="328689" cy="380406"/>
            </a:xfrm>
            <a:prstGeom prst="curvedConnector3">
              <a:avLst>
                <a:gd name="adj1" fmla="val 14754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51" name="Curved Connector 50"/>
            <p:cNvCxnSpPr>
              <a:stCxn id="49" idx="8"/>
              <a:endCxn id="45" idx="0"/>
            </p:cNvCxnSpPr>
            <p:nvPr/>
          </p:nvCxnSpPr>
          <p:spPr>
            <a:xfrm rot="16200000" flipH="1">
              <a:off x="3875097" y="5326109"/>
              <a:ext cx="279695" cy="1434"/>
            </a:xfrm>
            <a:prstGeom prst="curvedConnector5">
              <a:avLst>
                <a:gd name="adj1" fmla="val 42384"/>
                <a:gd name="adj2" fmla="val -111722"/>
                <a:gd name="adj3" fmla="val 43756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52" name="Curved Connector 51"/>
            <p:cNvCxnSpPr>
              <a:stCxn id="49" idx="9"/>
              <a:endCxn id="48" idx="0"/>
            </p:cNvCxnSpPr>
            <p:nvPr/>
          </p:nvCxnSpPr>
          <p:spPr>
            <a:xfrm rot="16200000" flipH="1">
              <a:off x="4668361" y="4606209"/>
              <a:ext cx="328689" cy="1392240"/>
            </a:xfrm>
            <a:prstGeom prst="curvedConnector3">
              <a:avLst>
                <a:gd name="adj1" fmla="val 1639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53" name="Curved Connector 52"/>
            <p:cNvCxnSpPr>
              <a:stCxn id="49" idx="9"/>
              <a:endCxn id="47" idx="0"/>
            </p:cNvCxnSpPr>
            <p:nvPr/>
          </p:nvCxnSpPr>
          <p:spPr>
            <a:xfrm rot="16200000" flipH="1">
              <a:off x="4416191" y="4858379"/>
              <a:ext cx="328689" cy="887900"/>
            </a:xfrm>
            <a:prstGeom prst="curvedConnector3">
              <a:avLst>
                <a:gd name="adj1" fmla="val -547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cxnSp>
          <p:nvCxnSpPr>
            <p:cNvPr id="54" name="Curved Connector 53"/>
            <p:cNvCxnSpPr>
              <a:stCxn id="49" idx="9"/>
              <a:endCxn id="46" idx="0"/>
            </p:cNvCxnSpPr>
            <p:nvPr/>
          </p:nvCxnSpPr>
          <p:spPr>
            <a:xfrm rot="16200000" flipH="1">
              <a:off x="4164021" y="5110549"/>
              <a:ext cx="328689" cy="383560"/>
            </a:xfrm>
            <a:prstGeom prst="curvedConnector3">
              <a:avLst>
                <a:gd name="adj1" fmla="val 6011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62" name="TextBox 61"/>
            <p:cNvSpPr txBox="1"/>
            <p:nvPr/>
          </p:nvSpPr>
          <p:spPr>
            <a:xfrm>
              <a:off x="5893483" y="5484610"/>
              <a:ext cx="910397" cy="3312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i="0" u="none" strike="noStrike">
                  <a:ln>
                    <a:noFill/>
                  </a:ln>
                  <a:latin typeface="Times New Roman" panose="02020603050405020304" pitchFamily="18" charset="0"/>
                  <a:ea typeface="HG Mincho Light J" pitchFamily="2"/>
                  <a:cs typeface="Times New Roman" panose="02020603050405020304" pitchFamily="18" charset="0"/>
                </a:rPr>
                <a:t>action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5091" y="1245768"/>
            <a:ext cx="3511813" cy="280515"/>
            <a:chOff x="839879" y="1861920"/>
            <a:chExt cx="4127761" cy="420480"/>
          </a:xfrm>
        </p:grpSpPr>
        <p:sp>
          <p:nvSpPr>
            <p:cNvPr id="82" name="Rectangle 81"/>
            <p:cNvSpPr/>
            <p:nvPr/>
          </p:nvSpPr>
          <p:spPr>
            <a:xfrm>
              <a:off x="83987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I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8623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224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7860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24960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75451" y="1721688"/>
            <a:ext cx="631857" cy="280515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rPr>
              <a:t>Pro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95210" y="1721688"/>
            <a:ext cx="632163" cy="280515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dirty="0" err="1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rPr>
              <a:t>Md</a:t>
            </a:r>
            <a:endParaRPr lang="en-US" b="0" i="0" u="none" strike="noStrike" dirty="0">
              <a:ln>
                <a:noFill/>
              </a:ln>
              <a:solidFill>
                <a:srgbClr val="000000"/>
              </a:solidFill>
              <a:latin typeface="Bitstream Vera Sans" pitchFamily="18"/>
              <a:ea typeface="HG Mincho Light J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82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5293" y="2423718"/>
            <a:ext cx="591503" cy="323768"/>
          </a:xfrm>
          <a:prstGeom prst="rect">
            <a:avLst/>
          </a:prstGeom>
          <a:solidFill>
            <a:srgbClr val="E6E6E6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 dirty="0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5" name="Freeform 24"/>
          <p:cNvSpPr/>
          <p:nvPr/>
        </p:nvSpPr>
        <p:spPr>
          <a:xfrm>
            <a:off x="4347253" y="2426909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27" name="Curved Connector 26"/>
          <p:cNvCxnSpPr>
            <a:stCxn id="25" idx="7"/>
            <a:endCxn id="87" idx="0"/>
          </p:cNvCxnSpPr>
          <p:nvPr/>
        </p:nvCxnSpPr>
        <p:spPr>
          <a:xfrm rot="16200000" flipH="1" flipV="1">
            <a:off x="3896382" y="2328101"/>
            <a:ext cx="117157" cy="885939"/>
          </a:xfrm>
          <a:prstGeom prst="curvedConnector3">
            <a:avLst>
              <a:gd name="adj1" fmla="val -199958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37" name="Freeform 36"/>
          <p:cNvSpPr/>
          <p:nvPr/>
        </p:nvSpPr>
        <p:spPr>
          <a:xfrm>
            <a:off x="4851449" y="4006253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74733" y="2799414"/>
            <a:ext cx="591503" cy="323768"/>
          </a:xfrm>
          <a:prstGeom prst="rect">
            <a:avLst/>
          </a:prstGeom>
          <a:solidFill>
            <a:srgbClr val="E6E6E6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 dirty="0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can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99447" y="4627157"/>
            <a:ext cx="442696" cy="323768"/>
          </a:xfrm>
          <a:prstGeom prst="rect">
            <a:avLst/>
          </a:prstGeom>
          <a:solidFill>
            <a:srgbClr val="CCCCFF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Pro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03501" y="4627157"/>
            <a:ext cx="442982" cy="323768"/>
          </a:xfrm>
          <a:prstGeom prst="rect">
            <a:avLst/>
          </a:prstGeom>
          <a:solidFill>
            <a:srgbClr val="CCFFFF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Md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08128" y="4627157"/>
            <a:ext cx="442696" cy="323768"/>
          </a:xfrm>
          <a:prstGeom prst="rect">
            <a:avLst/>
          </a:prstGeom>
          <a:solidFill>
            <a:srgbClr val="FFCC99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Vb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12182" y="4627157"/>
            <a:ext cx="443269" cy="323768"/>
          </a:xfrm>
          <a:prstGeom prst="rect">
            <a:avLst/>
          </a:prstGeom>
          <a:solidFill>
            <a:srgbClr val="FFFF99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Dt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16809" y="4627157"/>
            <a:ext cx="442696" cy="323768"/>
          </a:xfrm>
          <a:prstGeom prst="rect">
            <a:avLst/>
          </a:prstGeom>
          <a:solidFill>
            <a:srgbClr val="99CCFF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Nn</a:t>
            </a:r>
          </a:p>
        </p:txBody>
      </p:sp>
      <p:cxnSp>
        <p:nvCxnSpPr>
          <p:cNvPr id="38" name="Curved Connector 37"/>
          <p:cNvCxnSpPr>
            <a:stCxn id="37" idx="2"/>
            <a:endCxn id="32" idx="0"/>
          </p:cNvCxnSpPr>
          <p:nvPr/>
        </p:nvCxnSpPr>
        <p:spPr>
          <a:xfrm rot="5400000">
            <a:off x="4129477" y="3732150"/>
            <a:ext cx="286326" cy="1503689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39" name="Curved Connector 38"/>
          <p:cNvCxnSpPr>
            <a:stCxn id="37" idx="2"/>
            <a:endCxn id="33" idx="0"/>
          </p:cNvCxnSpPr>
          <p:nvPr/>
        </p:nvCxnSpPr>
        <p:spPr>
          <a:xfrm rot="5400000">
            <a:off x="4381575" y="3984248"/>
            <a:ext cx="286326" cy="999492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40" name="Curved Connector 39"/>
          <p:cNvCxnSpPr>
            <a:stCxn id="37" idx="2"/>
            <a:endCxn id="36" idx="0"/>
          </p:cNvCxnSpPr>
          <p:nvPr/>
        </p:nvCxnSpPr>
        <p:spPr>
          <a:xfrm rot="16200000" flipH="1">
            <a:off x="5138157" y="4227157"/>
            <a:ext cx="286326" cy="513673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41" name="Curved Connector 40"/>
          <p:cNvCxnSpPr>
            <a:endCxn id="35" idx="0"/>
          </p:cNvCxnSpPr>
          <p:nvPr/>
        </p:nvCxnSpPr>
        <p:spPr>
          <a:xfrm rot="16200000" flipH="1">
            <a:off x="4885979" y="4479318"/>
            <a:ext cx="261231" cy="34446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cxnSp>
        <p:nvCxnSpPr>
          <p:cNvPr id="42" name="Curved Connector 41"/>
          <p:cNvCxnSpPr>
            <a:stCxn id="37" idx="2"/>
            <a:endCxn id="34" idx="0"/>
          </p:cNvCxnSpPr>
          <p:nvPr/>
        </p:nvCxnSpPr>
        <p:spPr>
          <a:xfrm rot="5400000">
            <a:off x="4633817" y="4236490"/>
            <a:ext cx="286326" cy="495008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grpSp>
        <p:nvGrpSpPr>
          <p:cNvPr id="81" name="Group 80"/>
          <p:cNvGrpSpPr/>
          <p:nvPr/>
        </p:nvGrpSpPr>
        <p:grpSpPr>
          <a:xfrm>
            <a:off x="675091" y="1245768"/>
            <a:ext cx="3511813" cy="280515"/>
            <a:chOff x="839879" y="1861920"/>
            <a:chExt cx="4127761" cy="420480"/>
          </a:xfrm>
        </p:grpSpPr>
        <p:sp>
          <p:nvSpPr>
            <p:cNvPr id="82" name="Rectangle 81"/>
            <p:cNvSpPr/>
            <p:nvPr/>
          </p:nvSpPr>
          <p:spPr>
            <a:xfrm>
              <a:off x="83987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I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86239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224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78600" y="1861920"/>
              <a:ext cx="74304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24960" y="1861920"/>
              <a:ext cx="742680" cy="42048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0" tIns="0" rIns="0" bIns="0" anchor="ctr" anchorCtr="1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b="0" i="0" u="none" strike="noStrike">
                  <a:ln>
                    <a:noFill/>
                  </a:ln>
                  <a:solidFill>
                    <a:srgbClr val="000000"/>
                  </a:solidFill>
                  <a:latin typeface="Bitstream Vera Sans" pitchFamily="18"/>
                  <a:ea typeface="HG Mincho Light J" pitchFamily="2"/>
                  <a:cs typeface="Arial Unicode MS" pitchFamily="2"/>
                </a:rPr>
                <a:t>can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75451" y="1721688"/>
            <a:ext cx="631857" cy="280515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rPr>
              <a:t>Pro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95210" y="1721688"/>
            <a:ext cx="632163" cy="280515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dirty="0" err="1">
                <a:ln>
                  <a:noFill/>
                </a:ln>
                <a:solidFill>
                  <a:srgbClr val="000000"/>
                </a:solidFill>
                <a:latin typeface="Bitstream Vera Sans" pitchFamily="18"/>
                <a:ea typeface="HG Mincho Light J" pitchFamily="2"/>
                <a:cs typeface="Arial Unicode MS" pitchFamily="2"/>
              </a:rPr>
              <a:t>Md</a:t>
            </a:r>
            <a:endParaRPr lang="en-US" b="0" i="0" u="none" strike="noStrike" dirty="0">
              <a:ln>
                <a:noFill/>
              </a:ln>
              <a:solidFill>
                <a:srgbClr val="000000"/>
              </a:solidFill>
              <a:latin typeface="Bitstream Vera Sans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14915" y="1721687"/>
            <a:ext cx="632163" cy="280516"/>
          </a:xfrm>
          <a:prstGeom prst="rect">
            <a:avLst/>
          </a:prstGeom>
          <a:solidFill>
            <a:srgbClr val="FFCC99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i="0" u="none" strike="noStrike" dirty="0" err="1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Vb</a:t>
            </a:r>
            <a:endParaRPr lang="en-US" i="0" u="none" strike="noStrike" dirty="0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34620" y="1716962"/>
            <a:ext cx="632525" cy="285241"/>
          </a:xfrm>
          <a:prstGeom prst="rect">
            <a:avLst/>
          </a:prstGeom>
          <a:solidFill>
            <a:srgbClr val="FFFF99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i="0" u="none" strike="noStrike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Dt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54893" y="1741193"/>
            <a:ext cx="632163" cy="280516"/>
          </a:xfrm>
          <a:prstGeom prst="rect">
            <a:avLst/>
          </a:prstGeom>
          <a:solidFill>
            <a:srgbClr val="FFCC99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i="0" u="none" strike="noStrike" dirty="0" err="1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Vb</a:t>
            </a:r>
            <a:endParaRPr lang="en-US" i="0" u="none" strike="noStrike" dirty="0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3338956" y="2829650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3803501" y="3189648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91" name="Curved Connector 90"/>
          <p:cNvCxnSpPr>
            <a:stCxn id="87" idx="11"/>
            <a:endCxn id="90" idx="0"/>
          </p:cNvCxnSpPr>
          <p:nvPr/>
        </p:nvCxnSpPr>
        <p:spPr>
          <a:xfrm rot="16200000" flipH="1">
            <a:off x="3649940" y="2863053"/>
            <a:ext cx="311004" cy="342187"/>
          </a:xfrm>
          <a:prstGeom prst="curvedConnector3">
            <a:avLst>
              <a:gd name="adj1" fmla="val -23254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92" name="Freeform 91"/>
          <p:cNvSpPr/>
          <p:nvPr/>
        </p:nvSpPr>
        <p:spPr>
          <a:xfrm>
            <a:off x="4339282" y="3577980"/>
            <a:ext cx="346070" cy="3345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36720">
            <a:solidFill>
              <a:schemeClr val="tx1"/>
            </a:solidFill>
            <a:prstDash val="solid"/>
          </a:ln>
        </p:spPr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200" i="0" u="none" strike="noStrike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cxnSp>
        <p:nvCxnSpPr>
          <p:cNvPr id="93" name="Curved Connector 92"/>
          <p:cNvCxnSpPr>
            <a:stCxn id="90" idx="11"/>
            <a:endCxn id="92" idx="0"/>
          </p:cNvCxnSpPr>
          <p:nvPr/>
        </p:nvCxnSpPr>
        <p:spPr>
          <a:xfrm rot="16200000" flipH="1">
            <a:off x="4135936" y="3201600"/>
            <a:ext cx="339338" cy="413423"/>
          </a:xfrm>
          <a:prstGeom prst="curvedConnector3">
            <a:avLst>
              <a:gd name="adj1" fmla="val -43310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100" name="Rectangle 99"/>
          <p:cNvSpPr/>
          <p:nvPr/>
        </p:nvSpPr>
        <p:spPr>
          <a:xfrm>
            <a:off x="2274733" y="3193772"/>
            <a:ext cx="591503" cy="323768"/>
          </a:xfrm>
          <a:prstGeom prst="rect">
            <a:avLst/>
          </a:prstGeom>
          <a:solidFill>
            <a:srgbClr val="E6E6E6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 dirty="0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can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274732" y="3582808"/>
            <a:ext cx="591503" cy="323768"/>
          </a:xfrm>
          <a:prstGeom prst="rect">
            <a:avLst/>
          </a:prstGeom>
          <a:solidFill>
            <a:srgbClr val="E6E6E6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 dirty="0" smtClean="0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a</a:t>
            </a:r>
            <a:endParaRPr lang="en-US" sz="2200" i="0" u="none" strike="noStrike" dirty="0">
              <a:ln>
                <a:noFill/>
              </a:ln>
              <a:latin typeface="Times New Roman" panose="02020603050405020304" pitchFamily="18" charset="0"/>
              <a:ea typeface="HG Mincho Light J" pitchFamily="2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78610" y="3977166"/>
            <a:ext cx="591503" cy="323768"/>
          </a:xfrm>
          <a:prstGeom prst="rect">
            <a:avLst/>
          </a:prstGeom>
          <a:solidFill>
            <a:srgbClr val="E6E6E6"/>
          </a:solidFill>
          <a:ln w="0">
            <a:solidFill>
              <a:schemeClr val="tx1"/>
            </a:solidFill>
            <a:prstDash val="solid"/>
          </a:ln>
        </p:spPr>
        <p:txBody>
          <a:bodyPr vert="horz" wrap="none" lIns="0" tIns="0" rIns="0" bIns="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i="0" u="none" strike="noStrike" dirty="0">
                <a:ln>
                  <a:noFill/>
                </a:ln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can</a:t>
            </a:r>
          </a:p>
        </p:txBody>
      </p:sp>
      <p:cxnSp>
        <p:nvCxnSpPr>
          <p:cNvPr id="122" name="Curved Connector 121"/>
          <p:cNvCxnSpPr>
            <a:stCxn id="92" idx="11"/>
            <a:endCxn id="37" idx="0"/>
          </p:cNvCxnSpPr>
          <p:nvPr/>
        </p:nvCxnSpPr>
        <p:spPr>
          <a:xfrm rot="16200000" flipH="1">
            <a:off x="4639939" y="3621709"/>
            <a:ext cx="379279" cy="389809"/>
          </a:xfrm>
          <a:prstGeom prst="curvedConnector3">
            <a:avLst>
              <a:gd name="adj1" fmla="val -36289"/>
            </a:avLst>
          </a:prstGeom>
          <a:noFill/>
          <a:ln w="18360">
            <a:solidFill>
              <a:schemeClr val="tx1"/>
            </a:solidFill>
            <a:prstDash val="solid"/>
            <a:tailEnd type="arrow"/>
          </a:ln>
        </p:spPr>
      </p:cxnSp>
      <p:grpSp>
        <p:nvGrpSpPr>
          <p:cNvPr id="135" name="Group 134"/>
          <p:cNvGrpSpPr/>
          <p:nvPr/>
        </p:nvGrpSpPr>
        <p:grpSpPr>
          <a:xfrm>
            <a:off x="4316305" y="4950925"/>
            <a:ext cx="1488591" cy="789995"/>
            <a:chOff x="4316305" y="4950925"/>
            <a:chExt cx="1488591" cy="789995"/>
          </a:xfrm>
        </p:grpSpPr>
        <p:cxnSp>
          <p:nvCxnSpPr>
            <p:cNvPr id="56" name="Curved Connector 55"/>
            <p:cNvCxnSpPr/>
            <p:nvPr/>
          </p:nvCxnSpPr>
          <p:spPr>
            <a:xfrm rot="5400000">
              <a:off x="4405670" y="5087560"/>
              <a:ext cx="274704" cy="1434"/>
            </a:xfrm>
            <a:prstGeom prst="curvedConnector3">
              <a:avLst>
                <a:gd name="adj1" fmla="val 53397"/>
              </a:avLst>
            </a:prstGeom>
            <a:noFill/>
            <a:ln w="18360">
              <a:solidFill>
                <a:schemeClr val="tx1"/>
              </a:solidFill>
              <a:prstDash val="solid"/>
              <a:tailEnd type="arrow"/>
            </a:ln>
          </p:spPr>
        </p:cxnSp>
        <p:sp>
          <p:nvSpPr>
            <p:cNvPr id="132" name="Freeform 131"/>
            <p:cNvSpPr/>
            <p:nvPr/>
          </p:nvSpPr>
          <p:spPr>
            <a:xfrm>
              <a:off x="4316305" y="5306401"/>
              <a:ext cx="434519" cy="4345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18000" tIns="18000" rIns="18000" bIns="18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dirty="0">
                  <a:ln>
                    <a:noFill/>
                  </a:ln>
                  <a:solidFill>
                    <a:srgbClr val="C00000"/>
                  </a:solidFill>
                  <a:latin typeface="TeX Gyre Bonum" pitchFamily="18"/>
                  <a:ea typeface="HG Mincho Light J" pitchFamily="2"/>
                  <a:cs typeface="Arial Unicode MS" pitchFamily="2"/>
                </a:rPr>
                <a:t>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71417" y="5267187"/>
              <a:ext cx="533479" cy="443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600" b="0" i="0" u="none" strike="noStrike" dirty="0" smtClean="0">
                  <a:ln>
                    <a:noFill/>
                  </a:ln>
                  <a:solidFill>
                    <a:srgbClr val="C00000"/>
                  </a:solidFill>
                  <a:latin typeface="Segoe UI Light" pitchFamily="18"/>
                  <a:ea typeface="HG Mincho Light J" pitchFamily="2"/>
                  <a:cs typeface="Arial Unicode MS" pitchFamily="2"/>
                </a:rPr>
                <a:t>end</a:t>
              </a:r>
              <a:endParaRPr lang="en-US" sz="2600" b="0" i="0" u="none" strike="noStrike" dirty="0">
                <a:ln>
                  <a:noFill/>
                </a:ln>
                <a:solidFill>
                  <a:srgbClr val="C00000"/>
                </a:solidFill>
                <a:latin typeface="Segoe UI Light" pitchFamily="18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134" name="Freeform 133"/>
          <p:cNvSpPr/>
          <p:nvPr/>
        </p:nvSpPr>
        <p:spPr>
          <a:xfrm>
            <a:off x="6063236" y="1616031"/>
            <a:ext cx="2631273" cy="3275279"/>
          </a:xfrm>
          <a:custGeom>
            <a:avLst>
              <a:gd name="f0" fmla="val -1291"/>
              <a:gd name="f1" fmla="val 26084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18000" tIns="18000" rIns="18000" bIns="18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Encodes an output</a:t>
            </a:r>
            <a:b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</a:br>
            <a:r>
              <a:rPr lang="en-US" sz="2600" b="0" i="0" u="none" strike="noStrike" dirty="0">
                <a:ln>
                  <a:noFill/>
                </a:ln>
                <a:solidFill>
                  <a:srgbClr val="000099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ŷ = ŷ(e)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from which</a:t>
            </a:r>
            <a:b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</a:br>
            <a:r>
              <a:rPr lang="en-US" sz="2600" b="0" i="0" u="none" strike="noStrike" dirty="0">
                <a:ln>
                  <a:noFill/>
                </a:ln>
                <a:solidFill>
                  <a:srgbClr val="000099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loss(y, ŷ)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can be computed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HG Mincho Light J" pitchFamily="2"/>
                <a:cs typeface="Times New Roman" panose="02020603050405020304" pitchFamily="18" charset="0"/>
              </a:rPr>
              <a:t>(at training time)</a:t>
            </a:r>
          </a:p>
        </p:txBody>
      </p:sp>
    </p:spTree>
    <p:extLst>
      <p:ext uri="{BB962C8B-B14F-4D97-AF65-F5344CB8AC3E}">
        <p14:creationId xmlns:p14="http://schemas.microsoft.com/office/powerpoint/2010/main" val="13764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maps observations to 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Kai-Wei Chang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983" y="1557165"/>
            <a:ext cx="6593536" cy="364702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hangingPunct="0"/>
            <a:r>
              <a:rPr lang="en-US" sz="23214" dirty="0">
                <a:latin typeface="Symbol" pitchFamily="18"/>
                <a:ea typeface="Symbol"/>
                <a:cs typeface="Symbol"/>
              </a:rPr>
              <a:t>p</a:t>
            </a:r>
            <a:r>
              <a:rPr lang="en-US" sz="23214" dirty="0">
                <a:latin typeface="TeX Gyre Bonum" pitchFamily="18"/>
                <a:ea typeface="Symbol"/>
                <a:cs typeface="Symbol"/>
              </a:rPr>
              <a:t>(   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4814" y="2710682"/>
            <a:ext cx="1740623" cy="197272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hangingPunct="0"/>
            <a:r>
              <a:rPr lang="en-US" sz="11607">
                <a:latin typeface="TeX Gyre Bonum" pitchFamily="18"/>
                <a:ea typeface="Symbol"/>
                <a:cs typeface="Symbol"/>
              </a:rPr>
              <a:t>=a</a:t>
            </a:r>
          </a:p>
        </p:txBody>
      </p:sp>
      <p:sp>
        <p:nvSpPr>
          <p:cNvPr id="12" name="Freeform 11"/>
          <p:cNvSpPr/>
          <p:nvPr/>
        </p:nvSpPr>
        <p:spPr>
          <a:xfrm>
            <a:off x="2806150" y="2181224"/>
            <a:ext cx="2861225" cy="344202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40806" tIns="40806" rIns="40806" bIns="40806" anchor="ctr" anchorCtr="0" compatLnSpc="0">
            <a:noAutofit/>
          </a:bodyPr>
          <a:lstStyle/>
          <a:p>
            <a:pPr hangingPunct="0"/>
            <a:endParaRPr lang="en-US" sz="2176">
              <a:latin typeface="Times New Roman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726" y="2206381"/>
            <a:ext cx="799321" cy="6140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hangingPunct="0"/>
            <a:r>
              <a:rPr lang="en-US" sz="3600" dirty="0" smtClean="0">
                <a:latin typeface="Segoe UI Light" pitchFamily="18"/>
                <a:ea typeface="HG Mincho Light J" pitchFamily="2"/>
                <a:cs typeface="Arial Unicode MS" pitchFamily="2"/>
              </a:rPr>
              <a:t>obs.</a:t>
            </a:r>
            <a:endParaRPr lang="en-US" sz="3600" dirty="0">
              <a:latin typeface="Segoe UI Light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2125" y="3130929"/>
            <a:ext cx="2650950" cy="15510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hangingPunct="0"/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>input:		 </a:t>
            </a:r>
            <a:r>
              <a:rPr lang="en-US" sz="2600" dirty="0">
                <a:latin typeface="TeX Gyre Bonum" pitchFamily="18"/>
                <a:ea typeface="HG Mincho Light J" pitchFamily="2"/>
                <a:cs typeface="Arial Unicode MS" pitchFamily="2"/>
              </a:rPr>
              <a:t>x</a:t>
            </a:r>
          </a:p>
          <a:p>
            <a:pPr hangingPunct="0"/>
            <a:r>
              <a:rPr lang="en-US" sz="2600" dirty="0" err="1">
                <a:latin typeface="Gill Sans MT" pitchFamily="34"/>
                <a:ea typeface="HG Mincho Light J" pitchFamily="2"/>
                <a:cs typeface="Arial Unicode MS" pitchFamily="2"/>
              </a:rPr>
              <a:t>timestep</a:t>
            </a:r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>:	 </a:t>
            </a:r>
            <a:r>
              <a:rPr lang="en-US" sz="2600" dirty="0">
                <a:latin typeface="TeX Gyre Bonum" pitchFamily="18"/>
                <a:ea typeface="HG Mincho Light J" pitchFamily="2"/>
                <a:cs typeface="Arial Unicode MS" pitchFamily="2"/>
              </a:rPr>
              <a:t>t</a:t>
            </a:r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/>
            </a:r>
            <a:b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</a:br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>partial </a:t>
            </a:r>
            <a:r>
              <a:rPr lang="en-US" sz="2600" dirty="0" err="1">
                <a:latin typeface="Gill Sans MT" pitchFamily="34"/>
                <a:ea typeface="HG Mincho Light J" pitchFamily="2"/>
                <a:cs typeface="Arial Unicode MS" pitchFamily="2"/>
              </a:rPr>
              <a:t>traj</a:t>
            </a:r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>:	 </a:t>
            </a:r>
            <a:r>
              <a:rPr lang="en-US" sz="2600" dirty="0">
                <a:latin typeface="TeX Gyre Bonum" pitchFamily="18"/>
                <a:ea typeface="TeX Gyre Bonum"/>
                <a:cs typeface="TeX Gyre Bonum"/>
              </a:rPr>
              <a:t>τ</a:t>
            </a:r>
          </a:p>
          <a:p>
            <a:pPr hangingPunct="0"/>
            <a:r>
              <a:rPr lang="en-US" sz="2600" dirty="0">
                <a:latin typeface="Gill Sans MT" pitchFamily="34"/>
                <a:ea typeface="HG Mincho Light J" pitchFamily="2"/>
                <a:cs typeface="Arial Unicode MS" pitchFamily="2"/>
              </a:rPr>
              <a:t>… anything else</a:t>
            </a:r>
          </a:p>
        </p:txBody>
      </p:sp>
    </p:spTree>
    <p:extLst>
      <p:ext uri="{BB962C8B-B14F-4D97-AF65-F5344CB8AC3E}">
        <p14:creationId xmlns:p14="http://schemas.microsoft.com/office/powerpoint/2010/main" val="16405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36302</TotalTime>
  <Words>905</Words>
  <Application>Microsoft Macintosh PowerPoint</Application>
  <PresentationFormat>On-screen Show (4:3)</PresentationFormat>
  <Paragraphs>315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Arial Unicode MS</vt:lpstr>
      <vt:lpstr>Bitstream Vera Sans</vt:lpstr>
      <vt:lpstr>Calibri</vt:lpstr>
      <vt:lpstr>Cambria Math</vt:lpstr>
      <vt:lpstr>Droid Sans Mono</vt:lpstr>
      <vt:lpstr>Gill Sans MT</vt:lpstr>
      <vt:lpstr>HG Mincho Light J</vt:lpstr>
      <vt:lpstr>Liberation Sans</vt:lpstr>
      <vt:lpstr>Segoe UI Light</vt:lpstr>
      <vt:lpstr>Symbol</vt:lpstr>
      <vt:lpstr>TakaoPGothic</vt:lpstr>
      <vt:lpstr>TeX Gyre Bonum</vt:lpstr>
      <vt:lpstr>Times New Roman</vt:lpstr>
      <vt:lpstr>Verdana</vt:lpstr>
      <vt:lpstr>Wingdings</vt:lpstr>
      <vt:lpstr>新細明體</vt:lpstr>
      <vt:lpstr>Arial</vt:lpstr>
      <vt:lpstr>Office Theme</vt:lpstr>
      <vt:lpstr>1_Office Theme</vt:lpstr>
      <vt:lpstr>Lecture 8: Learning to Search – Imitation Learning in NLP</vt:lpstr>
      <vt:lpstr>Learning to search approaches Shift-Reduce parser</vt:lpstr>
      <vt:lpstr>Structured Prediction as a Search problem </vt:lpstr>
      <vt:lpstr>Notations</vt:lpstr>
      <vt:lpstr>Credit Assignment Problem</vt:lpstr>
      <vt:lpstr>An Analogy from Playing Mario</vt:lpstr>
      <vt:lpstr>Example of Search Space</vt:lpstr>
      <vt:lpstr>Example of Search Space</vt:lpstr>
      <vt:lpstr>Policies</vt:lpstr>
      <vt:lpstr>Labeled data → Reference policy</vt:lpstr>
      <vt:lpstr>Labeled data → Reference policy</vt:lpstr>
      <vt:lpstr>Ingredients for learning to search</vt:lpstr>
      <vt:lpstr>A Simple Approach</vt:lpstr>
      <vt:lpstr>Learning a Policy[Chang+ 15, Ross+15] </vt:lpstr>
      <vt:lpstr>Example: Sequence Labeling</vt:lpstr>
      <vt:lpstr>Learning a Policy[Chang+ 15, Ross+15] </vt:lpstr>
      <vt:lpstr>Analysis</vt:lpstr>
      <vt:lpstr>Analysis</vt:lpstr>
      <vt:lpstr>Analysis</vt:lpstr>
      <vt:lpstr>Analysis</vt:lpstr>
      <vt:lpstr>Analysis</vt:lpstr>
      <vt:lpstr>How to Program?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131</cp:revision>
  <cp:lastPrinted>2017-10-10T18:57:34Z</cp:lastPrinted>
  <dcterms:created xsi:type="dcterms:W3CDTF">2015-09-15T19:03:29Z</dcterms:created>
  <dcterms:modified xsi:type="dcterms:W3CDTF">2017-11-14T21:35:14Z</dcterms:modified>
</cp:coreProperties>
</file>