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notesMasterIdLst>
    <p:notesMasterId r:id="rId18"/>
  </p:notesMasterIdLst>
  <p:sldIdLst>
    <p:sldId id="256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8AD"/>
    <a:srgbClr val="D55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75" autoAdjust="0"/>
    <p:restoredTop sz="53117" autoAdjust="0"/>
  </p:normalViewPr>
  <p:slideViewPr>
    <p:cSldViewPr snapToGrid="0">
      <p:cViewPr varScale="1">
        <p:scale>
          <a:sx n="80" d="100"/>
          <a:sy n="80" d="100"/>
        </p:scale>
        <p:origin x="2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829A-C801-414B-9062-70F3EA61D97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A99D1-313B-447B-B1F7-051EC4AE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70516"/>
            <a:ext cx="6858000" cy="2164383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993287" cy="365125"/>
          </a:xfrm>
        </p:spPr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1934" y="6356351"/>
            <a:ext cx="1253416" cy="365125"/>
          </a:xfrm>
        </p:spPr>
        <p:txBody>
          <a:bodyPr/>
          <a:lstStyle>
            <a:lvl1pPr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2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8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96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70516"/>
            <a:ext cx="6858000" cy="2164383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993287" cy="365125"/>
          </a:xfrm>
        </p:spPr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1934" y="6356351"/>
            <a:ext cx="1253416" cy="365125"/>
          </a:xfrm>
        </p:spPr>
        <p:txBody>
          <a:bodyPr/>
          <a:lstStyle>
            <a:lvl1pPr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326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861"/>
            <a:ext cx="7886700" cy="4906102"/>
          </a:xfrm>
        </p:spPr>
        <p:txBody>
          <a:bodyPr/>
          <a:lstStyle>
            <a:lvl1pPr marL="403225" indent="-40322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1pPr>
            <a:lvl2pPr marL="688975" indent="-34607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2pPr>
            <a:lvl3pPr marL="1030288" indent="-344488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3pPr>
            <a:lvl4pPr marL="1317625" indent="-28892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4pPr>
            <a:lvl5pPr marL="1658938" indent="-287338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486150" cy="365125"/>
          </a:xfrm>
        </p:spPr>
        <p:txBody>
          <a:bodyPr/>
          <a:lstStyle>
            <a:lvl1pPr>
              <a:defRPr>
                <a:solidFill>
                  <a:srgbClr val="3C58AD"/>
                </a:solidFill>
              </a:defRPr>
            </a:lvl1pPr>
          </a:lstStyle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80118" y="6356351"/>
            <a:ext cx="1335232" cy="365125"/>
          </a:xfrm>
        </p:spPr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735532" cy="365125"/>
          </a:xfrm>
        </p:spPr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5036" y="6356351"/>
            <a:ext cx="1470314" cy="365125"/>
          </a:xfrm>
        </p:spPr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326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861"/>
            <a:ext cx="7886700" cy="4906102"/>
          </a:xfrm>
        </p:spPr>
        <p:txBody>
          <a:bodyPr/>
          <a:lstStyle>
            <a:lvl1pPr marL="403225" indent="-40322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1pPr>
            <a:lvl2pPr marL="688975" indent="-34607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2pPr>
            <a:lvl3pPr marL="1030288" indent="-344488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3pPr>
            <a:lvl4pPr marL="1317625" indent="-28892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4pPr>
            <a:lvl5pPr marL="1658938" indent="-287338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486150" cy="365125"/>
          </a:xfrm>
        </p:spPr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80118" y="6356351"/>
            <a:ext cx="1335232" cy="365125"/>
          </a:xfrm>
        </p:spPr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64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004048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004048" y="6248400"/>
            <a:ext cx="4038600" cy="228600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TW" smtClean="0"/>
              <a:t>ML in NLP</a:t>
            </a:r>
            <a:endParaRPr lang="zh-TW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128248" y="6553200"/>
            <a:ext cx="914400" cy="228600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F71DC22-0103-4060-B7D8-ECD9AE0F74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735532" cy="365125"/>
          </a:xfrm>
        </p:spPr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5036" y="6356351"/>
            <a:ext cx="1470314" cy="365125"/>
          </a:xfrm>
        </p:spPr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8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2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7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9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4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0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89210" cy="6858000"/>
          </a:xfrm>
          <a:prstGeom prst="rect">
            <a:avLst/>
          </a:prstGeom>
          <a:solidFill>
            <a:srgbClr val="3C58A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78907" y="6311899"/>
            <a:ext cx="1440782" cy="43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1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3C58AD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89210" cy="6858000"/>
          </a:xfrm>
          <a:prstGeom prst="rect">
            <a:avLst/>
          </a:prstGeom>
          <a:solidFill>
            <a:srgbClr val="3C58A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78907" y="6311899"/>
            <a:ext cx="1440782" cy="43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7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3C58AD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w@kwchang.net" TargetMode="External"/><Relationship Id="rId4" Type="http://schemas.openxmlformats.org/officeDocument/2006/relationships/hyperlink" Target="https://uclanlp.github.io/CS269-17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m2GQ6S" TargetMode="External"/><Relationship Id="rId3" Type="http://schemas.openxmlformats.org/officeDocument/2006/relationships/hyperlink" Target="https://github.com/uclanlp/CS269-17/tree/master/summar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5550" y="1097414"/>
            <a:ext cx="8518450" cy="2164383"/>
          </a:xfrm>
        </p:spPr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9: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Semantic Parsing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7103076" cy="207383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Kai-Wei Chang</a:t>
            </a:r>
          </a:p>
          <a:p>
            <a:r>
              <a:rPr lang="en-US" dirty="0"/>
              <a:t>CS @ </a:t>
            </a:r>
            <a:r>
              <a:rPr lang="en-US" dirty="0" smtClean="0"/>
              <a:t>UCLA</a:t>
            </a:r>
            <a:endParaRPr lang="en-US" dirty="0"/>
          </a:p>
          <a:p>
            <a:r>
              <a:rPr lang="en-US" dirty="0">
                <a:hlinkClick r:id="rId3"/>
              </a:rPr>
              <a:t>kw@kwchang.net</a:t>
            </a:r>
            <a:endParaRPr lang="en-US" dirty="0"/>
          </a:p>
          <a:p>
            <a:endParaRPr lang="en-US" dirty="0"/>
          </a:p>
          <a:p>
            <a:r>
              <a:rPr lang="en-US" dirty="0"/>
              <a:t>Couse webpage: </a:t>
            </a:r>
            <a:r>
              <a:rPr lang="en-US" dirty="0">
                <a:hlinkClick r:id="rId4"/>
              </a:rPr>
              <a:t>https://uclanlp.github.io/CS269-17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complex meaning</a:t>
            </a:r>
          </a:p>
          <a:p>
            <a:pPr lvl="1"/>
            <a:r>
              <a:rPr lang="en-US" dirty="0" smtClean="0"/>
              <a:t>3+5*x: we don’t know x at the compile time</a:t>
            </a:r>
          </a:p>
          <a:p>
            <a:r>
              <a:rPr lang="en-US" dirty="0" smtClean="0"/>
              <a:t>“Meaning” at a node</a:t>
            </a:r>
            <a:br>
              <a:rPr lang="en-US" dirty="0" smtClean="0"/>
            </a:br>
            <a:r>
              <a:rPr lang="en-US" dirty="0" smtClean="0"/>
              <a:t>is a piece of code</a:t>
            </a:r>
          </a:p>
          <a:p>
            <a:r>
              <a:rPr lang="en-US" dirty="0" smtClean="0"/>
              <a:t>Form is “rule-to-rule”</a:t>
            </a:r>
            <a:br>
              <a:rPr lang="en-US" dirty="0" smtClean="0"/>
            </a:br>
            <a:r>
              <a:rPr lang="en-US" dirty="0" smtClean="0"/>
              <a:t>translation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ML in NLP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2240543"/>
            <a:ext cx="3872405" cy="38372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565" y="5896561"/>
            <a:ext cx="730187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C58A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provide a way to form </a:t>
            </a:r>
            <a:r>
              <a:rPr lang="en-US" sz="2400" smtClean="0"/>
              <a:t>the semantics from bottom-up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830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Parsing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Parse a natural </a:t>
                </a:r>
                <a:r>
                  <a:rPr lang="en-US" dirty="0"/>
                  <a:t>language </a:t>
                </a:r>
                <a:r>
                  <a:rPr lang="en-US" dirty="0" smtClean="0"/>
                  <a:t>narrative to a machine readable format</a:t>
                </a:r>
              </a:p>
              <a:p>
                <a:pPr lvl="1"/>
                <a:r>
                  <a:rPr lang="en-US" dirty="0"/>
                  <a:t>Logic form:</a:t>
                </a:r>
                <a:br>
                  <a:rPr lang="en-US" dirty="0"/>
                </a:br>
                <a:r>
                  <a:rPr lang="en-US" dirty="0"/>
                  <a:t>John smokes.” “Everyone who smokes snores</a:t>
                </a:r>
                <a:r>
                  <a:rPr lang="en-US" dirty="0" smtClean="0"/>
                  <a:t>.”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∀</a:t>
                </a:r>
                <a:r>
                  <a:rPr lang="en-US" dirty="0" err="1"/>
                  <a:t>x.smoke</a:t>
                </a:r>
                <a:r>
                  <a:rPr lang="en-US" dirty="0"/>
                  <a:t>(x)→snore(x</a:t>
                </a:r>
                <a:r>
                  <a:rPr lang="en-US" dirty="0" smtClean="0"/>
                  <a:t>)</a:t>
                </a:r>
                <a:br>
                  <a:rPr lang="en-US" dirty="0" smtClean="0"/>
                </a:br>
                <a:r>
                  <a:rPr lang="en-US" dirty="0" smtClean="0"/>
                  <a:t>     smoke(John)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⇒</m:t>
                    </m:r>
                  </m:oMath>
                </a14:m>
                <a:r>
                  <a:rPr lang="en-US" dirty="0" smtClean="0"/>
                  <a:t> snore(John)</a:t>
                </a:r>
                <a:endParaRPr lang="en-US" dirty="0"/>
              </a:p>
              <a:p>
                <a:pPr lvl="1"/>
                <a:r>
                  <a:rPr lang="en-US" dirty="0" smtClean="0"/>
                  <a:t>Equations:</a:t>
                </a:r>
                <a:br>
                  <a:rPr lang="en-US" dirty="0" smtClean="0"/>
                </a:br>
                <a:r>
                  <a:rPr lang="en-US" sz="2200" dirty="0" smtClean="0"/>
                  <a:t>Maria </a:t>
                </a:r>
                <a:r>
                  <a:rPr lang="en-US" sz="2200" dirty="0"/>
                  <a:t>is now four times as old as Kate. Four years ago, Maria was six times as old as Kate. Find their ages now</a:t>
                </a:r>
                <a:r>
                  <a:rPr lang="en-US" sz="2200" dirty="0" smtClean="0"/>
                  <a:t>.</a:t>
                </a:r>
                <a:br>
                  <a:rPr lang="en-US" sz="2200" dirty="0" smtClean="0"/>
                </a:br>
                <a:r>
                  <a:rPr lang="en-US" sz="2200" dirty="0" smtClean="0"/>
                  <a:t>          </a:t>
                </a:r>
                <a:r>
                  <a:rPr lang="en-US" sz="2400" dirty="0" smtClean="0"/>
                  <a:t>m </a:t>
                </a:r>
                <a:r>
                  <a:rPr lang="en-US" sz="2400" dirty="0"/>
                  <a:t>= 4 × </a:t>
                </a:r>
                <a:r>
                  <a:rPr lang="en-US" sz="2400" dirty="0" smtClean="0"/>
                  <a:t>n          m </a:t>
                </a:r>
                <a:r>
                  <a:rPr lang="en-US" sz="2400" dirty="0"/>
                  <a:t>− 4 = 6 × (n − 4) </a:t>
                </a:r>
                <a:endParaRPr lang="en-US" sz="2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149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ML in NLP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C58AD"/>
                </a:solidFill>
              </a:rPr>
              <a:t>Boolean: </a:t>
            </a:r>
            <a:r>
              <a:rPr lang="en-US" dirty="0" smtClean="0"/>
              <a:t>semantic values of sentences</a:t>
            </a:r>
          </a:p>
          <a:p>
            <a:r>
              <a:rPr lang="en-US" dirty="0" smtClean="0">
                <a:solidFill>
                  <a:srgbClr val="3C58AD"/>
                </a:solidFill>
              </a:rPr>
              <a:t>Entities: </a:t>
            </a:r>
            <a:r>
              <a:rPr lang="en-US" dirty="0" smtClean="0"/>
              <a:t>e.g., objects, times, etc.</a:t>
            </a:r>
          </a:p>
          <a:p>
            <a:r>
              <a:rPr lang="en-US" dirty="0" smtClean="0">
                <a:solidFill>
                  <a:srgbClr val="3C58AD"/>
                </a:solidFill>
              </a:rPr>
              <a:t>Function of various types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A function returning a </a:t>
            </a:r>
            <a:r>
              <a:rPr lang="en-US" sz="2400" dirty="0" err="1" smtClean="0"/>
              <a:t>boolean</a:t>
            </a:r>
            <a:r>
              <a:rPr lang="en-US" sz="2400" dirty="0"/>
              <a:t> </a:t>
            </a:r>
            <a:r>
              <a:rPr lang="en-US" sz="2400" dirty="0" smtClean="0"/>
              <a:t>called “predicate”</a:t>
            </a:r>
            <a:br>
              <a:rPr lang="en-US" sz="2400" dirty="0" smtClean="0"/>
            </a:br>
            <a:r>
              <a:rPr lang="en-US" sz="2400" dirty="0" smtClean="0"/>
              <a:t>e.g., green (x)</a:t>
            </a:r>
            <a:br>
              <a:rPr lang="en-US" sz="2400" dirty="0" smtClean="0"/>
            </a:br>
            <a:r>
              <a:rPr lang="en-US" sz="2400" dirty="0" smtClean="0"/>
              <a:t>Function can return other functions or take functions as arguments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ML in NLP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 smtClean="0"/>
                  <a:t>Logic: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 dirty="0" smtClean="0"/>
                  <a:t>terms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18" t="-15455" b="-2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600" i="1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2800" dirty="0" smtClean="0"/>
                  <a:t>terms</a:t>
                </a:r>
                <a:r>
                  <a:rPr lang="en-US" sz="3600" dirty="0" smtClean="0"/>
                  <a:t>:</a:t>
                </a:r>
                <a:br>
                  <a:rPr lang="en-US" sz="3600" dirty="0" smtClean="0"/>
                </a:br>
                <a:r>
                  <a:rPr lang="en-US" sz="2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square </a:t>
                </a:r>
                <a:r>
                  <a:rPr lang="en-US" sz="2600" dirty="0">
                    <a:solidFill>
                      <a:schemeClr val="accent6">
                        <a:lumMod val="75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sz="2600" dirty="0">
                    <a:solidFill>
                      <a:schemeClr val="accent6">
                        <a:lumMod val="75000"/>
                      </a:schemeClr>
                    </a:solidFill>
                  </a:rPr>
                  <a:t>x x*x, square(3) = </a:t>
                </a:r>
                <a:r>
                  <a:rPr lang="en-US" sz="2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3*3</a:t>
                </a:r>
                <a:br>
                  <a:rPr lang="en-US" sz="26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even </a:t>
                </a:r>
                <a:r>
                  <a:rPr lang="en-US" sz="2600" dirty="0">
                    <a:solidFill>
                      <a:schemeClr val="accent6">
                        <a:lumMod val="75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sz="2600" dirty="0">
                    <a:solidFill>
                      <a:schemeClr val="accent6">
                        <a:lumMod val="75000"/>
                      </a:schemeClr>
                    </a:solidFill>
                  </a:rPr>
                  <a:t>x (x mod 2 == 0)       </a:t>
                </a:r>
                <a:r>
                  <a:rPr lang="en-US" sz="2600" u="sng" dirty="0">
                    <a:solidFill>
                      <a:srgbClr val="3C58AD"/>
                    </a:solidFill>
                  </a:rPr>
                  <a:t>a </a:t>
                </a:r>
                <a:r>
                  <a:rPr lang="en-US" sz="2600" u="sng" dirty="0" smtClean="0">
                    <a:solidFill>
                      <a:srgbClr val="3C58AD"/>
                    </a:solidFill>
                  </a:rPr>
                  <a:t>predicate</a:t>
                </a:r>
              </a:p>
              <a:p>
                <a:r>
                  <a:rPr lang="en-US" sz="2600" dirty="0" smtClean="0"/>
                  <a:t>Can take multiple arguments:</a:t>
                </a:r>
                <a:r>
                  <a:rPr lang="en-US" sz="2200" dirty="0"/>
                  <a:t/>
                </a:r>
                <a:br>
                  <a:rPr lang="en-US" sz="2200" dirty="0"/>
                </a:b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𝜆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800" dirty="0" err="1">
                    <a:solidFill>
                      <a:schemeClr val="tx1"/>
                    </a:solidFill>
                  </a:rPr>
                  <a:t>x</a:t>
                </a:r>
                <a:r>
                  <a:rPr lang="en-US" sz="2800" dirty="0">
                    <a:solidFill>
                      <a:schemeClr val="tx1"/>
                    </a:solidFill>
                  </a:rPr>
                  <a:t>.[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𝜆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800" dirty="0" err="1">
                    <a:solidFill>
                      <a:schemeClr val="tx1"/>
                    </a:solidFill>
                  </a:rPr>
                  <a:t>y.times</a:t>
                </a:r>
                <a:r>
                  <a:rPr lang="en-US" sz="2800" dirty="0">
                    <a:solidFill>
                      <a:schemeClr val="tx1"/>
                    </a:solidFill>
                  </a:rPr>
                  <a:t>(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x,y</a:t>
                </a:r>
                <a:r>
                  <a:rPr lang="en-US" sz="2800" dirty="0">
                    <a:solidFill>
                      <a:schemeClr val="tx1"/>
                    </a:solidFill>
                  </a:rPr>
                  <a:t>)]</a:t>
                </a:r>
                <a:endParaRPr lang="en-US" sz="2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59" t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ML in NLP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0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Parse tree with associated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ML in NLP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02" y="1270861"/>
            <a:ext cx="7000995" cy="502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ML in NLP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701757"/>
            <a:ext cx="7612755" cy="531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Individual </a:t>
            </a:r>
            <a:r>
              <a:rPr lang="en-US" dirty="0" smtClean="0"/>
              <a:t>project, due: Sunday 11/18</a:t>
            </a:r>
          </a:p>
          <a:p>
            <a:r>
              <a:rPr lang="en-US" dirty="0" smtClean="0"/>
              <a:t>1~2 pages: ~1,000 words</a:t>
            </a:r>
          </a:p>
          <a:p>
            <a:r>
              <a:rPr lang="en-US" dirty="0" smtClean="0"/>
              <a:t>Submit your summary at CCLE (pdf format, webpage, etc.)</a:t>
            </a:r>
          </a:p>
          <a:p>
            <a:r>
              <a:rPr lang="en-US" dirty="0" smtClean="0"/>
              <a:t>(optional) provide the link to your summary: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goo.gl/m2GQ6S</a:t>
            </a:r>
            <a:endParaRPr lang="en-US" dirty="0" smtClean="0"/>
          </a:p>
          <a:p>
            <a:r>
              <a:rPr lang="en-US" dirty="0" smtClean="0"/>
              <a:t>(optional) </a:t>
            </a:r>
            <a:r>
              <a:rPr lang="en-US" dirty="0"/>
              <a:t>pull request at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github.com/uclanlp/CS269-17/tree/master/summary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7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high-level applications</a:t>
            </a:r>
          </a:p>
          <a:p>
            <a:pPr lvl="1"/>
            <a:r>
              <a:rPr lang="en-US" dirty="0" smtClean="0"/>
              <a:t>Question answering</a:t>
            </a:r>
          </a:p>
          <a:p>
            <a:pPr lvl="1"/>
            <a:r>
              <a:rPr lang="en-US" dirty="0" smtClean="0"/>
              <a:t>Information extraction</a:t>
            </a:r>
          </a:p>
          <a:p>
            <a:pPr lvl="1"/>
            <a:r>
              <a:rPr lang="en-US" dirty="0" smtClean="0"/>
              <a:t>Internet bots</a:t>
            </a:r>
          </a:p>
          <a:p>
            <a:pPr lvl="1"/>
            <a:r>
              <a:rPr lang="en-US" dirty="0" smtClean="0"/>
              <a:t>Siri/Cortana/Alexa/Google Now</a:t>
            </a:r>
          </a:p>
          <a:p>
            <a:pPr lvl="1"/>
            <a:r>
              <a:rPr lang="en-US" dirty="0" smtClean="0"/>
              <a:t>Translation</a:t>
            </a:r>
          </a:p>
          <a:p>
            <a:r>
              <a:rPr lang="en-US" dirty="0"/>
              <a:t>Shallow vs. deep </a:t>
            </a:r>
            <a:r>
              <a:rPr lang="en-US" dirty="0" smtClean="0"/>
              <a:t>semantics</a:t>
            </a:r>
          </a:p>
          <a:p>
            <a:pPr lvl="1"/>
            <a:r>
              <a:rPr lang="en-US" dirty="0" smtClean="0"/>
              <a:t>Cheap, fast, low-level techniques </a:t>
            </a:r>
            <a:r>
              <a:rPr lang="en-US" dirty="0" err="1" smtClean="0"/>
              <a:t>v.s</a:t>
            </a:r>
            <a:r>
              <a:rPr lang="en-US" dirty="0" smtClean="0"/>
              <a:t>. computational expensive, high-level techniques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ML in NLP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6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C58AD"/>
                </a:solidFill>
              </a:rPr>
              <a:t>Predicates: </a:t>
            </a:r>
            <a:r>
              <a:rPr lang="en-US" dirty="0" smtClean="0"/>
              <a:t>some words represent events</a:t>
            </a:r>
          </a:p>
          <a:p>
            <a:r>
              <a:rPr lang="en-US" dirty="0" smtClean="0">
                <a:solidFill>
                  <a:srgbClr val="3C58AD"/>
                </a:solidFill>
              </a:rPr>
              <a:t>Arguments: </a:t>
            </a:r>
            <a:r>
              <a:rPr lang="en-US" dirty="0" smtClean="0"/>
              <a:t>specific roles that involves in the event</a:t>
            </a:r>
          </a:p>
          <a:p>
            <a:r>
              <a:rPr lang="en-US" dirty="0" err="1" smtClean="0"/>
              <a:t>PropBank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ML in NLP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440" y="3566435"/>
            <a:ext cx="5943411" cy="278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8" name="TextBox 7"/>
          <p:cNvSpPr txBox="1"/>
          <p:nvPr/>
        </p:nvSpPr>
        <p:spPr>
          <a:xfrm>
            <a:off x="3731172" y="3201310"/>
            <a:ext cx="488441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C58A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smtClean="0"/>
              <a:t>Several other </a:t>
            </a:r>
            <a:r>
              <a:rPr lang="en-US" sz="2400" dirty="0" smtClean="0"/>
              <a:t>alternative </a:t>
            </a:r>
            <a:r>
              <a:rPr lang="en-US" sz="2400" smtClean="0"/>
              <a:t>role lexicons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453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3617"/>
            <a:ext cx="7886700" cy="673260"/>
          </a:xfrm>
        </p:spPr>
        <p:txBody>
          <a:bodyPr/>
          <a:lstStyle/>
          <a:p>
            <a:r>
              <a:rPr lang="en-US" dirty="0" smtClean="0"/>
              <a:t>Semantic Roles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ML in NLP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272" y="1884741"/>
            <a:ext cx="7886700" cy="44716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3800" y="1053744"/>
            <a:ext cx="735964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C58A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smtClean="0"/>
              <a:t>His father would come upstairs and stand self-consciously</a:t>
            </a:r>
          </a:p>
          <a:p>
            <a:r>
              <a:rPr lang="en-US" sz="2400" dirty="0" smtClean="0"/>
              <a:t>At the foot of the bed and look at his son.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192904" y="95814"/>
            <a:ext cx="5691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cogcomp.cs.illinois.edu</a:t>
            </a:r>
            <a:r>
              <a:rPr lang="en-US" dirty="0"/>
              <a:t>/page/</a:t>
            </a:r>
            <a:r>
              <a:rPr lang="en-US" dirty="0" err="1"/>
              <a:t>demo_view</a:t>
            </a:r>
            <a:r>
              <a:rPr lang="en-US" dirty="0"/>
              <a:t>/</a:t>
            </a:r>
            <a:r>
              <a:rPr lang="en-US" dirty="0" err="1"/>
              <a:t>srl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Role Labelling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a sentence, identify predicate frames and annotate semantic roles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ML in NLP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240" r="2350"/>
          <a:stretch/>
        </p:blipFill>
        <p:spPr>
          <a:xfrm>
            <a:off x="628650" y="2643974"/>
            <a:ext cx="8151464" cy="23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Identification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ML in NLP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240" r="2350"/>
          <a:stretch/>
        </p:blipFill>
        <p:spPr>
          <a:xfrm>
            <a:off x="628650" y="1270861"/>
            <a:ext cx="8151464" cy="23169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61973" y="3820244"/>
            <a:ext cx="56181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C58A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can model it as multi-class classification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942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ML in NLP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64" y="828097"/>
            <a:ext cx="8113986" cy="48023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94111" y="5715298"/>
            <a:ext cx="400859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C58A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Conduct constrained inference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327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programming language </a:t>
            </a:r>
          </a:p>
          <a:p>
            <a:pPr lvl="1"/>
            <a:r>
              <a:rPr lang="en-US" dirty="0" smtClean="0"/>
              <a:t>What is the meaning of 3+5*6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ML in NLP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27076" y="5940463"/>
            <a:ext cx="421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Examples </a:t>
            </a:r>
            <a:r>
              <a:rPr lang="en-US" dirty="0" smtClean="0"/>
              <a:t>from Chris Manning’s NLP course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37" y="2234874"/>
            <a:ext cx="3142594" cy="420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5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35348</TotalTime>
  <Words>320</Words>
  <Application>Microsoft Macintosh PowerPoint</Application>
  <PresentationFormat>On-screen Show (4:3)</PresentationFormat>
  <Paragraphs>90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Cambria Math</vt:lpstr>
      <vt:lpstr>Times New Roman</vt:lpstr>
      <vt:lpstr>Verdana</vt:lpstr>
      <vt:lpstr>Wingdings</vt:lpstr>
      <vt:lpstr>Arial</vt:lpstr>
      <vt:lpstr>Office Theme</vt:lpstr>
      <vt:lpstr>1_Office Theme</vt:lpstr>
      <vt:lpstr>Lecture 9: Semantic Parsing</vt:lpstr>
      <vt:lpstr>Paper summary</vt:lpstr>
      <vt:lpstr>Computational Semantics</vt:lpstr>
      <vt:lpstr>Semantic Roles</vt:lpstr>
      <vt:lpstr>Semantic Roles</vt:lpstr>
      <vt:lpstr>Semantic Role Labelling</vt:lpstr>
      <vt:lpstr>Role Identification </vt:lpstr>
      <vt:lpstr>Role labeling</vt:lpstr>
      <vt:lpstr>Semantic parsing</vt:lpstr>
      <vt:lpstr>Semantic parsing</vt:lpstr>
      <vt:lpstr>Semantic Parsing</vt:lpstr>
      <vt:lpstr>Logic</vt:lpstr>
      <vt:lpstr>Logic: λ terms</vt:lpstr>
      <vt:lpstr>Parse tree with associated semantics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Kai-Wei Chang</dc:creator>
  <cp:lastModifiedBy>Kai-Wei Chang</cp:lastModifiedBy>
  <cp:revision>128</cp:revision>
  <cp:lastPrinted>2017-10-10T18:57:34Z</cp:lastPrinted>
  <dcterms:created xsi:type="dcterms:W3CDTF">2015-09-15T19:03:29Z</dcterms:created>
  <dcterms:modified xsi:type="dcterms:W3CDTF">2017-11-14T21:34:55Z</dcterms:modified>
</cp:coreProperties>
</file>