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EDB91D-F22D-4347-BFFD-EBDCBEB99ED9}">
  <a:tblStyle styleId="{4CEDB91D-F22D-4347-BFFD-EBDCBEB99E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61fa8931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61fa8931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61fa8931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61fa8931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61fa8931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61fa8931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61fa8931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61fa8931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61fa8931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61fa8931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61fa8931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61fa8931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61fa8931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61fa8931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61fa8931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61fa8931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12539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IMDb movie reviews for sentiment classification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306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Pranoti Dhamal, Tianyi Zhang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6500"/>
            <a:ext cx="9144002" cy="455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8325" y="401400"/>
            <a:ext cx="42360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Introduction of our task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preprocessing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Results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Discussion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0"/>
            <a:ext cx="272489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Introduction -- imdb movie reviews and sentiment classification</a:t>
            </a:r>
            <a:endParaRPr sz="242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4260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film ..., are the two </a:t>
            </a:r>
            <a:r>
              <a:rPr b="1" lang="en">
                <a:solidFill>
                  <a:srgbClr val="CC0000"/>
                </a:solidFill>
              </a:rPr>
              <a:t>greatest</a:t>
            </a:r>
            <a:r>
              <a:rPr lang="en"/>
              <a:t> comedies to ever be produced. A </a:t>
            </a:r>
            <a:r>
              <a:rPr b="1" lang="en">
                <a:solidFill>
                  <a:srgbClr val="CC0000"/>
                </a:solidFill>
              </a:rPr>
              <a:t>great</a:t>
            </a:r>
            <a:r>
              <a:rPr lang="en"/>
              <a:t> story....</a:t>
            </a:r>
            <a:r>
              <a:rPr b="1" lang="en">
                <a:solidFill>
                  <a:schemeClr val="dk1"/>
                </a:solidFill>
              </a:rPr>
              <a:t>&lt;br /&gt;&lt;br /&gt;</a:t>
            </a:r>
            <a:r>
              <a:rPr lang="en"/>
              <a:t>It's chock a block </a:t>
            </a:r>
            <a:r>
              <a:rPr b="1" lang="en">
                <a:solidFill>
                  <a:srgbClr val="CC0000"/>
                </a:solidFill>
              </a:rPr>
              <a:t>full of great</a:t>
            </a:r>
            <a:r>
              <a:rPr lang="en"/>
              <a:t>, sayings , where else could you find someone who needs a drink </a:t>
            </a:r>
            <a:r>
              <a:rPr b="1" lang="en">
                <a:solidFill>
                  <a:srgbClr val="E69138"/>
                </a:solidFill>
              </a:rPr>
              <a:t>so bad</a:t>
            </a:r>
            <a:r>
              <a:rPr lang="en"/>
              <a:t> that he's as dry as a </a:t>
            </a:r>
            <a:r>
              <a:rPr b="1" lang="en">
                <a:solidFill>
                  <a:srgbClr val="E69138"/>
                </a:solidFill>
              </a:rPr>
              <a:t>dead</a:t>
            </a:r>
            <a:r>
              <a:rPr lang="en"/>
              <a:t> dingoes donger? </a:t>
            </a:r>
            <a:r>
              <a:rPr b="1" lang="en">
                <a:solidFill>
                  <a:srgbClr val="CC0000"/>
                </a:solidFill>
              </a:rPr>
              <a:t>great </a:t>
            </a:r>
            <a:r>
              <a:rPr lang="en"/>
              <a:t>characters, </a:t>
            </a:r>
            <a:r>
              <a:rPr b="1" lang="en">
                <a:solidFill>
                  <a:srgbClr val="CC0000"/>
                </a:solidFill>
              </a:rPr>
              <a:t>top</a:t>
            </a:r>
            <a:r>
              <a:rPr lang="en"/>
              <a:t> acting, .... Top notch.</a:t>
            </a:r>
            <a:r>
              <a:rPr b="1" lang="en">
                <a:solidFill>
                  <a:srgbClr val="000000"/>
                </a:solidFill>
              </a:rPr>
              <a:t>&lt;br /&gt;&lt;br /&gt;</a:t>
            </a:r>
            <a:r>
              <a:rPr lang="en"/>
              <a:t>And some of the </a:t>
            </a:r>
            <a:r>
              <a:rPr b="1" lang="en">
                <a:solidFill>
                  <a:srgbClr val="CC0000"/>
                </a:solidFill>
              </a:rPr>
              <a:t>funniest</a:t>
            </a:r>
            <a:r>
              <a:rPr lang="en"/>
              <a:t> songs you'll ever hear, and it's full of </a:t>
            </a:r>
            <a:r>
              <a:rPr b="1" lang="en">
                <a:solidFill>
                  <a:srgbClr val="CC0000"/>
                </a:solidFill>
              </a:rPr>
              <a:t>great</a:t>
            </a:r>
            <a:r>
              <a:rPr lang="en"/>
              <a:t> celebrities. Definitely my two </a:t>
            </a:r>
            <a:r>
              <a:rPr b="1" lang="en">
                <a:solidFill>
                  <a:srgbClr val="CC0000"/>
                </a:solidFill>
              </a:rPr>
              <a:t>favourite</a:t>
            </a:r>
            <a:r>
              <a:rPr lang="en"/>
              <a:t> films of all time....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POS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715575" y="1152475"/>
            <a:ext cx="4260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only to </a:t>
            </a:r>
            <a:r>
              <a:rPr b="1" lang="en">
                <a:solidFill>
                  <a:srgbClr val="CC0000"/>
                </a:solidFill>
              </a:rPr>
              <a:t>avoid</a:t>
            </a:r>
            <a:r>
              <a:rPr lang="en"/>
              <a:t> making this type of film in the future. This film is </a:t>
            </a:r>
            <a:r>
              <a:rPr b="1" lang="en">
                <a:solidFill>
                  <a:srgbClr val="E69138"/>
                </a:solidFill>
              </a:rPr>
              <a:t>interesting</a:t>
            </a:r>
            <a:r>
              <a:rPr lang="en"/>
              <a:t> as an experiment </a:t>
            </a:r>
            <a:r>
              <a:rPr b="1" lang="en"/>
              <a:t>but</a:t>
            </a:r>
            <a:r>
              <a:rPr lang="en"/>
              <a:t> tells </a:t>
            </a:r>
            <a:r>
              <a:rPr b="1" lang="en">
                <a:solidFill>
                  <a:srgbClr val="CC0000"/>
                </a:solidFill>
              </a:rPr>
              <a:t>no cogent story</a:t>
            </a:r>
            <a:r>
              <a:rPr lang="en"/>
              <a:t>.</a:t>
            </a:r>
            <a:r>
              <a:rPr b="1" lang="en">
                <a:solidFill>
                  <a:schemeClr val="dk1"/>
                </a:solidFill>
              </a:rPr>
              <a:t>&lt;br /&gt;&lt;br /&gt;</a:t>
            </a:r>
            <a:r>
              <a:rPr lang="en"/>
              <a:t>One might feel </a:t>
            </a:r>
            <a:r>
              <a:rPr b="1" lang="en">
                <a:solidFill>
                  <a:srgbClr val="E69138"/>
                </a:solidFill>
              </a:rPr>
              <a:t>virtuous</a:t>
            </a:r>
            <a:r>
              <a:rPr lang="en"/>
              <a:t> for sitting thru it because it touches on so many </a:t>
            </a:r>
            <a:r>
              <a:rPr b="1" lang="en">
                <a:solidFill>
                  <a:srgbClr val="E69138"/>
                </a:solidFill>
              </a:rPr>
              <a:t>IMPORTANT</a:t>
            </a:r>
            <a:r>
              <a:rPr lang="en"/>
              <a:t> issues </a:t>
            </a:r>
            <a:r>
              <a:rPr b="1" lang="en"/>
              <a:t>but</a:t>
            </a:r>
            <a:r>
              <a:rPr lang="en"/>
              <a:t> it does so </a:t>
            </a:r>
            <a:r>
              <a:rPr b="1" lang="en">
                <a:solidFill>
                  <a:srgbClr val="CC0000"/>
                </a:solidFill>
              </a:rPr>
              <a:t>without any </a:t>
            </a:r>
            <a:r>
              <a:rPr b="1" lang="en">
                <a:solidFill>
                  <a:srgbClr val="CC0000"/>
                </a:solidFill>
              </a:rPr>
              <a:t>discernible</a:t>
            </a:r>
            <a:r>
              <a:rPr b="1" lang="en">
                <a:solidFill>
                  <a:srgbClr val="CC0000"/>
                </a:solidFill>
              </a:rPr>
              <a:t> motive</a:t>
            </a:r>
            <a:r>
              <a:rPr lang="en"/>
              <a:t>. The viewer comes away with </a:t>
            </a:r>
            <a:r>
              <a:rPr b="1" lang="en">
                <a:solidFill>
                  <a:srgbClr val="CC0000"/>
                </a:solidFill>
              </a:rPr>
              <a:t>no new perspectives</a:t>
            </a:r>
            <a:r>
              <a:rPr lang="en"/>
              <a:t>....</a:t>
            </a:r>
            <a:r>
              <a:rPr b="1" lang="en">
                <a:solidFill>
                  <a:schemeClr val="dk1"/>
                </a:solidFill>
              </a:rPr>
              <a:t>&lt;br /&gt;&lt;br /&gt;</a:t>
            </a:r>
            <a:r>
              <a:rPr lang="en"/>
              <a:t>One might better spend one's time staring out a window at a tree growing.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NEG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0"/>
            <a:ext cx="272489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Introduction -- imdb movie reviews and sentiment classification</a:t>
            </a:r>
            <a:endParaRPr sz="242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4444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Not cleaned with &lt;br&gt;&lt;/br&gt;, upper letter…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Some have explicit emotional adjectives (easy)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Some are just descriptions of the movie, or implicit feelings (harder)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Reviews usually have both positive and negative words no matter what their general attitudes are.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is from paper: Learning word vectors for sentiment analysis (2011)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splitted into train and test, positive and negative reviews evenly distributed.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Training data: 20,000; Dev data is 5,000; Test data: 25,000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Cleaning data according to the vocabulary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Generating doc vectors+</a:t>
            </a:r>
            <a:r>
              <a:rPr lang="en" sz="2000">
                <a:solidFill>
                  <a:schemeClr val="dk1"/>
                </a:solidFill>
              </a:rPr>
              <a:t>decreasing vector size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Sparse doc vectors are easy to overfit and worse when generalize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Further experiment with the last two doc vectors</a:t>
            </a:r>
            <a:endParaRPr sz="2000">
              <a:solidFill>
                <a:schemeClr val="dk1"/>
              </a:solidFill>
            </a:endParaRPr>
          </a:p>
        </p:txBody>
      </p:sp>
      <p:graphicFrame>
        <p:nvGraphicFramePr>
          <p:cNvPr id="85" name="Google Shape;85;p17"/>
          <p:cNvGraphicFramePr/>
          <p:nvPr/>
        </p:nvGraphicFramePr>
        <p:xfrm>
          <a:off x="374925" y="279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{4CEDB91D-F22D-4347-BFFD-EBDCBEB99ED9}</a:tableStyleId>
              </a:tblPr>
              <a:tblGrid>
                <a:gridCol w="1881275"/>
                <a:gridCol w="1476375"/>
                <a:gridCol w="1678825"/>
                <a:gridCol w="1678825"/>
                <a:gridCol w="1678825"/>
              </a:tblGrid>
              <a:tr h="489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Doc Vector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Size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Train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Dev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Test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count*emotional_value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(1, 18119)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94.96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86.48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85.15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7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[CLS] token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(1, 768)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85.39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84.4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84.32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29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Avg embedding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(1, 768)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86.03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85.14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85.34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structures &amp; hyperparameters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634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Linear model -- logistic regression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Data distribution hypothesis: h(x) = P(y = 1|x; θ)=1/(1+e^(-θx))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Loss: CrossEntropyLoss+L2: -ylog(</a:t>
            </a:r>
            <a:r>
              <a:rPr lang="en" sz="2000">
                <a:solidFill>
                  <a:schemeClr val="dk1"/>
                </a:solidFill>
              </a:rPr>
              <a:t>h(x))-(1-y)log(1-h(x))+||θ||2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Max_iter: 500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Non-linear model -- Neural network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Loss: CrossEntropyLoss+L2: -ylog(f(x))-(1-y)log(f(x))+||θ||2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Optimizer: Adam, learning_rate = 0.001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Structure: </a:t>
            </a:r>
            <a:r>
              <a:rPr lang="en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nn.Linear(</a:t>
            </a:r>
            <a:r>
              <a:rPr lang="en" sz="1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768</a:t>
            </a:r>
            <a:r>
              <a:rPr lang="en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)-Relu-&gt;nn.Linear(</a:t>
            </a:r>
            <a:r>
              <a:rPr lang="en" sz="1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lang="en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)-Relu-&gt;nn.Dropout2d(p=</a:t>
            </a:r>
            <a:r>
              <a:rPr lang="en" sz="1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lang="en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)-&gt;nn.Linear(</a:t>
            </a:r>
            <a:r>
              <a:rPr lang="en" sz="1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lang="en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Transformers -- bertweet-base/large (based on RoBerta)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Loss: CrossEntropyLoss+L2: -ylog(f(x))-(1-y)log(f(x))+||θ||2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Optimizer: AdamW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99" name="Google Shape;99;p19"/>
          <p:cNvGraphicFramePr/>
          <p:nvPr/>
        </p:nvGraphicFramePr>
        <p:xfrm>
          <a:off x="311688" y="117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{4CEDB91D-F22D-4347-BFFD-EBDCBEB99ED9}</a:tableStyleId>
              </a:tblPr>
              <a:tblGrid>
                <a:gridCol w="2937725"/>
                <a:gridCol w="2124900"/>
                <a:gridCol w="1718925"/>
                <a:gridCol w="1739075"/>
              </a:tblGrid>
              <a:tr h="70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Doc Vector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Models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Num of Params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[CLS] token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Avg embedding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2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Logistic Regression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768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84.42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85.36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5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NN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0.1M/100,000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84.04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85.13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1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Ensemble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(LR+NN+SVM)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85.18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1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Bertweet-base (roberta)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125M (130 tokens)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89.65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–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8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Bertweet-large 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(roberta)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355M (514 tokens)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95.46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–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"/>
            <a:ext cx="9143999" cy="273615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200">
                <a:solidFill>
                  <a:schemeClr val="dk1"/>
                </a:solidFill>
              </a:rPr>
              <a:t>Avg embedding better over CLS token</a:t>
            </a:r>
            <a:endParaRPr sz="2200">
              <a:solidFill>
                <a:schemeClr val="dk1"/>
              </a:solidFill>
            </a:endParaRPr>
          </a:p>
          <a:p>
            <a:pPr indent="-35782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200">
                <a:solidFill>
                  <a:schemeClr val="dk1"/>
                </a:solidFill>
              </a:rPr>
              <a:t>Avg embedding →</a:t>
            </a:r>
            <a:r>
              <a:rPr lang="en" sz="2200">
                <a:solidFill>
                  <a:schemeClr val="dk1"/>
                </a:solidFill>
              </a:rPr>
              <a:t> more info!</a:t>
            </a:r>
            <a:endParaRPr sz="2200">
              <a:solidFill>
                <a:schemeClr val="dk1"/>
              </a:solidFill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200">
                <a:solidFill>
                  <a:schemeClr val="dk1"/>
                </a:solidFill>
              </a:rPr>
              <a:t>NN： does not improve a lot </a:t>
            </a:r>
            <a:endParaRPr sz="2200">
              <a:solidFill>
                <a:schemeClr val="dk1"/>
              </a:solidFill>
            </a:endParaRPr>
          </a:p>
          <a:p>
            <a:pPr indent="-35782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200">
                <a:solidFill>
                  <a:schemeClr val="dk1"/>
                </a:solidFill>
              </a:rPr>
              <a:t>structure, complexity</a:t>
            </a:r>
            <a:endParaRPr sz="2200">
              <a:solidFill>
                <a:schemeClr val="dk1"/>
              </a:solidFill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200">
                <a:solidFill>
                  <a:schemeClr val="dk1"/>
                </a:solidFill>
              </a:rPr>
              <a:t>Ensemble: not improved a lot, but more robust</a:t>
            </a:r>
            <a:endParaRPr sz="2200">
              <a:solidFill>
                <a:schemeClr val="dk1"/>
              </a:solidFill>
            </a:endParaRPr>
          </a:p>
          <a:p>
            <a:pPr indent="-35782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200">
                <a:solidFill>
                  <a:schemeClr val="dk1"/>
                </a:solidFill>
              </a:rPr>
              <a:t>similarity of models we choose</a:t>
            </a:r>
            <a:endParaRPr sz="2200">
              <a:solidFill>
                <a:schemeClr val="dk1"/>
              </a:solidFill>
            </a:endParaRPr>
          </a:p>
          <a:p>
            <a:pPr indent="-35782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200">
                <a:solidFill>
                  <a:schemeClr val="dk1"/>
                </a:solidFill>
              </a:rPr>
              <a:t>Ways to ensemble</a:t>
            </a:r>
            <a:endParaRPr sz="2200">
              <a:solidFill>
                <a:schemeClr val="dk1"/>
              </a:solidFill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200">
                <a:solidFill>
                  <a:schemeClr val="dk1"/>
                </a:solidFill>
              </a:rPr>
              <a:t>A leap from traditional machine learning models to deep models</a:t>
            </a:r>
            <a:endParaRPr sz="2200">
              <a:solidFill>
                <a:schemeClr val="dk1"/>
              </a:solidFill>
            </a:endParaRPr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The more complex model structures</a:t>
            </a:r>
            <a:endParaRPr sz="1800">
              <a:solidFill>
                <a:schemeClr val="dk1"/>
              </a:solidFill>
            </a:endParaRPr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Larger number of parameters</a:t>
            </a:r>
            <a:endParaRPr sz="1800">
              <a:solidFill>
                <a:schemeClr val="dk1"/>
              </a:solidFill>
            </a:endParaRPr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Both of these reasons enable the model to fit larger dataset and reach higher accuracies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"/>
            <a:ext cx="9143999" cy="273615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Things can be </a:t>
            </a:r>
            <a:r>
              <a:rPr lang="en" sz="2000">
                <a:solidFill>
                  <a:schemeClr val="dk1"/>
                </a:solidFill>
              </a:rPr>
              <a:t>improved</a:t>
            </a:r>
            <a:r>
              <a:rPr lang="en" sz="2000">
                <a:solidFill>
                  <a:schemeClr val="dk1"/>
                </a:solidFill>
              </a:rPr>
              <a:t> in the future: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Size of dataset: we could train on 10%, 30%, 50%, 70%, 100% training data to investigate the influence of document size on model performance, and we can further see whether we need more training data with transfer learning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Ensemble: how to manage each model to build a good ensemble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Models: we could further train on GPT-3, which is very popular </a:t>
            </a:r>
            <a:r>
              <a:rPr lang="en" sz="2000">
                <a:solidFill>
                  <a:schemeClr val="dk1"/>
                </a:solidFill>
              </a:rPr>
              <a:t>nowadays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