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8"/>
  </p:normalViewPr>
  <p:slideViewPr>
    <p:cSldViewPr snapToGrid="0" snapToObjects="1">
      <p:cViewPr varScale="1">
        <p:scale>
          <a:sx n="117" d="100"/>
          <a:sy n="117" d="100"/>
        </p:scale>
        <p:origin x="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Results</a:t>
            </a:r>
            <a:r>
              <a:rPr lang="en-US" altLang="zh-CN" baseline="0" dirty="0"/>
              <a:t> of NB and LR</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NaiveBayes</c:v>
                </c:pt>
              </c:strCache>
            </c:strRef>
          </c:tx>
          <c:spPr>
            <a:ln w="28575" cap="rnd">
              <a:solidFill>
                <a:schemeClr val="accent1"/>
              </a:solidFill>
              <a:round/>
            </a:ln>
            <a:effectLst/>
          </c:spPr>
          <c:marker>
            <c:symbol val="none"/>
          </c:marker>
          <c:cat>
            <c:strRef>
              <c:f>Sheet1!$A$2:$A$5</c:f>
              <c:strCache>
                <c:ptCount val="4"/>
                <c:pt idx="0">
                  <c:v>Accuracy</c:v>
                </c:pt>
                <c:pt idx="1">
                  <c:v>precision</c:v>
                </c:pt>
                <c:pt idx="2">
                  <c:v>Recall</c:v>
                </c:pt>
                <c:pt idx="3">
                  <c:v>F1</c:v>
                </c:pt>
              </c:strCache>
            </c:strRef>
          </c:cat>
          <c:val>
            <c:numRef>
              <c:f>Sheet1!$B$2:$B$5</c:f>
              <c:numCache>
                <c:formatCode>General</c:formatCode>
                <c:ptCount val="4"/>
                <c:pt idx="0">
                  <c:v>0.63</c:v>
                </c:pt>
                <c:pt idx="1">
                  <c:v>0.66</c:v>
                </c:pt>
                <c:pt idx="2">
                  <c:v>0.63</c:v>
                </c:pt>
                <c:pt idx="3">
                  <c:v>0.61</c:v>
                </c:pt>
              </c:numCache>
            </c:numRef>
          </c:val>
          <c:smooth val="0"/>
          <c:extLst>
            <c:ext xmlns:c16="http://schemas.microsoft.com/office/drawing/2014/chart" uri="{C3380CC4-5D6E-409C-BE32-E72D297353CC}">
              <c16:uniqueId val="{00000000-F91D-5C44-9F27-39771FAD3DEC}"/>
            </c:ext>
          </c:extLst>
        </c:ser>
        <c:ser>
          <c:idx val="1"/>
          <c:order val="1"/>
          <c:tx>
            <c:strRef>
              <c:f>Sheet1!$C$1</c:f>
              <c:strCache>
                <c:ptCount val="1"/>
                <c:pt idx="0">
                  <c:v>Log Reg</c:v>
                </c:pt>
              </c:strCache>
            </c:strRef>
          </c:tx>
          <c:spPr>
            <a:ln w="28575" cap="rnd">
              <a:solidFill>
                <a:schemeClr val="accent2"/>
              </a:solidFill>
              <a:round/>
            </a:ln>
            <a:effectLst/>
          </c:spPr>
          <c:marker>
            <c:symbol val="none"/>
          </c:marker>
          <c:cat>
            <c:strRef>
              <c:f>Sheet1!$A$2:$A$5</c:f>
              <c:strCache>
                <c:ptCount val="4"/>
                <c:pt idx="0">
                  <c:v>Accuracy</c:v>
                </c:pt>
                <c:pt idx="1">
                  <c:v>precision</c:v>
                </c:pt>
                <c:pt idx="2">
                  <c:v>Recall</c:v>
                </c:pt>
                <c:pt idx="3">
                  <c:v>F1</c:v>
                </c:pt>
              </c:strCache>
            </c:strRef>
          </c:cat>
          <c:val>
            <c:numRef>
              <c:f>Sheet1!$C$2:$C$5</c:f>
              <c:numCache>
                <c:formatCode>General</c:formatCode>
                <c:ptCount val="4"/>
                <c:pt idx="0">
                  <c:v>0.61</c:v>
                </c:pt>
                <c:pt idx="1">
                  <c:v>0.62</c:v>
                </c:pt>
                <c:pt idx="2">
                  <c:v>0.57999999999999996</c:v>
                </c:pt>
                <c:pt idx="3">
                  <c:v>0.56999999999999995</c:v>
                </c:pt>
              </c:numCache>
            </c:numRef>
          </c:val>
          <c:smooth val="0"/>
          <c:extLst>
            <c:ext xmlns:c16="http://schemas.microsoft.com/office/drawing/2014/chart" uri="{C3380CC4-5D6E-409C-BE32-E72D297353CC}">
              <c16:uniqueId val="{00000001-F91D-5C44-9F27-39771FAD3DEC}"/>
            </c:ext>
          </c:extLst>
        </c:ser>
        <c:dLbls>
          <c:showLegendKey val="0"/>
          <c:showVal val="0"/>
          <c:showCatName val="0"/>
          <c:showSerName val="0"/>
          <c:showPercent val="0"/>
          <c:showBubbleSize val="0"/>
        </c:dLbls>
        <c:smooth val="0"/>
        <c:axId val="485227264"/>
        <c:axId val="485024592"/>
      </c:lineChart>
      <c:catAx>
        <c:axId val="485227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85024592"/>
        <c:crosses val="autoZero"/>
        <c:auto val="1"/>
        <c:lblAlgn val="ctr"/>
        <c:lblOffset val="100"/>
        <c:noMultiLvlLbl val="0"/>
      </c:catAx>
      <c:valAx>
        <c:axId val="485024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85227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12/7/21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874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12/7/21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340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12/7/21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835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29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12/7/21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29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637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12/7/21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00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12/7/21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925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12/7/21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830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12/7/21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3169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12/7/21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0927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70">
                <a:solidFill>
                  <a:schemeClr val="tx1">
                    <a:tint val="75000"/>
                  </a:schemeClr>
                </a:solidFill>
              </a:defRPr>
            </a:lvl1pPr>
          </a:lstStyle>
          <a:p>
            <a:fld id="{02AC24A9-CCB6-4F8D-B8DB-C2F3692CFA5A}" type="datetimeFigureOut">
              <a:rPr lang="en-US" smtClean="0"/>
              <a:t>12/7/21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7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020278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51" r:id="rId6"/>
    <p:sldLayoutId id="2147483746" r:id="rId7"/>
    <p:sldLayoutId id="2147483747" r:id="rId8"/>
    <p:sldLayoutId id="2147483748" r:id="rId9"/>
    <p:sldLayoutId id="2147483750" r:id="rId10"/>
    <p:sldLayoutId id="2147483749" r:id="rId11"/>
  </p:sldLayoutIdLst>
  <p:txStyles>
    <p:titleStyle>
      <a:lvl1pPr algn="l" defTabSz="914400" rtl="0" eaLnBrk="1" latinLnBrk="0" hangingPunct="1">
        <a:lnSpc>
          <a:spcPct val="105000"/>
        </a:lnSpc>
        <a:spcBef>
          <a:spcPct val="0"/>
        </a:spcBef>
        <a:buNone/>
        <a:defRPr sz="4400" kern="1200" spc="1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600" kern="1200" spc="1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200" kern="1200" spc="1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1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1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网格抽象背景">
            <a:extLst>
              <a:ext uri="{FF2B5EF4-FFF2-40B4-BE49-F238E27FC236}">
                <a16:creationId xmlns:a16="http://schemas.microsoft.com/office/drawing/2014/main" id="{9D3C065F-35FD-41A9-8DE8-2E402982F6B5}"/>
              </a:ext>
            </a:extLst>
          </p:cNvPr>
          <p:cNvPicPr>
            <a:picLocks noChangeAspect="1"/>
          </p:cNvPicPr>
          <p:nvPr/>
        </p:nvPicPr>
        <p:blipFill rotWithShape="1">
          <a:blip r:embed="rId2"/>
          <a:srcRect b="15730"/>
          <a:stretch/>
        </p:blipFill>
        <p:spPr>
          <a:xfrm>
            <a:off x="20" y="10"/>
            <a:ext cx="12191981" cy="685799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2CCEC2AF-50C8-6D49-A2B2-8F70F93FE114}"/>
              </a:ext>
            </a:extLst>
          </p:cNvPr>
          <p:cNvSpPr>
            <a:spLocks noGrp="1"/>
          </p:cNvSpPr>
          <p:nvPr>
            <p:ph type="ctrTitle"/>
          </p:nvPr>
        </p:nvSpPr>
        <p:spPr>
          <a:xfrm>
            <a:off x="404553" y="3091928"/>
            <a:ext cx="9078562" cy="2387600"/>
          </a:xfrm>
        </p:spPr>
        <p:txBody>
          <a:bodyPr>
            <a:normAutofit/>
          </a:bodyPr>
          <a:lstStyle/>
          <a:p>
            <a:pPr>
              <a:lnSpc>
                <a:spcPct val="95000"/>
              </a:lnSpc>
            </a:pPr>
            <a:r>
              <a:rPr lang="en-US" altLang="zh-CN" sz="4100">
                <a:solidFill>
                  <a:schemeClr val="bg1"/>
                </a:solidFill>
              </a:rPr>
              <a:t>Fake News Detection on Social Media</a:t>
            </a:r>
            <a:br>
              <a:rPr lang="en-US" altLang="zh-CN" sz="4100">
                <a:solidFill>
                  <a:schemeClr val="bg1"/>
                </a:solidFill>
              </a:rPr>
            </a:br>
            <a:r>
              <a:rPr lang="en-US" altLang="zh-CN" sz="4100">
                <a:solidFill>
                  <a:schemeClr val="bg1"/>
                </a:solidFill>
              </a:rPr>
              <a:t>Tianyi Xiong </a:t>
            </a:r>
            <a:br>
              <a:rPr lang="en-US" altLang="zh-CN" sz="4100">
                <a:solidFill>
                  <a:schemeClr val="bg1"/>
                </a:solidFill>
              </a:rPr>
            </a:br>
            <a:r>
              <a:rPr lang="en-US" altLang="zh-CN" sz="4100">
                <a:solidFill>
                  <a:schemeClr val="bg1"/>
                </a:solidFill>
              </a:rPr>
              <a:t>Jim Chung</a:t>
            </a:r>
            <a:endParaRPr kumimoji="1" lang="zh-CN" altLang="en-US" sz="4100">
              <a:solidFill>
                <a:schemeClr val="bg1"/>
              </a:solidFill>
            </a:endParaRPr>
          </a:p>
        </p:txBody>
      </p:sp>
    </p:spTree>
    <p:extLst>
      <p:ext uri="{BB962C8B-B14F-4D97-AF65-F5344CB8AC3E}">
        <p14:creationId xmlns:p14="http://schemas.microsoft.com/office/powerpoint/2010/main" val="163838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F0BDCC33-7D5F-E345-9D73-FC967D90C7A3}"/>
              </a:ext>
            </a:extLst>
          </p:cNvPr>
          <p:cNvSpPr>
            <a:spLocks noGrp="1"/>
          </p:cNvSpPr>
          <p:nvPr>
            <p:ph type="title"/>
          </p:nvPr>
        </p:nvSpPr>
        <p:spPr>
          <a:xfrm>
            <a:off x="621792" y="1161288"/>
            <a:ext cx="3602736" cy="4526280"/>
          </a:xfrm>
        </p:spPr>
        <p:txBody>
          <a:bodyPr>
            <a:normAutofit/>
          </a:bodyPr>
          <a:lstStyle/>
          <a:p>
            <a:r>
              <a:rPr kumimoji="1" lang="en-US" altLang="zh-CN"/>
              <a:t>Why fake news?</a:t>
            </a:r>
            <a:endParaRPr kumimoji="1" lang="zh-CN" altLang="en-US" dirty="0"/>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4A6D2778-1110-B84D-806C-E2B7CE2AB4F2}"/>
              </a:ext>
            </a:extLst>
          </p:cNvPr>
          <p:cNvSpPr>
            <a:spLocks noGrp="1"/>
          </p:cNvSpPr>
          <p:nvPr>
            <p:ph idx="1"/>
          </p:nvPr>
        </p:nvSpPr>
        <p:spPr>
          <a:xfrm>
            <a:off x="5434149" y="932688"/>
            <a:ext cx="5916603" cy="4992624"/>
          </a:xfrm>
        </p:spPr>
        <p:txBody>
          <a:bodyPr anchor="ctr">
            <a:normAutofit/>
          </a:bodyPr>
          <a:lstStyle/>
          <a:p>
            <a:r>
              <a:rPr kumimoji="1" lang="en-US" altLang="zh-CN" sz="2000" dirty="0"/>
              <a:t>Fraud can be anywhere. It can be in the mail or over the phone. According to statistics, we lose an average of $78 billion in worldwide economic activity every year as a result of false information spread on the Internet</a:t>
            </a:r>
            <a:endParaRPr kumimoji="1" lang="zh-CN" altLang="en-US" sz="2000" dirty="0"/>
          </a:p>
        </p:txBody>
      </p:sp>
    </p:spTree>
    <p:extLst>
      <p:ext uri="{BB962C8B-B14F-4D97-AF65-F5344CB8AC3E}">
        <p14:creationId xmlns:p14="http://schemas.microsoft.com/office/powerpoint/2010/main" val="117524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57927A2-25B1-8340-9C32-BA67655B57F9}"/>
              </a:ext>
            </a:extLst>
          </p:cNvPr>
          <p:cNvSpPr>
            <a:spLocks noGrp="1"/>
          </p:cNvSpPr>
          <p:nvPr>
            <p:ph type="title"/>
          </p:nvPr>
        </p:nvSpPr>
        <p:spPr>
          <a:xfrm>
            <a:off x="841248" y="426720"/>
            <a:ext cx="10506456" cy="1919141"/>
          </a:xfrm>
        </p:spPr>
        <p:txBody>
          <a:bodyPr anchor="b">
            <a:normAutofit/>
          </a:bodyPr>
          <a:lstStyle/>
          <a:p>
            <a:r>
              <a:rPr kumimoji="1" lang="en-US" altLang="zh-CN" sz="6000" dirty="0"/>
              <a:t>Dataset</a:t>
            </a:r>
            <a:endParaRPr kumimoji="1" lang="zh-CN" altLang="en-US" sz="6000" dirty="0"/>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13688959-6954-2D4F-9007-B58B289ED0CA}"/>
              </a:ext>
            </a:extLst>
          </p:cNvPr>
          <p:cNvSpPr>
            <a:spLocks noGrp="1"/>
          </p:cNvSpPr>
          <p:nvPr>
            <p:ph idx="1"/>
          </p:nvPr>
        </p:nvSpPr>
        <p:spPr>
          <a:xfrm>
            <a:off x="841248" y="3337269"/>
            <a:ext cx="10509504" cy="2905686"/>
          </a:xfrm>
        </p:spPr>
        <p:txBody>
          <a:bodyPr>
            <a:normAutofit/>
          </a:bodyPr>
          <a:lstStyle/>
          <a:p>
            <a:pPr>
              <a:lnSpc>
                <a:spcPct val="100000"/>
              </a:lnSpc>
            </a:pPr>
            <a:r>
              <a:rPr kumimoji="1" lang="en-US" altLang="zh-CN" sz="1700" dirty="0"/>
              <a:t>Download</a:t>
            </a:r>
            <a:r>
              <a:rPr kumimoji="1" lang="zh-CN" altLang="en-US" sz="1700" dirty="0"/>
              <a:t> </a:t>
            </a:r>
            <a:r>
              <a:rPr kumimoji="1" lang="en-US" altLang="zh-CN" sz="1700" dirty="0"/>
              <a:t>from IEEE </a:t>
            </a:r>
            <a:r>
              <a:rPr kumimoji="1" lang="en-US" altLang="zh-CN" sz="1700" dirty="0" err="1"/>
              <a:t>DataPort</a:t>
            </a:r>
            <a:r>
              <a:rPr kumimoji="1" lang="en-US" altLang="zh-CN" sz="1700" dirty="0"/>
              <a:t> </a:t>
            </a:r>
          </a:p>
          <a:p>
            <a:pPr>
              <a:lnSpc>
                <a:spcPct val="100000"/>
              </a:lnSpc>
            </a:pPr>
            <a:r>
              <a:rPr lang="en-US" altLang="zh-CN" sz="1700" cap="all" dirty="0"/>
              <a:t>COVID-19 FAKE NEWS INFODEMIC RESEARCH </a:t>
            </a:r>
            <a:r>
              <a:rPr lang="en-US" altLang="zh-CN" sz="1700" cap="all" dirty="0" err="1"/>
              <a:t>DATASEt</a:t>
            </a:r>
            <a:endParaRPr lang="en-US" altLang="zh-CN" sz="1700" cap="all" dirty="0"/>
          </a:p>
          <a:p>
            <a:pPr marL="0" indent="0">
              <a:lnSpc>
                <a:spcPct val="100000"/>
              </a:lnSpc>
              <a:buNone/>
            </a:pPr>
            <a:r>
              <a:rPr lang="en-US" altLang="zh-CN" sz="1700" dirty="0"/>
              <a:t>The CoVID19-FNIR dataset contains news stories related to CoVID-19 pandemic fact-checked by expert fact-checkers. CoVID19-FNIR is a CoVID-19-specific dataset consisting of fact-checked fake news scraped from Poynter and true news from the verified Twitter handles of news publishers. The data samples were collected from India, The United States of America, and European regions and consist of online posts from social media platforms between February 2020 to June 2020. The dataset went through prepossessing steps that include removing special characters and non-vital information.</a:t>
            </a:r>
            <a:endParaRPr lang="en-US" altLang="zh-CN" sz="1700" cap="all" dirty="0"/>
          </a:p>
          <a:p>
            <a:pPr>
              <a:lnSpc>
                <a:spcPct val="100000"/>
              </a:lnSpc>
            </a:pPr>
            <a:endParaRPr kumimoji="1" lang="zh-CN" altLang="en-US" sz="1700" dirty="0"/>
          </a:p>
        </p:txBody>
      </p:sp>
    </p:spTree>
    <p:extLst>
      <p:ext uri="{BB962C8B-B14F-4D97-AF65-F5344CB8AC3E}">
        <p14:creationId xmlns:p14="http://schemas.microsoft.com/office/powerpoint/2010/main" val="27340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内容占位符 2">
            <a:extLst>
              <a:ext uri="{FF2B5EF4-FFF2-40B4-BE49-F238E27FC236}">
                <a16:creationId xmlns:a16="http://schemas.microsoft.com/office/drawing/2014/main" id="{603C0D93-FF50-5543-877C-74DBEA880857}"/>
              </a:ext>
            </a:extLst>
          </p:cNvPr>
          <p:cNvSpPr>
            <a:spLocks noGrp="1"/>
          </p:cNvSpPr>
          <p:nvPr>
            <p:ph idx="1"/>
          </p:nvPr>
        </p:nvSpPr>
        <p:spPr>
          <a:xfrm>
            <a:off x="841248" y="2953512"/>
            <a:ext cx="10509504" cy="3289443"/>
          </a:xfrm>
        </p:spPr>
        <p:txBody>
          <a:bodyPr>
            <a:normAutofit fontScale="92500" lnSpcReduction="20000"/>
          </a:bodyPr>
          <a:lstStyle/>
          <a:p>
            <a:pPr marL="0" indent="0">
              <a:lnSpc>
                <a:spcPct val="100000"/>
              </a:lnSpc>
              <a:buNone/>
            </a:pPr>
            <a:r>
              <a:rPr lang="en-US" altLang="zh-CN" sz="1400" dirty="0"/>
              <a:t>• Date: The date that the article was published </a:t>
            </a:r>
          </a:p>
          <a:p>
            <a:pPr marL="0" indent="0">
              <a:lnSpc>
                <a:spcPct val="100000"/>
              </a:lnSpc>
              <a:buNone/>
            </a:pPr>
            <a:r>
              <a:rPr lang="en-US" altLang="zh-CN" sz="1400" dirty="0"/>
              <a:t>• Link: The Poynter link of the article</a:t>
            </a:r>
          </a:p>
          <a:p>
            <a:pPr marL="0" indent="0">
              <a:lnSpc>
                <a:spcPct val="100000"/>
              </a:lnSpc>
              <a:buNone/>
            </a:pPr>
            <a:r>
              <a:rPr lang="en-US" altLang="zh-CN" sz="1400" dirty="0"/>
              <a:t>• Text: The text found in the article</a:t>
            </a:r>
          </a:p>
          <a:p>
            <a:pPr marL="0" indent="0">
              <a:lnSpc>
                <a:spcPct val="100000"/>
              </a:lnSpc>
              <a:buNone/>
            </a:pPr>
            <a:r>
              <a:rPr lang="en-US" altLang="zh-CN" sz="1400" dirty="0"/>
              <a:t>• Region: The region the article is from</a:t>
            </a:r>
          </a:p>
          <a:p>
            <a:pPr marL="0" indent="0">
              <a:lnSpc>
                <a:spcPct val="100000"/>
              </a:lnSpc>
              <a:buNone/>
            </a:pPr>
            <a:r>
              <a:rPr lang="en-US" altLang="zh-CN" sz="1400" dirty="0"/>
              <a:t>• Country: The country the article is from</a:t>
            </a:r>
          </a:p>
          <a:p>
            <a:pPr marL="0" indent="0">
              <a:lnSpc>
                <a:spcPct val="100000"/>
              </a:lnSpc>
              <a:buNone/>
            </a:pPr>
            <a:r>
              <a:rPr lang="en-US" altLang="zh-CN" sz="1400" dirty="0"/>
              <a:t>• Explanation: The explanation as to why the article was false</a:t>
            </a:r>
          </a:p>
          <a:p>
            <a:pPr marL="0" indent="0">
              <a:lnSpc>
                <a:spcPct val="100000"/>
              </a:lnSpc>
              <a:buNone/>
            </a:pPr>
            <a:r>
              <a:rPr lang="en-US" altLang="zh-CN" sz="1400" dirty="0"/>
              <a:t>• Origin: The website origin of the article</a:t>
            </a:r>
          </a:p>
          <a:p>
            <a:pPr marL="0" indent="0">
              <a:lnSpc>
                <a:spcPct val="100000"/>
              </a:lnSpc>
              <a:buNone/>
            </a:pPr>
            <a:r>
              <a:rPr lang="en-US" altLang="zh-CN" sz="1400" dirty="0"/>
              <a:t>• </a:t>
            </a:r>
            <a:r>
              <a:rPr lang="en-US" altLang="zh-CN" sz="1400" dirty="0" err="1"/>
              <a:t>Origin_URL</a:t>
            </a:r>
            <a:r>
              <a:rPr lang="en-US" altLang="zh-CN" sz="1400" dirty="0"/>
              <a:t>: The URL for the website origin of the article</a:t>
            </a:r>
          </a:p>
          <a:p>
            <a:pPr marL="0" indent="0">
              <a:lnSpc>
                <a:spcPct val="100000"/>
              </a:lnSpc>
              <a:buNone/>
            </a:pPr>
            <a:r>
              <a:rPr lang="en-US" altLang="zh-CN" sz="1400" dirty="0"/>
              <a:t>• </a:t>
            </a:r>
            <a:r>
              <a:rPr lang="en-US" altLang="zh-CN" sz="1400" dirty="0" err="1"/>
              <a:t>Fact_checked_by</a:t>
            </a:r>
            <a:r>
              <a:rPr lang="en-US" altLang="zh-CN" sz="1400" dirty="0"/>
              <a:t>: Name given of who fact-checked the article</a:t>
            </a:r>
          </a:p>
          <a:p>
            <a:pPr marL="0" indent="0">
              <a:lnSpc>
                <a:spcPct val="100000"/>
              </a:lnSpc>
              <a:buNone/>
            </a:pPr>
            <a:r>
              <a:rPr lang="en-US" altLang="zh-CN" sz="1400" dirty="0"/>
              <a:t>• </a:t>
            </a:r>
            <a:r>
              <a:rPr lang="en-US" altLang="zh-CN" sz="1400" dirty="0" err="1"/>
              <a:t>Poynter_Label</a:t>
            </a:r>
            <a:r>
              <a:rPr lang="en-US" altLang="zh-CN" sz="1400" dirty="0"/>
              <a:t>: The multi-class classification label given by Poynter • Label: The binary classification label we provided of 0 for false</a:t>
            </a:r>
            <a:br>
              <a:rPr lang="en-US" altLang="zh-CN" sz="1400" dirty="0"/>
            </a:br>
            <a:endParaRPr kumimoji="1" lang="zh-CN" altLang="en-US" sz="1400" dirty="0"/>
          </a:p>
        </p:txBody>
      </p:sp>
      <p:sp>
        <p:nvSpPr>
          <p:cNvPr id="7" name="文本框 6">
            <a:extLst>
              <a:ext uri="{FF2B5EF4-FFF2-40B4-BE49-F238E27FC236}">
                <a16:creationId xmlns:a16="http://schemas.microsoft.com/office/drawing/2014/main" id="{D9B2349E-B7E3-EA47-B4F7-8837662FC95B}"/>
              </a:ext>
            </a:extLst>
          </p:cNvPr>
          <p:cNvSpPr txBox="1"/>
          <p:nvPr/>
        </p:nvSpPr>
        <p:spPr>
          <a:xfrm>
            <a:off x="816864" y="2004704"/>
            <a:ext cx="8382423" cy="954107"/>
          </a:xfrm>
          <a:prstGeom prst="rect">
            <a:avLst/>
          </a:prstGeom>
          <a:noFill/>
        </p:spPr>
        <p:txBody>
          <a:bodyPr wrap="none" rtlCol="0">
            <a:spAutoFit/>
          </a:bodyPr>
          <a:lstStyle/>
          <a:p>
            <a:r>
              <a:rPr lang="en-US" altLang="zh-CN" sz="2800" dirty="0"/>
              <a:t>The following is the structure of the file of </a:t>
            </a:r>
            <a:r>
              <a:rPr lang="en-US" altLang="zh-CN" sz="2800" i="1" dirty="0"/>
              <a:t>fake news</a:t>
            </a:r>
            <a:r>
              <a:rPr lang="en-US" altLang="zh-CN" sz="2800" dirty="0"/>
              <a:t>. </a:t>
            </a:r>
          </a:p>
          <a:p>
            <a:endParaRPr kumimoji="1" lang="zh-CN" altLang="en-US" sz="2800" dirty="0"/>
          </a:p>
        </p:txBody>
      </p:sp>
    </p:spTree>
    <p:extLst>
      <p:ext uri="{BB962C8B-B14F-4D97-AF65-F5344CB8AC3E}">
        <p14:creationId xmlns:p14="http://schemas.microsoft.com/office/powerpoint/2010/main" val="171637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DC831-7178-7645-AFF7-A9D46057309C}"/>
              </a:ext>
            </a:extLst>
          </p:cNvPr>
          <p:cNvSpPr>
            <a:spLocks noGrp="1"/>
          </p:cNvSpPr>
          <p:nvPr>
            <p:ph type="title"/>
          </p:nvPr>
        </p:nvSpPr>
        <p:spPr/>
        <p:txBody>
          <a:bodyPr>
            <a:normAutofit fontScale="90000"/>
          </a:bodyPr>
          <a:lstStyle/>
          <a:p>
            <a:r>
              <a:rPr kumimoji="1" lang="en-US" altLang="zh-CN" dirty="0"/>
              <a:t>Question: How would a</a:t>
            </a:r>
            <a:r>
              <a:rPr kumimoji="1" lang="zh-CN" altLang="en-US" dirty="0"/>
              <a:t> </a:t>
            </a:r>
            <a:r>
              <a:rPr kumimoji="1" lang="en-US" altLang="zh-CN" dirty="0"/>
              <a:t>people distinguish fake news/information?</a:t>
            </a:r>
            <a:endParaRPr kumimoji="1" lang="zh-CN" altLang="en-US" dirty="0"/>
          </a:p>
        </p:txBody>
      </p:sp>
      <p:sp>
        <p:nvSpPr>
          <p:cNvPr id="3" name="内容占位符 2">
            <a:extLst>
              <a:ext uri="{FF2B5EF4-FFF2-40B4-BE49-F238E27FC236}">
                <a16:creationId xmlns:a16="http://schemas.microsoft.com/office/drawing/2014/main" id="{1E82ADF5-4283-224F-AA88-775D466484C0}"/>
              </a:ext>
            </a:extLst>
          </p:cNvPr>
          <p:cNvSpPr>
            <a:spLocks noGrp="1"/>
          </p:cNvSpPr>
          <p:nvPr>
            <p:ph idx="1"/>
          </p:nvPr>
        </p:nvSpPr>
        <p:spPr/>
        <p:txBody>
          <a:bodyPr/>
          <a:lstStyle/>
          <a:p>
            <a:r>
              <a:rPr kumimoji="1" lang="en-US" altLang="zh-CN" dirty="0"/>
              <a:t>Specific words like(Bitcoin, gamble etc..)</a:t>
            </a:r>
          </a:p>
          <a:p>
            <a:r>
              <a:rPr kumimoji="1" lang="en-US" altLang="zh-CN" dirty="0"/>
              <a:t>The text content (like your friend makes millions a month through an e-shop)</a:t>
            </a:r>
          </a:p>
          <a:p>
            <a:pPr marL="0" indent="0">
              <a:buNone/>
            </a:pPr>
            <a:endParaRPr kumimoji="1" lang="en-US" altLang="zh-CN" dirty="0"/>
          </a:p>
          <a:p>
            <a:pPr marL="0" indent="0">
              <a:buNone/>
            </a:pPr>
            <a:endParaRPr kumimoji="1" lang="en-US" altLang="zh-CN" dirty="0"/>
          </a:p>
          <a:p>
            <a:pPr marL="0" indent="0">
              <a:buNone/>
            </a:pPr>
            <a:r>
              <a:rPr kumimoji="1" lang="en-US" altLang="zh-CN" dirty="0"/>
              <a:t>But how do we distinguish some uncertain fake news?</a:t>
            </a:r>
            <a:endParaRPr kumimoji="1" lang="zh-CN" altLang="en-US" dirty="0"/>
          </a:p>
        </p:txBody>
      </p:sp>
    </p:spTree>
    <p:extLst>
      <p:ext uri="{BB962C8B-B14F-4D97-AF65-F5344CB8AC3E}">
        <p14:creationId xmlns:p14="http://schemas.microsoft.com/office/powerpoint/2010/main" val="227890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D00EF45-4E3A-6347-8FA3-9AB861BCF260}"/>
              </a:ext>
            </a:extLst>
          </p:cNvPr>
          <p:cNvSpPr>
            <a:spLocks noGrp="1"/>
          </p:cNvSpPr>
          <p:nvPr>
            <p:ph type="title"/>
          </p:nvPr>
        </p:nvSpPr>
        <p:spPr>
          <a:xfrm>
            <a:off x="841248" y="941832"/>
            <a:ext cx="10506456" cy="1901952"/>
          </a:xfrm>
        </p:spPr>
        <p:txBody>
          <a:bodyPr anchor="b">
            <a:normAutofit/>
          </a:bodyPr>
          <a:lstStyle/>
          <a:p>
            <a:r>
              <a:rPr kumimoji="1" lang="en-US" altLang="zh-CN" sz="5400"/>
              <a:t>Methodology</a:t>
            </a:r>
            <a:endParaRPr kumimoji="1" lang="zh-CN" altLang="en-US" sz="5400"/>
          </a:p>
        </p:txBody>
      </p:sp>
      <p:sp>
        <p:nvSpPr>
          <p:cNvPr id="10" name="Rectangle 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93A329F7-4CF5-EF4D-8B24-A08A85BD9EA9}"/>
              </a:ext>
            </a:extLst>
          </p:cNvPr>
          <p:cNvSpPr>
            <a:spLocks noGrp="1"/>
          </p:cNvSpPr>
          <p:nvPr>
            <p:ph idx="1"/>
          </p:nvPr>
        </p:nvSpPr>
        <p:spPr>
          <a:xfrm>
            <a:off x="841248" y="3668690"/>
            <a:ext cx="10509504" cy="2503510"/>
          </a:xfrm>
        </p:spPr>
        <p:txBody>
          <a:bodyPr>
            <a:normAutofit/>
          </a:bodyPr>
          <a:lstStyle/>
          <a:p>
            <a:r>
              <a:rPr kumimoji="1" lang="en-US" altLang="zh-CN" sz="2000" dirty="0"/>
              <a:t>In this paper, I used Naïve Bayes classifier and Logistic Regression classifier. These two classification methods are often used for semantic classification in NLP. In fact, semantic classification is the way we conduct fake news detection.</a:t>
            </a:r>
            <a:endParaRPr kumimoji="1" lang="zh-CN" altLang="en-US" sz="2000" dirty="0"/>
          </a:p>
        </p:txBody>
      </p:sp>
    </p:spTree>
    <p:extLst>
      <p:ext uri="{BB962C8B-B14F-4D97-AF65-F5344CB8AC3E}">
        <p14:creationId xmlns:p14="http://schemas.microsoft.com/office/powerpoint/2010/main" val="333719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009CCC5-D92A-8844-92BD-026B26A6E561}"/>
              </a:ext>
            </a:extLst>
          </p:cNvPr>
          <p:cNvSpPr>
            <a:spLocks noGrp="1"/>
          </p:cNvSpPr>
          <p:nvPr>
            <p:ph type="title"/>
          </p:nvPr>
        </p:nvSpPr>
        <p:spPr>
          <a:xfrm>
            <a:off x="841246" y="978619"/>
            <a:ext cx="5991244" cy="1106424"/>
          </a:xfrm>
        </p:spPr>
        <p:txBody>
          <a:bodyPr>
            <a:normAutofit/>
          </a:bodyPr>
          <a:lstStyle/>
          <a:p>
            <a:r>
              <a:rPr kumimoji="1" lang="en-US" altLang="zh-CN" sz="3200"/>
              <a:t>Naïve</a:t>
            </a:r>
            <a:r>
              <a:rPr kumimoji="1" lang="zh-CN" altLang="en-US" sz="3200"/>
              <a:t> </a:t>
            </a:r>
            <a:r>
              <a:rPr kumimoji="1" lang="en-US" altLang="zh-CN" sz="3200"/>
              <a:t>Bayes</a:t>
            </a:r>
            <a:endParaRPr kumimoji="1" lang="zh-CN" altLang="en-US" sz="3200"/>
          </a:p>
        </p:txBody>
      </p:sp>
      <p:sp>
        <p:nvSpPr>
          <p:cNvPr id="56" name="Rectangle 5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E290E4C9-6835-6946-AAB4-DD66BE3660D9}"/>
              </a:ext>
            </a:extLst>
          </p:cNvPr>
          <p:cNvSpPr>
            <a:spLocks noGrp="1"/>
          </p:cNvSpPr>
          <p:nvPr>
            <p:ph idx="1"/>
          </p:nvPr>
        </p:nvSpPr>
        <p:spPr>
          <a:xfrm>
            <a:off x="841248" y="2252870"/>
            <a:ext cx="5993892" cy="3560251"/>
          </a:xfrm>
        </p:spPr>
        <p:txBody>
          <a:bodyPr>
            <a:normAutofit/>
          </a:bodyPr>
          <a:lstStyle/>
          <a:p>
            <a:pPr>
              <a:lnSpc>
                <a:spcPct val="100000"/>
              </a:lnSpc>
            </a:pPr>
            <a:r>
              <a:rPr lang="en-US" altLang="zh-CN" sz="1500" dirty="0"/>
              <a:t>Naive Bayes is a basic approach for building classifiers, which are models that give class labels to problem cases represented as vectors of feature values, with the class labels selected from a finite set.</a:t>
            </a:r>
          </a:p>
          <a:p>
            <a:pPr>
              <a:lnSpc>
                <a:spcPct val="100000"/>
              </a:lnSpc>
            </a:pPr>
            <a:r>
              <a:rPr kumimoji="1" lang="en-US" altLang="zh-CN" sz="1500" dirty="0"/>
              <a:t>We need to pick out some iconic words like “COVID-19”,“Coronvirus,’’no ”…</a:t>
            </a:r>
          </a:p>
          <a:p>
            <a:pPr>
              <a:lnSpc>
                <a:spcPct val="100000"/>
              </a:lnSpc>
            </a:pPr>
            <a:r>
              <a:rPr kumimoji="1" lang="en-US" altLang="zh-CN" sz="1500" dirty="0"/>
              <a:t>It aims to find out the probabilities of a specific word in different classes(true or false). We can use likelihood to calculate the semantics of this word(like it is positive or not), to predict the semantics of this document.</a:t>
            </a:r>
          </a:p>
          <a:p>
            <a:pPr>
              <a:lnSpc>
                <a:spcPct val="100000"/>
              </a:lnSpc>
            </a:pPr>
            <a:r>
              <a:rPr kumimoji="1" lang="en-US" altLang="zh-CN" sz="1500" dirty="0"/>
              <a:t>Then we could get the accuracy, recall, precision, F1 score by comparing the ratio of the predicted class and correct class.</a:t>
            </a:r>
            <a:endParaRPr kumimoji="1" lang="zh-CN" altLang="en-US" sz="1500" dirty="0"/>
          </a:p>
          <a:p>
            <a:pPr>
              <a:lnSpc>
                <a:spcPct val="100000"/>
              </a:lnSpc>
            </a:pPr>
            <a:endParaRPr kumimoji="1" lang="en-US" altLang="zh-CN" sz="1500" dirty="0"/>
          </a:p>
          <a:p>
            <a:pPr>
              <a:lnSpc>
                <a:spcPct val="100000"/>
              </a:lnSpc>
            </a:pPr>
            <a:endParaRPr kumimoji="1" lang="zh-CN" altLang="en-US" sz="1500" dirty="0"/>
          </a:p>
        </p:txBody>
      </p:sp>
      <p:pic>
        <p:nvPicPr>
          <p:cNvPr id="10" name="图片 9">
            <a:extLst>
              <a:ext uri="{FF2B5EF4-FFF2-40B4-BE49-F238E27FC236}">
                <a16:creationId xmlns:a16="http://schemas.microsoft.com/office/drawing/2014/main" id="{C5A8847C-FBD3-D542-B67F-16EA588F1B69}"/>
              </a:ext>
            </a:extLst>
          </p:cNvPr>
          <p:cNvPicPr>
            <a:picLocks noChangeAspect="1"/>
          </p:cNvPicPr>
          <p:nvPr/>
        </p:nvPicPr>
        <p:blipFill>
          <a:blip r:embed="rId2"/>
          <a:stretch>
            <a:fillRect/>
          </a:stretch>
        </p:blipFill>
        <p:spPr>
          <a:xfrm>
            <a:off x="7679814" y="1652570"/>
            <a:ext cx="4097657" cy="3452275"/>
          </a:xfrm>
          <a:prstGeom prst="rect">
            <a:avLst/>
          </a:prstGeom>
        </p:spPr>
      </p:pic>
    </p:spTree>
    <p:extLst>
      <p:ext uri="{BB962C8B-B14F-4D97-AF65-F5344CB8AC3E}">
        <p14:creationId xmlns:p14="http://schemas.microsoft.com/office/powerpoint/2010/main" val="345508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FCBE0EF-E71B-E94D-BA4B-A9C0D3399380}"/>
              </a:ext>
            </a:extLst>
          </p:cNvPr>
          <p:cNvSpPr>
            <a:spLocks noGrp="1"/>
          </p:cNvSpPr>
          <p:nvPr>
            <p:ph type="title"/>
          </p:nvPr>
        </p:nvSpPr>
        <p:spPr>
          <a:xfrm>
            <a:off x="438913" y="859536"/>
            <a:ext cx="4832802" cy="1243584"/>
          </a:xfrm>
        </p:spPr>
        <p:txBody>
          <a:bodyPr>
            <a:normAutofit fontScale="90000"/>
          </a:bodyPr>
          <a:lstStyle/>
          <a:p>
            <a:r>
              <a:rPr kumimoji="1" lang="en-US" altLang="zh-CN" sz="3400" dirty="0"/>
              <a:t>Logistic Regression</a:t>
            </a:r>
            <a:br>
              <a:rPr kumimoji="1" lang="en-US" altLang="zh-CN" sz="3400" dirty="0"/>
            </a:br>
            <a:r>
              <a:rPr kumimoji="1" lang="en-US" altLang="zh-CN" sz="3400" dirty="0"/>
              <a:t>(Binary classification)</a:t>
            </a:r>
            <a:endParaRPr kumimoji="1" lang="zh-CN" altLang="en-US" sz="3400" dirty="0"/>
          </a:p>
        </p:txBody>
      </p:sp>
      <p:sp>
        <p:nvSpPr>
          <p:cNvPr id="29" name="Rectangle 2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5FEAE036-C0FC-7447-985A-25D0ED446942}"/>
              </a:ext>
            </a:extLst>
          </p:cNvPr>
          <p:cNvSpPr>
            <a:spLocks noGrp="1"/>
          </p:cNvSpPr>
          <p:nvPr>
            <p:ph idx="1"/>
          </p:nvPr>
        </p:nvSpPr>
        <p:spPr>
          <a:xfrm>
            <a:off x="438912" y="2512611"/>
            <a:ext cx="4832803" cy="3664351"/>
          </a:xfrm>
        </p:spPr>
        <p:txBody>
          <a:bodyPr>
            <a:normAutofit/>
          </a:bodyPr>
          <a:lstStyle/>
          <a:p>
            <a:pPr>
              <a:lnSpc>
                <a:spcPct val="100000"/>
              </a:lnSpc>
            </a:pPr>
            <a:r>
              <a:rPr lang="en-US" altLang="zh-CN" sz="1800"/>
              <a:t>In statistics, the </a:t>
            </a:r>
            <a:r>
              <a:rPr lang="en-US" altLang="zh-CN" sz="1800" b="1"/>
              <a:t>logistic model</a:t>
            </a:r>
            <a:r>
              <a:rPr lang="en-US" altLang="zh-CN" sz="1800"/>
              <a:t> (or </a:t>
            </a:r>
            <a:r>
              <a:rPr lang="en-US" altLang="zh-CN" sz="1800" b="1"/>
              <a:t>logit model</a:t>
            </a:r>
            <a:r>
              <a:rPr lang="en-US" altLang="zh-CN" sz="1800"/>
              <a:t>) is used to model the probability of a certain class or event existing such as pass/fail, win/lose, alive/dead or healthy/sick. This can be extended to model several classes of events such as determining whether an image contains a cat, dog, lion, etc. Each object being detected in the image would be assigned a probability between 0 and 1, with a sum of one.</a:t>
            </a:r>
            <a:endParaRPr kumimoji="1" lang="zh-CN" altLang="en-US" sz="1800"/>
          </a:p>
        </p:txBody>
      </p:sp>
      <p:pic>
        <p:nvPicPr>
          <p:cNvPr id="4" name="图片 3">
            <a:extLst>
              <a:ext uri="{FF2B5EF4-FFF2-40B4-BE49-F238E27FC236}">
                <a16:creationId xmlns:a16="http://schemas.microsoft.com/office/drawing/2014/main" id="{5040966A-D6E7-6345-A0D9-F4056FEA0B15}"/>
              </a:ext>
            </a:extLst>
          </p:cNvPr>
          <p:cNvPicPr>
            <a:picLocks noChangeAspect="1"/>
          </p:cNvPicPr>
          <p:nvPr/>
        </p:nvPicPr>
        <p:blipFill>
          <a:blip r:embed="rId2"/>
          <a:stretch>
            <a:fillRect/>
          </a:stretch>
        </p:blipFill>
        <p:spPr>
          <a:xfrm>
            <a:off x="6999410" y="517600"/>
            <a:ext cx="4371634" cy="2743200"/>
          </a:xfrm>
          <a:prstGeom prst="rect">
            <a:avLst/>
          </a:prstGeom>
        </p:spPr>
      </p:pic>
      <p:pic>
        <p:nvPicPr>
          <p:cNvPr id="6" name="图片 5">
            <a:extLst>
              <a:ext uri="{FF2B5EF4-FFF2-40B4-BE49-F238E27FC236}">
                <a16:creationId xmlns:a16="http://schemas.microsoft.com/office/drawing/2014/main" id="{AB571031-84CE-8248-9A38-26D9F0975B5C}"/>
              </a:ext>
            </a:extLst>
          </p:cNvPr>
          <p:cNvPicPr>
            <a:picLocks noChangeAspect="1"/>
          </p:cNvPicPr>
          <p:nvPr/>
        </p:nvPicPr>
        <p:blipFill>
          <a:blip r:embed="rId3"/>
          <a:stretch>
            <a:fillRect/>
          </a:stretch>
        </p:blipFill>
        <p:spPr>
          <a:xfrm>
            <a:off x="6617368" y="3542349"/>
            <a:ext cx="5135719" cy="2516501"/>
          </a:xfrm>
          <a:prstGeom prst="rect">
            <a:avLst/>
          </a:prstGeom>
        </p:spPr>
      </p:pic>
      <p:sp>
        <p:nvSpPr>
          <p:cNvPr id="7" name="文本框 6">
            <a:extLst>
              <a:ext uri="{FF2B5EF4-FFF2-40B4-BE49-F238E27FC236}">
                <a16:creationId xmlns:a16="http://schemas.microsoft.com/office/drawing/2014/main" id="{3A674FA3-C642-7443-9D70-C051E99B15F7}"/>
              </a:ext>
            </a:extLst>
          </p:cNvPr>
          <p:cNvSpPr txBox="1"/>
          <p:nvPr/>
        </p:nvSpPr>
        <p:spPr>
          <a:xfrm>
            <a:off x="7163680" y="3173017"/>
            <a:ext cx="4043094" cy="369332"/>
          </a:xfrm>
          <a:prstGeom prst="rect">
            <a:avLst/>
          </a:prstGeom>
          <a:noFill/>
        </p:spPr>
        <p:txBody>
          <a:bodyPr wrap="none" rtlCol="0">
            <a:spAutoFit/>
          </a:bodyPr>
          <a:lstStyle/>
          <a:p>
            <a:r>
              <a:rPr kumimoji="1" lang="en-US" altLang="zh-CN" dirty="0"/>
              <a:t>Threshold of sigmoid is between 0 to 1</a:t>
            </a:r>
            <a:endParaRPr kumimoji="1" lang="zh-CN" altLang="en-US" dirty="0"/>
          </a:p>
        </p:txBody>
      </p:sp>
    </p:spTree>
    <p:extLst>
      <p:ext uri="{BB962C8B-B14F-4D97-AF65-F5344CB8AC3E}">
        <p14:creationId xmlns:p14="http://schemas.microsoft.com/office/powerpoint/2010/main" val="318104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11D3-9E2F-A343-9FAF-778B802CDAFD}"/>
              </a:ext>
            </a:extLst>
          </p:cNvPr>
          <p:cNvSpPr>
            <a:spLocks noGrp="1"/>
          </p:cNvSpPr>
          <p:nvPr>
            <p:ph type="title"/>
          </p:nvPr>
        </p:nvSpPr>
        <p:spPr/>
        <p:txBody>
          <a:bodyPr/>
          <a:lstStyle/>
          <a:p>
            <a:r>
              <a:rPr kumimoji="1" lang="en-US" altLang="zh-CN" dirty="0"/>
              <a:t>Conclusion</a:t>
            </a:r>
            <a:r>
              <a:rPr kumimoji="1" lang="zh-CN" altLang="en-US" dirty="0"/>
              <a:t> </a:t>
            </a:r>
            <a:r>
              <a:rPr kumimoji="1" lang="en-US" altLang="zh-CN" dirty="0"/>
              <a:t>and future work</a:t>
            </a:r>
            <a:endParaRPr kumimoji="1" lang="zh-CN" altLang="en-US" dirty="0"/>
          </a:p>
        </p:txBody>
      </p:sp>
      <p:graphicFrame>
        <p:nvGraphicFramePr>
          <p:cNvPr id="4" name="内容占位符 3">
            <a:extLst>
              <a:ext uri="{FF2B5EF4-FFF2-40B4-BE49-F238E27FC236}">
                <a16:creationId xmlns:a16="http://schemas.microsoft.com/office/drawing/2014/main" id="{E63E95C4-4189-CA48-B477-B25FA649F561}"/>
              </a:ext>
            </a:extLst>
          </p:cNvPr>
          <p:cNvGraphicFramePr>
            <a:graphicFrameLocks noGrp="1"/>
          </p:cNvGraphicFramePr>
          <p:nvPr>
            <p:ph idx="1"/>
            <p:extLst>
              <p:ext uri="{D42A27DB-BD31-4B8C-83A1-F6EECF244321}">
                <p14:modId xmlns:p14="http://schemas.microsoft.com/office/powerpoint/2010/main" val="1732100519"/>
              </p:ext>
            </p:extLst>
          </p:nvPr>
        </p:nvGraphicFramePr>
        <p:xfrm>
          <a:off x="1116013" y="2478088"/>
          <a:ext cx="4230687" cy="3986212"/>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229C71F6-7A87-4948-82A9-DFB7676DC4BB}"/>
              </a:ext>
            </a:extLst>
          </p:cNvPr>
          <p:cNvSpPr txBox="1"/>
          <p:nvPr/>
        </p:nvSpPr>
        <p:spPr>
          <a:xfrm>
            <a:off x="5346700" y="2478088"/>
            <a:ext cx="6421951" cy="2585323"/>
          </a:xfrm>
          <a:prstGeom prst="rect">
            <a:avLst/>
          </a:prstGeom>
          <a:noFill/>
        </p:spPr>
        <p:txBody>
          <a:bodyPr wrap="none" rtlCol="0">
            <a:spAutoFit/>
          </a:bodyPr>
          <a:lstStyle/>
          <a:p>
            <a:r>
              <a:rPr kumimoji="1" lang="en-US" altLang="zh-CN" dirty="0"/>
              <a:t>In other works, some people claim that Naïve bayes has better</a:t>
            </a:r>
          </a:p>
          <a:p>
            <a:r>
              <a:rPr kumimoji="1" lang="en-US" altLang="zh-CN" dirty="0"/>
              <a:t>Performance than Logistic Regression in the small size dataset,</a:t>
            </a:r>
          </a:p>
          <a:p>
            <a:r>
              <a:rPr kumimoji="1" lang="en-US" altLang="zh-CN" dirty="0"/>
              <a:t>In our program, we find that Naïve Bayes is slightly better than </a:t>
            </a:r>
          </a:p>
          <a:p>
            <a:r>
              <a:rPr kumimoji="1" lang="en-US" altLang="zh-CN" dirty="0"/>
              <a:t>Logistic Regression. </a:t>
            </a:r>
          </a:p>
          <a:p>
            <a:endParaRPr kumimoji="1" lang="en-US" altLang="zh-CN" dirty="0"/>
          </a:p>
          <a:p>
            <a:endParaRPr kumimoji="1" lang="en-US" altLang="zh-CN" dirty="0"/>
          </a:p>
          <a:p>
            <a:endParaRPr kumimoji="1" lang="en-US" altLang="zh-CN" dirty="0"/>
          </a:p>
          <a:p>
            <a:r>
              <a:rPr kumimoji="1" lang="en-US" altLang="zh-CN" dirty="0"/>
              <a:t>In the future, we can try some other semantic model like</a:t>
            </a:r>
          </a:p>
          <a:p>
            <a:r>
              <a:rPr kumimoji="1" lang="en-US" altLang="zh-CN" dirty="0"/>
              <a:t>N-gram, to distinguish the content of the sentence.  </a:t>
            </a:r>
            <a:endParaRPr kumimoji="1" lang="zh-CN" altLang="en-US" dirty="0"/>
          </a:p>
        </p:txBody>
      </p:sp>
    </p:spTree>
    <p:extLst>
      <p:ext uri="{BB962C8B-B14F-4D97-AF65-F5344CB8AC3E}">
        <p14:creationId xmlns:p14="http://schemas.microsoft.com/office/powerpoint/2010/main" val="1398925752"/>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DengXian"/>
        <a:ea typeface=""/>
        <a:cs typeface=""/>
      </a:majorFont>
      <a:minorFont>
        <a:latin typeface="DengXi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{027EBF6E-AFC1-6E4F-89E3-ADA096A797F4}tf10001064</Template>
  <TotalTime>1785</TotalTime>
  <Words>681</Words>
  <Application>Microsoft Macintosh PowerPoint</Application>
  <PresentationFormat>宽屏</PresentationFormat>
  <Paragraphs>45</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DengXian</vt:lpstr>
      <vt:lpstr>Arial</vt:lpstr>
      <vt:lpstr>Calibri</vt:lpstr>
      <vt:lpstr>AccentBoxVTI</vt:lpstr>
      <vt:lpstr>Fake News Detection on Social Media Tianyi Xiong  Jim Chung</vt:lpstr>
      <vt:lpstr>Why fake news?</vt:lpstr>
      <vt:lpstr>Dataset</vt:lpstr>
      <vt:lpstr>PowerPoint 演示文稿</vt:lpstr>
      <vt:lpstr>Question: How would a people distinguish fake news/information?</vt:lpstr>
      <vt:lpstr>Methodology</vt:lpstr>
      <vt:lpstr>Naïve Bayes</vt:lpstr>
      <vt:lpstr>Logistic Regression (Binary classification)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 天逸</dc:creator>
  <cp:lastModifiedBy>熊 天逸</cp:lastModifiedBy>
  <cp:revision>6</cp:revision>
  <dcterms:created xsi:type="dcterms:W3CDTF">2021-12-06T19:01:33Z</dcterms:created>
  <dcterms:modified xsi:type="dcterms:W3CDTF">2021-12-08T00:51:03Z</dcterms:modified>
</cp:coreProperties>
</file>