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18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8692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55f4588e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55f4588e5_0_22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555f4588e5_0_22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55f4588e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55f4588e5_0_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555f4588e5_0_3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2342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55f4588e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55f4588e5_0_1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555f4588e5_0_16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6792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55f4588e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55f4588e5_0_43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555f4588e5_0_43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372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5f4588e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55f4588e5_0_54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555f4588e5_0_54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55f4588e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55f4588e5_0_66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555f4588e5_0_66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457200" y="6324600"/>
            <a:ext cx="5562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 rot="5400000">
            <a:off x="2476500" y="-38100"/>
            <a:ext cx="4191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2750" algn="l" rtl="0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57200" y="6324600"/>
            <a:ext cx="5562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 rot="5400000">
            <a:off x="4991100" y="2476500"/>
            <a:ext cx="5334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800100" y="495300"/>
            <a:ext cx="53340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2750" algn="l" rtl="0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ftr" idx="11"/>
          </p:nvPr>
        </p:nvSpPr>
        <p:spPr>
          <a:xfrm>
            <a:off x="457200" y="6324600"/>
            <a:ext cx="5562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ldNum" idx="12"/>
          </p:nvPr>
        </p:nvSpPr>
        <p:spPr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2750" algn="l" rtl="0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57200" y="6324600"/>
            <a:ext cx="5562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57200" y="6324600"/>
            <a:ext cx="5562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40386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2750" algn="l" rtl="0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40386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2750" algn="l" rtl="0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57200" y="6324600"/>
            <a:ext cx="5562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2750" algn="l" rtl="0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2750" algn="l" rtl="0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57200" y="6324600"/>
            <a:ext cx="5562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457200" y="6324600"/>
            <a:ext cx="5562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457200" y="6324600"/>
            <a:ext cx="5562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457200" y="6324600"/>
            <a:ext cx="5562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457200" y="6324600"/>
            <a:ext cx="5562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2750" algn="l" rtl="0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457200" y="6324600"/>
            <a:ext cx="5562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1" descr="PowerpointBanner-large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5588" cy="9144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57200" y="6324600"/>
            <a:ext cx="5562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Author: Tianyi Zhou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ctrTitle"/>
          </p:nvPr>
        </p:nvSpPr>
        <p:spPr>
          <a:xfrm>
            <a:off x="685800" y="652725"/>
            <a:ext cx="7772400" cy="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</a:rPr>
              <a:t>Rheumatoid Arthritis </a:t>
            </a:r>
            <a:endParaRPr sz="380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372600" y="2210824"/>
            <a:ext cx="8398800" cy="3994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Identifying the RA cohort based on ICD-10 codes (2 major clinical chapters of RA exist in the literature)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Identifying the All Payer Claims Data APCD from a state that is very similar to MA in terms of incidence and prevalence of RA (I chose state of Vermont)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Choosing OP outpatient file to identify the RA cohort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Linking the RA patients to Revenue Code file using the Unique ID for each patient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Cross tabulation of the cohort by gender, age, insurance type, other variables...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Cross tabulation by services from Revenue Codes in order to identify the pathways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dirty="0"/>
              <a:t>Matching/comparing the observed pathways from the APCD with the guideline recommended by the RA Society (guideline of 2015 attached)</a:t>
            </a:r>
          </a:p>
        </p:txBody>
      </p:sp>
      <p:sp>
        <p:nvSpPr>
          <p:cNvPr id="82" name="Google Shape;82;p13"/>
          <p:cNvSpPr txBox="1"/>
          <p:nvPr/>
        </p:nvSpPr>
        <p:spPr>
          <a:xfrm>
            <a:off x="372600" y="1527375"/>
            <a:ext cx="53235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Outline of my research strategy</a:t>
            </a:r>
            <a:endParaRPr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372600" y="1673415"/>
            <a:ext cx="8398800" cy="23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 identified the Rheumatoid Arthritis cohort based on ICD-10 codes.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There are 2 major clinical chapters for RA (shown in excel file), rheumatoid arthritis and other rheumatoid with systemic involvement.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 total, there are 330 ICD codes for diagnosis, a few examples below.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900" dirty="0"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00" y="4722367"/>
            <a:ext cx="8151775" cy="14592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 txBox="1"/>
          <p:nvPr/>
        </p:nvSpPr>
        <p:spPr>
          <a:xfrm>
            <a:off x="372600" y="1003930"/>
            <a:ext cx="53235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Rheumatoid Arthritis Cohort</a:t>
            </a:r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330840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ctrTitle"/>
          </p:nvPr>
        </p:nvSpPr>
        <p:spPr>
          <a:xfrm>
            <a:off x="75775" y="1005050"/>
            <a:ext cx="8531400" cy="8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Outpatient and Revenue data of 2016 Vermont All Payer Claims Data APCD</a:t>
            </a:r>
            <a:endParaRPr sz="2400" b="1" dirty="0"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75775" y="1856451"/>
            <a:ext cx="8740000" cy="4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/>
              <a:t>I used </a:t>
            </a:r>
            <a:r>
              <a:rPr lang="en-US" sz="2000" b="1" dirty="0"/>
              <a:t>outpatient data of 2016 Vermont All Payer Claim Data</a:t>
            </a:r>
            <a:r>
              <a:rPr lang="en-US" sz="2000" dirty="0"/>
              <a:t> and referred to 2015 American College of Rheumatology Guideline for the Treatment of Rheumatoid Arthritis for research. 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/>
              <a:t>For further evaluation of service utilization for RA (as a quick proxy for pathway), I linked</a:t>
            </a:r>
            <a:r>
              <a:rPr lang="en-US" sz="2000" b="1" dirty="0"/>
              <a:t> outpatient file and revenue code file</a:t>
            </a:r>
            <a:r>
              <a:rPr lang="en-US" sz="2000" dirty="0"/>
              <a:t> using </a:t>
            </a:r>
            <a:r>
              <a:rPr lang="en-US" sz="2000" b="1" dirty="0"/>
              <a:t>unique ID for each patient</a:t>
            </a:r>
            <a:r>
              <a:rPr lang="en-US" sz="2000" dirty="0"/>
              <a:t>.</a:t>
            </a:r>
            <a:endParaRPr sz="2000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/>
              <a:t>Vermont and Massachusetts have </a:t>
            </a:r>
            <a:r>
              <a:rPr lang="en-US" sz="2000" b="1" dirty="0"/>
              <a:t>similar geographic and weather conditions</a:t>
            </a:r>
            <a:r>
              <a:rPr lang="en-US" sz="2000" dirty="0"/>
              <a:t>, both in northeast and known for cold and snowy weather in long winter. I chose the Vermont All Payer Claim Data because it is </a:t>
            </a:r>
            <a:r>
              <a:rPr lang="en-US" sz="2000" b="1" dirty="0"/>
              <a:t>publicly available. Method should be the same/similar for Mass APCD.</a:t>
            </a:r>
            <a:endParaRPr sz="2000"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/>
              <a:t>RA is a chronic condition and thus I focused on the outpatient data to identify my cohort.</a:t>
            </a:r>
            <a:endParaRPr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2CCE5E-7B60-684F-97F7-BDE7C9CCC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353625" y="675625"/>
            <a:ext cx="8333100" cy="9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RA cohort in Vermont 2016</a:t>
            </a:r>
            <a:endParaRPr sz="2400" b="1"/>
          </a:p>
        </p:txBody>
      </p:sp>
      <p:sp>
        <p:nvSpPr>
          <p:cNvPr id="96" name="Google Shape;96;p15"/>
          <p:cNvSpPr txBox="1"/>
          <p:nvPr/>
        </p:nvSpPr>
        <p:spPr>
          <a:xfrm>
            <a:off x="688225" y="1896936"/>
            <a:ext cx="7994700" cy="19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There are 100,2 patients OP encounters by the RA cohort. (VT APCD does not identify distinct pts for privacy)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Three main sub-cohorts based on the frequency of RA ICD-codes in diagnosis are: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00" y="4060850"/>
            <a:ext cx="8151776" cy="111241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3018475" y="3506850"/>
            <a:ext cx="2627100" cy="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Fig 2. Sub-cohorts of RA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06930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3200400" cy="6077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</a:rPr>
              <a:t>X-tabulation by age</a:t>
            </a:r>
            <a:endParaRPr dirty="0"/>
          </a:p>
        </p:txBody>
      </p:sp>
      <p:sp>
        <p:nvSpPr>
          <p:cNvPr id="105" name="Google Shape;105;p16"/>
          <p:cNvSpPr txBox="1"/>
          <p:nvPr/>
        </p:nvSpPr>
        <p:spPr>
          <a:xfrm>
            <a:off x="522825" y="4156181"/>
            <a:ext cx="32586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00" y="1467856"/>
            <a:ext cx="2762250" cy="40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8076" y="1520077"/>
            <a:ext cx="249555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4389700" y="918010"/>
            <a:ext cx="4237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X-tabulation by gender</a:t>
            </a:r>
            <a:endParaRPr dirty="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778534"/>
            <a:ext cx="2578125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4398114" y="2585643"/>
            <a:ext cx="4237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X-tabulation by payer (insurance type)</a:t>
            </a:r>
            <a:endParaRPr dirty="0"/>
          </a:p>
        </p:txBody>
      </p:sp>
      <p:sp>
        <p:nvSpPr>
          <p:cNvPr id="111" name="Google Shape;111;p16"/>
          <p:cNvSpPr txBox="1"/>
          <p:nvPr/>
        </p:nvSpPr>
        <p:spPr>
          <a:xfrm>
            <a:off x="574300" y="5591118"/>
            <a:ext cx="87018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Some early findings:</a:t>
            </a:r>
          </a:p>
          <a:p>
            <a:pPr lvl="0"/>
            <a:r>
              <a:rPr lang="en-US" sz="1800" dirty="0">
                <a:solidFill>
                  <a:schemeClr val="dk1"/>
                </a:solidFill>
              </a:rPr>
              <a:t>Age/Gender pattern: RA more common in seniors older than 50 and in female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RA pts mainly covered by Medicare. </a:t>
            </a: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54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229600" cy="9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Treatment and Utilization </a:t>
            </a:r>
            <a:endParaRPr sz="2400" b="1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457200" y="1324450"/>
            <a:ext cx="82296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1800" b="1" dirty="0"/>
              <a:t>X tabulation by discharge status</a:t>
            </a:r>
            <a:endParaRPr sz="1800" b="1" dirty="0"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00" y="1994353"/>
            <a:ext cx="5256850" cy="22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650" y="4805675"/>
            <a:ext cx="2575650" cy="18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493000" y="4266750"/>
            <a:ext cx="82296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1800" b="1" dirty="0"/>
              <a:t>X tabulation by LOS</a:t>
            </a:r>
            <a:endParaRPr sz="1800" b="1" dirty="0"/>
          </a:p>
        </p:txBody>
      </p:sp>
      <p:sp>
        <p:nvSpPr>
          <p:cNvPr id="122" name="Google Shape;122;p17"/>
          <p:cNvSpPr txBox="1"/>
          <p:nvPr/>
        </p:nvSpPr>
        <p:spPr>
          <a:xfrm>
            <a:off x="3713175" y="5178225"/>
            <a:ext cx="4698300" cy="11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Like most of the chronic conditions patients, most RA patients went back home on the same day they went to the OP facility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32720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124667"/>
            <a:ext cx="8229600" cy="9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My early findings: Treatment and Utilization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</a:rPr>
              <a:t>Most frequent treatment in my VT APCD cohort according to Revenue Codes (Frequency more than 200 times)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457200" y="5743074"/>
            <a:ext cx="8446800" cy="1454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A2A2A"/>
                </a:solidFill>
              </a:rPr>
              <a:t>Recommended care* for RA includes both pharmacologic and non-pharmacologic therapies. </a:t>
            </a:r>
            <a:endParaRPr dirty="0">
              <a:solidFill>
                <a:srgbClr val="2A2A2A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rgbClr val="2A2A2A"/>
                </a:solidFill>
              </a:rPr>
              <a:t>Suggested Medication-based treatment includes nonsteroidal anti-inflammatory drugs (NSAIDs), non-biologic and biologic disease-modifying antirheumatic drugs (DMARDs) and so on.</a:t>
            </a:r>
            <a:endParaRPr dirty="0">
              <a:solidFill>
                <a:srgbClr val="2A2A2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</a:rPr>
              <a:t>*: 2015 American College of Rheumatology Guideline for the Treatment of Rheumatoid Arthritis for research</a:t>
            </a:r>
            <a:endParaRPr sz="8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C45C32-CFE8-054F-B774-98519E503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97" y="1791731"/>
            <a:ext cx="8188732" cy="39664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176824" y="838200"/>
            <a:ext cx="8967175" cy="9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</a:rPr>
              <a:t>Treatment and Utilization</a:t>
            </a:r>
            <a:endParaRPr sz="2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treatment patterns for the higher end of the cost distribution (high cost patients)</a:t>
            </a:r>
            <a:endParaRPr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6681200" y="1828800"/>
            <a:ext cx="2462700" cy="44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1800" dirty="0"/>
              <a:t>Most costly treatments are heart disease treatment and diagnostic treatment (Nuclear, MRI, MRT and CT).</a:t>
            </a:r>
            <a:endParaRPr sz="1800" dirty="0"/>
          </a:p>
          <a:p>
            <a:pPr marL="0" lvl="0" indent="0" algn="l" rtl="0">
              <a:spcBef>
                <a:spcPts val="58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>
              <a:buNone/>
            </a:pPr>
            <a:r>
              <a:rPr lang="en-US" sz="1800" dirty="0">
                <a:solidFill>
                  <a:srgbClr val="212322"/>
                </a:solidFill>
                <a:highlight>
                  <a:srgbClr val="FFFFFF"/>
                </a:highlight>
              </a:rPr>
              <a:t>For RA patients, cardiovascular disease CVD is a common comorbidity.</a:t>
            </a:r>
            <a:endParaRPr sz="1800" dirty="0"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25" y="1891400"/>
            <a:ext cx="6112850" cy="44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586</Words>
  <Application>Microsoft Macintosh PowerPoint</Application>
  <PresentationFormat>On-screen Show (4:3)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Default Design</vt:lpstr>
      <vt:lpstr>Rheumatoid Arthritis </vt:lpstr>
      <vt:lpstr>PowerPoint Presentation</vt:lpstr>
      <vt:lpstr>Outpatient and Revenue data of 2016 Vermont All Payer Claims Data APCD</vt:lpstr>
      <vt:lpstr>RA cohort in Vermont 2016</vt:lpstr>
      <vt:lpstr>X-tabulation by age</vt:lpstr>
      <vt:lpstr>Treatment and Utilization </vt:lpstr>
      <vt:lpstr>My early findings: Treatment and Utilization Most frequent treatment in my VT APCD cohort according to Revenue Codes (Frequency more than 200 times) </vt:lpstr>
      <vt:lpstr>Treatment and Utilization treatment patterns for the higher end of the cost distribution (high cost patients)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Rheumatoid Arthritis </dc:title>
  <cp:lastModifiedBy>TIANYI ZHOU</cp:lastModifiedBy>
  <cp:revision>13</cp:revision>
  <dcterms:modified xsi:type="dcterms:W3CDTF">2019-04-01T19:48:08Z</dcterms:modified>
</cp:coreProperties>
</file>