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32399288" cy="43200638"/>
  <p:notesSz cx="6858000" cy="9144000"/>
  <p:defaultTextStyle>
    <a:defPPr>
      <a:defRPr lang="zh-CN"/>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606">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a:srgbClr val="FF9900"/>
    <a:srgbClr val="FEC30F"/>
    <a:srgbClr val="FFCC66"/>
    <a:srgbClr val="C5A460"/>
    <a:srgbClr val="B5351B"/>
    <a:srgbClr val="A50021"/>
    <a:srgbClr val="D6009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564" y="4143"/>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AEB66-0225-4D81-8AF4-A6610B1979EA}"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AA994-4C26-4297-B1AE-0CA6EF10FE5F}" type="slidenum">
              <a:rPr lang="zh-CN" altLang="en-US" smtClean="0"/>
              <a:t>‹#›</a:t>
            </a:fld>
            <a:endParaRPr lang="zh-CN" altLang="en-US"/>
          </a:p>
        </p:txBody>
      </p:sp>
    </p:spTree>
    <p:extLst>
      <p:ext uri="{BB962C8B-B14F-4D97-AF65-F5344CB8AC3E}">
        <p14:creationId xmlns:p14="http://schemas.microsoft.com/office/powerpoint/2010/main" val="15646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5995B8-DF32-4D63-8A7B-4A149CAA669B}" type="datetimeFigureOut">
              <a:rPr lang="zh-CN" altLang="en-US" smtClean="0"/>
              <a:t>2018/9/29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B5F26-A527-4606-BF71-7842D4DD399D}" type="slidenum">
              <a:rPr lang="zh-CN" altLang="en-US" smtClean="0"/>
              <a:t>‹#›</a:t>
            </a:fld>
            <a:endParaRPr lang="zh-CN" altLang="en-US"/>
          </a:p>
        </p:txBody>
      </p:sp>
    </p:spTree>
    <p:extLst>
      <p:ext uri="{BB962C8B-B14F-4D97-AF65-F5344CB8AC3E}">
        <p14:creationId xmlns:p14="http://schemas.microsoft.com/office/powerpoint/2010/main" val="42311665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1D5995B8-DF32-4D63-8A7B-4A149CAA669B}" type="datetimeFigureOut">
              <a:rPr lang="zh-CN" altLang="en-US" smtClean="0"/>
              <a:t>2018/9/29</a:t>
            </a:fld>
            <a:endParaRPr lang="zh-CN"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13CB5F26-A527-4606-BF71-7842D4DD399D}" type="slidenum">
              <a:rPr lang="zh-CN" altLang="en-US" smtClean="0"/>
              <a:t>‹#›</a:t>
            </a:fld>
            <a:endParaRPr lang="zh-CN" altLang="en-US"/>
          </a:p>
        </p:txBody>
      </p:sp>
    </p:spTree>
    <p:extLst>
      <p:ext uri="{BB962C8B-B14F-4D97-AF65-F5344CB8AC3E}">
        <p14:creationId xmlns:p14="http://schemas.microsoft.com/office/powerpoint/2010/main" val="2820877235"/>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0" y="0"/>
            <a:ext cx="32395317" cy="4320063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56" y="1443560"/>
            <a:ext cx="10058400" cy="7543799"/>
          </a:xfrm>
          <a:prstGeom prst="rect">
            <a:avLst/>
          </a:prstGeom>
        </p:spPr>
      </p:pic>
      <p:grpSp>
        <p:nvGrpSpPr>
          <p:cNvPr id="23" name="组合 22"/>
          <p:cNvGrpSpPr/>
          <p:nvPr/>
        </p:nvGrpSpPr>
        <p:grpSpPr>
          <a:xfrm>
            <a:off x="895705" y="12442208"/>
            <a:ext cx="23244447" cy="7049613"/>
            <a:chOff x="2317630" y="9977431"/>
            <a:chExt cx="18049760" cy="9300078"/>
          </a:xfrm>
        </p:grpSpPr>
        <p:sp>
          <p:nvSpPr>
            <p:cNvPr id="20" name="圆角矩形 19"/>
            <p:cNvSpPr/>
            <p:nvPr/>
          </p:nvSpPr>
          <p:spPr>
            <a:xfrm>
              <a:off x="2317630" y="10024242"/>
              <a:ext cx="1829701" cy="8795318"/>
            </a:xfrm>
            <a:prstGeom prst="roundRect">
              <a:avLst>
                <a:gd name="adj" fmla="val 41667"/>
              </a:avLst>
            </a:prstGeom>
            <a:gradFill>
              <a:gsLst>
                <a:gs pos="0">
                  <a:srgbClr val="FFC000"/>
                </a:gs>
                <a:gs pos="91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2703333" y="10276621"/>
              <a:ext cx="1108088" cy="8290560"/>
            </a:xfrm>
            <a:prstGeom prst="rect">
              <a:avLst/>
            </a:prstGeom>
            <a:noFill/>
          </p:spPr>
          <p:txBody>
            <a:bodyPr vert="wordArtVertRtl" wrap="square" rtlCol="0">
              <a:spAutoFit/>
            </a:bodyPr>
            <a:lstStyle/>
            <a:p>
              <a:pPr algn="ctr"/>
              <a:r>
                <a:rPr lang="zh-CN" altLang="en-US" sz="8000" b="1" dirty="0" smtClean="0">
                  <a:latin typeface="黑体" pitchFamily="49" charset="-122"/>
                  <a:ea typeface="黑体" pitchFamily="49" charset="-122"/>
                </a:rPr>
                <a:t>学校简介</a:t>
              </a:r>
              <a:endParaRPr lang="zh-CN" altLang="en-US" sz="8000" b="1" dirty="0">
                <a:latin typeface="黑体" pitchFamily="49" charset="-122"/>
                <a:ea typeface="黑体" pitchFamily="49" charset="-122"/>
              </a:endParaRPr>
            </a:p>
          </p:txBody>
        </p:sp>
        <p:sp>
          <p:nvSpPr>
            <p:cNvPr id="21" name="圆角矩形 20"/>
            <p:cNvSpPr/>
            <p:nvPr/>
          </p:nvSpPr>
          <p:spPr>
            <a:xfrm>
              <a:off x="4442955" y="9977431"/>
              <a:ext cx="15924435" cy="9300078"/>
            </a:xfrm>
            <a:prstGeom prst="roundRect">
              <a:avLst/>
            </a:prstGeom>
            <a:gradFill>
              <a:gsLst>
                <a:gs pos="0">
                  <a:srgbClr val="FFFF00"/>
                </a:gs>
                <a:gs pos="91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6"/>
            <p:cNvSpPr txBox="1">
              <a:spLocks/>
            </p:cNvSpPr>
            <p:nvPr/>
          </p:nvSpPr>
          <p:spPr>
            <a:xfrm>
              <a:off x="5421865" y="10494184"/>
              <a:ext cx="13825411" cy="8290560"/>
            </a:xfrm>
            <a:prstGeom prst="rect">
              <a:avLst/>
            </a:prstGeom>
            <a:noFill/>
          </p:spPr>
          <p:txBody>
            <a:bodyPr vert="horz" lIns="91440" tIns="45720" rIns="91440" bIns="45720" rtlCol="0">
              <a:no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lgn="just">
                <a:buNone/>
              </a:pPr>
              <a:r>
                <a:rPr lang="zh-CN" altLang="en-US" sz="6600" b="1" dirty="0" smtClean="0">
                  <a:solidFill>
                    <a:srgbClr val="FF0000"/>
                  </a:solidFill>
                  <a:latin typeface="Times New Roman" pitchFamily="18" charset="0"/>
                  <a:ea typeface="宋体" pitchFamily="2" charset="-122"/>
                  <a:cs typeface="Times New Roman" pitchFamily="18" charset="0"/>
                </a:rPr>
                <a:t>美国伊利诺伊大学芝加哥分校（</a:t>
              </a:r>
              <a:r>
                <a:rPr lang="en-US" altLang="zh-CN" sz="6600" b="1" dirty="0" smtClean="0">
                  <a:solidFill>
                    <a:srgbClr val="FF0000"/>
                  </a:solidFill>
                  <a:latin typeface="Times New Roman" pitchFamily="18" charset="0"/>
                  <a:ea typeface="宋体" pitchFamily="2" charset="-122"/>
                  <a:cs typeface="Times New Roman" pitchFamily="18" charset="0"/>
                </a:rPr>
                <a:t>University </a:t>
              </a:r>
              <a:r>
                <a:rPr lang="en-US" altLang="zh-CN" sz="6600" b="1" dirty="0">
                  <a:solidFill>
                    <a:srgbClr val="FF0000"/>
                  </a:solidFill>
                  <a:latin typeface="Times New Roman" pitchFamily="18" charset="0"/>
                  <a:ea typeface="宋体" pitchFamily="2" charset="-122"/>
                  <a:cs typeface="Times New Roman" pitchFamily="18" charset="0"/>
                </a:rPr>
                <a:t>of Illinois at Chicago</a:t>
              </a:r>
              <a:r>
                <a:rPr lang="zh-CN" altLang="en-US" sz="6600" b="1" dirty="0">
                  <a:solidFill>
                    <a:srgbClr val="FF0000"/>
                  </a:solidFill>
                  <a:latin typeface="Times New Roman" pitchFamily="18" charset="0"/>
                  <a:ea typeface="宋体" pitchFamily="2" charset="-122"/>
                  <a:cs typeface="Times New Roman" pitchFamily="18" charset="0"/>
                </a:rPr>
                <a:t>），简称</a:t>
              </a:r>
              <a:r>
                <a:rPr lang="en-US" altLang="zh-CN" sz="6600" b="1" dirty="0">
                  <a:solidFill>
                    <a:srgbClr val="FF0000"/>
                  </a:solidFill>
                  <a:latin typeface="Times New Roman" pitchFamily="18" charset="0"/>
                  <a:ea typeface="宋体" pitchFamily="2" charset="-122"/>
                  <a:cs typeface="Times New Roman" pitchFamily="18" charset="0"/>
                </a:rPr>
                <a:t>UIC</a:t>
              </a:r>
              <a:r>
                <a:rPr lang="zh-CN" altLang="en-US" sz="6600" b="1" dirty="0">
                  <a:solidFill>
                    <a:srgbClr val="FF0000"/>
                  </a:solidFill>
                  <a:latin typeface="Times New Roman" pitchFamily="18" charset="0"/>
                  <a:ea typeface="宋体" pitchFamily="2" charset="-122"/>
                  <a:cs typeface="Times New Roman" pitchFamily="18" charset="0"/>
                </a:rPr>
                <a:t>，创立于</a:t>
              </a:r>
              <a:r>
                <a:rPr lang="en-US" altLang="zh-CN" sz="6600" b="1" dirty="0">
                  <a:solidFill>
                    <a:srgbClr val="FF0000"/>
                  </a:solidFill>
                  <a:latin typeface="Times New Roman" pitchFamily="18" charset="0"/>
                  <a:ea typeface="宋体" pitchFamily="2" charset="-122"/>
                  <a:cs typeface="Times New Roman" pitchFamily="18" charset="0"/>
                </a:rPr>
                <a:t>1982</a:t>
              </a:r>
              <a:r>
                <a:rPr lang="zh-CN" altLang="en-US" sz="6600" b="1" dirty="0">
                  <a:solidFill>
                    <a:srgbClr val="FF0000"/>
                  </a:solidFill>
                  <a:latin typeface="Times New Roman" pitchFamily="18" charset="0"/>
                  <a:ea typeface="宋体" pitchFamily="2" charset="-122"/>
                  <a:cs typeface="Times New Roman" pitchFamily="18" charset="0"/>
                </a:rPr>
                <a:t>年，为世界最具影响力的公立大学系统之一</a:t>
              </a:r>
              <a:r>
                <a:rPr lang="en-US" altLang="zh-CN" sz="6600" b="1" dirty="0" smtClean="0">
                  <a:solidFill>
                    <a:srgbClr val="FF0000"/>
                  </a:solidFill>
                  <a:latin typeface="Times New Roman" pitchFamily="18" charset="0"/>
                  <a:ea typeface="宋体" pitchFamily="2" charset="-122"/>
                  <a:cs typeface="Times New Roman" pitchFamily="18" charset="0"/>
                </a:rPr>
                <a:t>—</a:t>
              </a:r>
              <a:r>
                <a:rPr lang="zh-CN" altLang="en-US" sz="6600" b="1" dirty="0" smtClean="0">
                  <a:solidFill>
                    <a:srgbClr val="FF0000"/>
                  </a:solidFill>
                  <a:latin typeface="Times New Roman" pitchFamily="18" charset="0"/>
                  <a:ea typeface="宋体" pitchFamily="2" charset="-122"/>
                  <a:cs typeface="Times New Roman" pitchFamily="18" charset="0"/>
                </a:rPr>
                <a:t>伊利诺伊</a:t>
              </a:r>
              <a:r>
                <a:rPr lang="zh-CN" altLang="en-US" sz="6600" b="1" dirty="0">
                  <a:solidFill>
                    <a:srgbClr val="FF0000"/>
                  </a:solidFill>
                  <a:latin typeface="Times New Roman" pitchFamily="18" charset="0"/>
                  <a:ea typeface="宋体" pitchFamily="2" charset="-122"/>
                  <a:cs typeface="Times New Roman" pitchFamily="18" charset="0"/>
                </a:rPr>
                <a:t>大学的重要成员，是芝加哥地区规模最大的</a:t>
              </a:r>
              <a:r>
                <a:rPr lang="zh-CN" altLang="en-US" sz="6600" b="1" dirty="0" smtClean="0">
                  <a:solidFill>
                    <a:srgbClr val="FF0000"/>
                  </a:solidFill>
                  <a:latin typeface="Times New Roman" pitchFamily="18" charset="0"/>
                  <a:ea typeface="宋体" pitchFamily="2" charset="-122"/>
                  <a:cs typeface="Times New Roman" pitchFamily="18" charset="0"/>
                </a:rPr>
                <a:t>公立研究型</a:t>
              </a:r>
              <a:r>
                <a:rPr lang="en-US" altLang="zh-CN" sz="7200" b="1" dirty="0" smtClean="0">
                  <a:solidFill>
                    <a:srgbClr val="FF0000"/>
                  </a:solidFill>
                  <a:latin typeface="宋体" pitchFamily="2" charset="-122"/>
                  <a:ea typeface="宋体" pitchFamily="2" charset="-122"/>
                  <a:cs typeface="Times New Roman" pitchFamily="18" charset="0"/>
                </a:rPr>
                <a:t>I</a:t>
              </a:r>
              <a:r>
                <a:rPr lang="zh-CN" altLang="en-US" sz="6600" b="1" dirty="0" smtClean="0">
                  <a:solidFill>
                    <a:srgbClr val="FF0000"/>
                  </a:solidFill>
                  <a:latin typeface="Times New Roman" pitchFamily="18" charset="0"/>
                  <a:ea typeface="宋体" pitchFamily="2" charset="-122"/>
                  <a:cs typeface="Times New Roman" pitchFamily="18" charset="0"/>
                </a:rPr>
                <a:t>类大学</a:t>
              </a:r>
              <a:r>
                <a:rPr lang="zh-CN" altLang="en-US" sz="6600" b="1" dirty="0">
                  <a:solidFill>
                    <a:srgbClr val="FF0000"/>
                  </a:solidFill>
                  <a:latin typeface="Times New Roman" pitchFamily="18" charset="0"/>
                  <a:ea typeface="宋体" pitchFamily="2" charset="-122"/>
                  <a:cs typeface="Times New Roman" pitchFamily="18" charset="0"/>
                </a:rPr>
                <a:t>。在大芝加哥地区，</a:t>
              </a:r>
              <a:r>
                <a:rPr lang="en-US" altLang="zh-CN" sz="6600" b="1" dirty="0">
                  <a:solidFill>
                    <a:srgbClr val="FF0000"/>
                  </a:solidFill>
                  <a:latin typeface="Times New Roman" pitchFamily="18" charset="0"/>
                  <a:ea typeface="宋体" pitchFamily="2" charset="-122"/>
                  <a:cs typeface="Times New Roman" pitchFamily="18" charset="0"/>
                </a:rPr>
                <a:t>UIC</a:t>
              </a:r>
              <a:r>
                <a:rPr lang="zh-CN" altLang="en-US" sz="6600" b="1" dirty="0">
                  <a:solidFill>
                    <a:srgbClr val="FF0000"/>
                  </a:solidFill>
                  <a:latin typeface="Times New Roman" pitchFamily="18" charset="0"/>
                  <a:ea typeface="宋体" pitchFamily="2" charset="-122"/>
                  <a:cs typeface="Times New Roman" pitchFamily="18" charset="0"/>
                </a:rPr>
                <a:t>和西北大学、芝加哥大学并称为该区域内最好的三所</a:t>
              </a:r>
              <a:r>
                <a:rPr lang="zh-CN" altLang="en-US" sz="6600" b="1" dirty="0" smtClean="0">
                  <a:solidFill>
                    <a:srgbClr val="FF0000"/>
                  </a:solidFill>
                  <a:latin typeface="Times New Roman" pitchFamily="18" charset="0"/>
                  <a:ea typeface="宋体" pitchFamily="2" charset="-122"/>
                  <a:cs typeface="Times New Roman" pitchFamily="18" charset="0"/>
                </a:rPr>
                <a:t>大学。</a:t>
              </a:r>
              <a:endParaRPr lang="zh-CN" altLang="en-US" sz="6600" b="1" dirty="0">
                <a:solidFill>
                  <a:srgbClr val="FF0000"/>
                </a:solidFill>
                <a:latin typeface="Times New Roman" pitchFamily="18" charset="0"/>
                <a:ea typeface="宋体" pitchFamily="2" charset="-122"/>
                <a:cs typeface="Times New Roman" pitchFamily="18" charset="0"/>
              </a:endParaRPr>
            </a:p>
          </p:txBody>
        </p:sp>
      </p:grpSp>
      <p:pic>
        <p:nvPicPr>
          <p:cNvPr id="14" name="图片 1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16682" y="-1129434"/>
            <a:ext cx="33680400" cy="13771973"/>
          </a:xfrm>
          <a:prstGeom prst="rect">
            <a:avLst/>
          </a:prstGeom>
        </p:spPr>
      </p:pic>
      <p:sp>
        <p:nvSpPr>
          <p:cNvPr id="15" name="文本框 14"/>
          <p:cNvSpPr txBox="1"/>
          <p:nvPr/>
        </p:nvSpPr>
        <p:spPr>
          <a:xfrm>
            <a:off x="16251033" y="2254152"/>
            <a:ext cx="7363651" cy="1532184"/>
          </a:xfrm>
          <a:prstGeom prst="rect">
            <a:avLst/>
          </a:prstGeom>
          <a:noFill/>
        </p:spPr>
        <p:txBody>
          <a:bodyPr wrap="square" rtlCol="0">
            <a:prstTxWarp prst="textArchUp">
              <a:avLst/>
            </a:prstTxWarp>
            <a:spAutoFit/>
          </a:bodyPr>
          <a:lstStyle/>
          <a:p>
            <a:pPr algn="ctr"/>
            <a:r>
              <a:rPr lang="en-US" altLang="zh-CN" sz="25000" smtClean="0">
                <a:ln>
                  <a:solidFill>
                    <a:srgbClr val="FF0000"/>
                  </a:solidFill>
                  <a:prstDash val="sysDot"/>
                </a:ln>
                <a:solidFill>
                  <a:srgbClr val="FF0000"/>
                </a:solidFill>
                <a:latin typeface="隶书" panose="02010509060101010101" pitchFamily="49" charset="-122"/>
                <a:ea typeface="隶书" panose="02010509060101010101" pitchFamily="49" charset="-122"/>
              </a:rPr>
              <a:t>3</a:t>
            </a:r>
            <a:r>
              <a:rPr lang="en-US" altLang="zh-CN" sz="25000" smtClean="0">
                <a:ln>
                  <a:solidFill>
                    <a:srgbClr val="FF0000"/>
                  </a:solidFill>
                  <a:prstDash val="sysDot"/>
                </a:ln>
                <a:latin typeface="隶书" panose="02010509060101010101" pitchFamily="49" charset="-122"/>
                <a:ea typeface="隶书" panose="02010509060101010101" pitchFamily="49" charset="-122"/>
              </a:rPr>
              <a:t>+1+1</a:t>
            </a:r>
            <a:r>
              <a:rPr lang="en-US" altLang="zh-CN" sz="9600" smtClean="0">
                <a:latin typeface="隶书" panose="02010509060101010101" pitchFamily="49" charset="-122"/>
                <a:ea typeface="隶书" panose="02010509060101010101" pitchFamily="49" charset="-122"/>
              </a:rPr>
              <a:t> </a:t>
            </a:r>
            <a:endParaRPr lang="en-US" altLang="zh-CN" sz="9600" dirty="0" smtClean="0">
              <a:latin typeface="隶书" panose="02010509060101010101" pitchFamily="49" charset="-122"/>
              <a:ea typeface="隶书" panose="02010509060101010101" pitchFamily="49" charset="-122"/>
            </a:endParaRP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20864" y="10520867"/>
            <a:ext cx="7376160" cy="518462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20864" y="15788736"/>
            <a:ext cx="7303723" cy="4937664"/>
          </a:xfrm>
          <a:prstGeom prst="rect">
            <a:avLst/>
          </a:prstGeom>
        </p:spPr>
      </p:pic>
      <p:sp>
        <p:nvSpPr>
          <p:cNvPr id="24" name="文本框 23"/>
          <p:cNvSpPr txBox="1"/>
          <p:nvPr/>
        </p:nvSpPr>
        <p:spPr>
          <a:xfrm>
            <a:off x="15726593" y="3796448"/>
            <a:ext cx="7782806" cy="1631216"/>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zh-CN" altLang="en-US" sz="10000" b="1" dirty="0" smtClean="0">
                <a:solidFill>
                  <a:srgbClr val="0000FF"/>
                </a:solidFill>
                <a:effectLst>
                  <a:glow rad="228600">
                    <a:schemeClr val="accent6">
                      <a:satMod val="175000"/>
                      <a:alpha val="40000"/>
                    </a:schemeClr>
                  </a:glow>
                </a:effectLst>
                <a:latin typeface="Adobe 仿宋 Std R" panose="02020400000000000000" pitchFamily="18" charset="-122"/>
                <a:ea typeface="Adobe 仿宋 Std R" panose="02020400000000000000" pitchFamily="18" charset="-122"/>
              </a:rPr>
              <a:t>交换生项目</a:t>
            </a:r>
            <a:endParaRPr lang="zh-CN" altLang="en-US" sz="10000" b="1" dirty="0">
              <a:solidFill>
                <a:srgbClr val="0000FF"/>
              </a:solidFill>
              <a:effectLst>
                <a:glow rad="228600">
                  <a:schemeClr val="accent6">
                    <a:satMod val="175000"/>
                    <a:alpha val="40000"/>
                  </a:schemeClr>
                </a:glow>
              </a:effectLst>
              <a:latin typeface="Adobe 仿宋 Std R" panose="02020400000000000000" pitchFamily="18" charset="-122"/>
              <a:ea typeface="Adobe 仿宋 Std R" panose="02020400000000000000" pitchFamily="18" charset="-122"/>
            </a:endParaRPr>
          </a:p>
        </p:txBody>
      </p:sp>
      <p:grpSp>
        <p:nvGrpSpPr>
          <p:cNvPr id="6" name="组合 5"/>
          <p:cNvGrpSpPr/>
          <p:nvPr/>
        </p:nvGrpSpPr>
        <p:grpSpPr>
          <a:xfrm>
            <a:off x="7806984" y="21060333"/>
            <a:ext cx="24190675" cy="7085002"/>
            <a:chOff x="7324257" y="22004868"/>
            <a:chExt cx="24190675" cy="7085002"/>
          </a:xfrm>
        </p:grpSpPr>
        <p:sp>
          <p:nvSpPr>
            <p:cNvPr id="27" name="圆角矩形 26"/>
            <p:cNvSpPr/>
            <p:nvPr/>
          </p:nvSpPr>
          <p:spPr>
            <a:xfrm>
              <a:off x="29154847" y="22004868"/>
              <a:ext cx="2360085" cy="7049612"/>
            </a:xfrm>
            <a:prstGeom prst="roundRect">
              <a:avLst>
                <a:gd name="adj" fmla="val 41667"/>
              </a:avLst>
            </a:prstGeom>
            <a:gradFill>
              <a:gsLst>
                <a:gs pos="0">
                  <a:srgbClr val="FEC30F"/>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
                      <a:srgbClr val="0070C0"/>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ndParaRPr>
            </a:p>
          </p:txBody>
        </p:sp>
        <p:sp>
          <p:nvSpPr>
            <p:cNvPr id="34" name="文本框 33"/>
            <p:cNvSpPr txBox="1"/>
            <p:nvPr/>
          </p:nvSpPr>
          <p:spPr>
            <a:xfrm>
              <a:off x="29710046" y="22355057"/>
              <a:ext cx="1426994" cy="6284382"/>
            </a:xfrm>
            <a:prstGeom prst="rect">
              <a:avLst/>
            </a:prstGeom>
            <a:noFill/>
          </p:spPr>
          <p:txBody>
            <a:bodyPr vert="wordArtVertRtl" wrap="square" rtlCol="0">
              <a:spAutoFit/>
            </a:bodyPr>
            <a:lstStyle/>
            <a:p>
              <a:pPr algn="ctr"/>
              <a:r>
                <a:rPr lang="zh-CN" altLang="en-US" sz="8000" b="1" dirty="0" smtClean="0">
                  <a:latin typeface="黑体" pitchFamily="49" charset="-122"/>
                  <a:ea typeface="黑体" pitchFamily="49" charset="-122"/>
                </a:rPr>
                <a:t>项目介绍</a:t>
              </a:r>
              <a:endParaRPr lang="zh-CN" altLang="en-US" sz="8000" b="1" dirty="0">
                <a:latin typeface="黑体" pitchFamily="49" charset="-122"/>
                <a:ea typeface="黑体" pitchFamily="49" charset="-122"/>
              </a:endParaRPr>
            </a:p>
          </p:txBody>
        </p:sp>
        <p:sp>
          <p:nvSpPr>
            <p:cNvPr id="35" name="圆角矩形 34"/>
            <p:cNvSpPr/>
            <p:nvPr/>
          </p:nvSpPr>
          <p:spPr>
            <a:xfrm>
              <a:off x="7324257" y="22040257"/>
              <a:ext cx="21464531" cy="7049613"/>
            </a:xfrm>
            <a:prstGeom prst="roundRect">
              <a:avLst/>
            </a:prstGeom>
            <a:gradFill>
              <a:gsLst>
                <a:gs pos="0">
                  <a:srgbClr val="92D050"/>
                </a:gs>
                <a:gs pos="91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836511" y="22618713"/>
              <a:ext cx="20611487" cy="6025752"/>
            </a:xfrm>
            <a:prstGeom prst="rect">
              <a:avLst/>
            </a:prstGeom>
            <a:noFill/>
          </p:spPr>
          <p:txBody>
            <a:bodyPr wrap="square" rtlCol="0">
              <a:spAutoFit/>
            </a:bodyPr>
            <a:lstStyle/>
            <a:p>
              <a:pPr algn="just" defTabSz="3239902">
                <a:lnSpc>
                  <a:spcPct val="90000"/>
                </a:lnSpc>
                <a:spcBef>
                  <a:spcPts val="3543"/>
                </a:spcBef>
              </a:pPr>
              <a:r>
                <a:rPr lang="zh-CN" altLang="en-US" sz="6600" b="1" dirty="0" smtClean="0">
                  <a:solidFill>
                    <a:srgbClr val="FF0000"/>
                  </a:solidFill>
                  <a:latin typeface="Times New Roman" pitchFamily="18" charset="0"/>
                  <a:ea typeface="宋体" pitchFamily="2" charset="-122"/>
                  <a:cs typeface="Times New Roman" pitchFamily="18" charset="0"/>
                </a:rPr>
                <a:t>“</a:t>
              </a:r>
              <a:r>
                <a:rPr lang="en-US" altLang="zh-CN" sz="6600" b="1" dirty="0" smtClean="0">
                  <a:solidFill>
                    <a:srgbClr val="FF0000"/>
                  </a:solidFill>
                  <a:latin typeface="Times New Roman" pitchFamily="18" charset="0"/>
                  <a:ea typeface="宋体" pitchFamily="2" charset="-122"/>
                  <a:cs typeface="Times New Roman" pitchFamily="18" charset="0"/>
                </a:rPr>
                <a:t>3”</a:t>
              </a:r>
              <a:r>
                <a:rPr lang="zh-CN" altLang="en-US" sz="6600" b="1" dirty="0">
                  <a:solidFill>
                    <a:srgbClr val="FF0000"/>
                  </a:solidFill>
                  <a:latin typeface="Times New Roman" pitchFamily="18" charset="0"/>
                  <a:ea typeface="宋体" pitchFamily="2" charset="-122"/>
                  <a:cs typeface="Times New Roman" pitchFamily="18" charset="0"/>
                </a:rPr>
                <a:t>指的是学生在中国国内大学完成本科前三年的课程学习。</a:t>
              </a:r>
              <a:endParaRPr lang="en-US" altLang="zh-CN" sz="6600" b="1" dirty="0">
                <a:solidFill>
                  <a:srgbClr val="FF0000"/>
                </a:solidFill>
                <a:latin typeface="Times New Roman" pitchFamily="18" charset="0"/>
                <a:ea typeface="宋体" pitchFamily="2" charset="-122"/>
                <a:cs typeface="Times New Roman" pitchFamily="18" charset="0"/>
              </a:endParaRPr>
            </a:p>
            <a:p>
              <a:pPr algn="just" defTabSz="3239902">
                <a:lnSpc>
                  <a:spcPct val="90000"/>
                </a:lnSpc>
                <a:spcBef>
                  <a:spcPts val="3543"/>
                </a:spcBef>
              </a:pPr>
              <a:r>
                <a:rPr lang="zh-CN" altLang="en-US" sz="6600" b="1" dirty="0">
                  <a:solidFill>
                    <a:srgbClr val="FF0000"/>
                  </a:solidFill>
                  <a:latin typeface="Times New Roman" pitchFamily="18" charset="0"/>
                  <a:ea typeface="宋体" pitchFamily="2" charset="-122"/>
                  <a:cs typeface="Times New Roman" pitchFamily="18" charset="0"/>
                </a:rPr>
                <a:t>“</a:t>
              </a:r>
              <a:r>
                <a:rPr lang="en-US" altLang="zh-CN" sz="6600" b="1" dirty="0">
                  <a:solidFill>
                    <a:srgbClr val="FF0000"/>
                  </a:solidFill>
                  <a:latin typeface="Times New Roman" pitchFamily="18" charset="0"/>
                  <a:ea typeface="宋体" pitchFamily="2" charset="-122"/>
                  <a:cs typeface="Times New Roman" pitchFamily="18" charset="0"/>
                </a:rPr>
                <a:t>2”</a:t>
              </a:r>
              <a:r>
                <a:rPr lang="zh-CN" altLang="en-US" sz="6600" b="1" dirty="0">
                  <a:solidFill>
                    <a:srgbClr val="FF0000"/>
                  </a:solidFill>
                  <a:latin typeface="Times New Roman" pitchFamily="18" charset="0"/>
                  <a:ea typeface="宋体" pitchFamily="2" charset="-122"/>
                  <a:cs typeface="Times New Roman" pitchFamily="18" charset="0"/>
                </a:rPr>
                <a:t>指的是学生在</a:t>
              </a:r>
              <a:r>
                <a:rPr lang="en-US" altLang="zh-CN" sz="6600" b="1" dirty="0">
                  <a:solidFill>
                    <a:srgbClr val="FF0000"/>
                  </a:solidFill>
                  <a:latin typeface="Times New Roman" pitchFamily="18" charset="0"/>
                  <a:ea typeface="宋体" pitchFamily="2" charset="-122"/>
                  <a:cs typeface="Times New Roman" pitchFamily="18" charset="0"/>
                </a:rPr>
                <a:t>UIC</a:t>
              </a:r>
              <a:r>
                <a:rPr lang="zh-CN" altLang="en-US" sz="6600" b="1" dirty="0">
                  <a:solidFill>
                    <a:srgbClr val="FF0000"/>
                  </a:solidFill>
                  <a:latin typeface="Times New Roman" pitchFamily="18" charset="0"/>
                  <a:ea typeface="宋体" pitchFamily="2" charset="-122"/>
                  <a:cs typeface="Times New Roman" pitchFamily="18" charset="0"/>
                </a:rPr>
                <a:t>完成两年的“大四</a:t>
              </a:r>
              <a:r>
                <a:rPr lang="en-US" altLang="zh-CN" sz="6600" b="1" dirty="0">
                  <a:solidFill>
                    <a:srgbClr val="FF0000"/>
                  </a:solidFill>
                  <a:latin typeface="Times New Roman" pitchFamily="18" charset="0"/>
                  <a:ea typeface="宋体" pitchFamily="2" charset="-122"/>
                  <a:cs typeface="Times New Roman" pitchFamily="18" charset="0"/>
                </a:rPr>
                <a:t>+</a:t>
              </a:r>
              <a:r>
                <a:rPr lang="zh-CN" altLang="en-US" sz="6600" b="1" dirty="0">
                  <a:solidFill>
                    <a:srgbClr val="FF0000"/>
                  </a:solidFill>
                  <a:latin typeface="Times New Roman" pitchFamily="18" charset="0"/>
                  <a:ea typeface="宋体" pitchFamily="2" charset="-122"/>
                  <a:cs typeface="Times New Roman" pitchFamily="18" charset="0"/>
                </a:rPr>
                <a:t>研究生”课程学习。学生成绩合格毕业后，分别获得国内大学的工学学士学位和美国伊利诺伊大学芝加哥分校的工学硕士学位。</a:t>
              </a:r>
            </a:p>
          </p:txBody>
        </p:sp>
      </p:grpSp>
      <p:pic>
        <p:nvPicPr>
          <p:cNvPr id="36" name="图片 35"/>
          <p:cNvPicPr>
            <a:picLocks noChangeAspect="1"/>
          </p:cNvPicPr>
          <p:nvPr/>
        </p:nvPicPr>
        <p:blipFill>
          <a:blip r:embed="rId7"/>
          <a:stretch>
            <a:fillRect/>
          </a:stretch>
        </p:blipFill>
        <p:spPr>
          <a:xfrm>
            <a:off x="564360" y="21065103"/>
            <a:ext cx="3423076" cy="3529576"/>
          </a:xfrm>
          <a:prstGeom prst="rect">
            <a:avLst/>
          </a:prstGeom>
        </p:spPr>
      </p:pic>
      <p:pic>
        <p:nvPicPr>
          <p:cNvPr id="37" name="图片 36"/>
          <p:cNvPicPr>
            <a:picLocks noChangeAspect="1"/>
          </p:cNvPicPr>
          <p:nvPr/>
        </p:nvPicPr>
        <p:blipFill>
          <a:blip r:embed="rId8"/>
          <a:stretch>
            <a:fillRect/>
          </a:stretch>
        </p:blipFill>
        <p:spPr>
          <a:xfrm>
            <a:off x="3987435" y="21060333"/>
            <a:ext cx="3288103" cy="3529576"/>
          </a:xfrm>
          <a:prstGeom prst="rect">
            <a:avLst/>
          </a:prstGeom>
        </p:spPr>
      </p:pic>
      <p:pic>
        <p:nvPicPr>
          <p:cNvPr id="38" name="图片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4581" y="24589909"/>
            <a:ext cx="6798713" cy="3383762"/>
          </a:xfrm>
          <a:prstGeom prst="rect">
            <a:avLst/>
          </a:prstGeom>
        </p:spPr>
      </p:pic>
      <p:sp>
        <p:nvSpPr>
          <p:cNvPr id="46" name="下箭头 45"/>
          <p:cNvSpPr/>
          <p:nvPr/>
        </p:nvSpPr>
        <p:spPr>
          <a:xfrm>
            <a:off x="14100685" y="28289779"/>
            <a:ext cx="4815840" cy="1119121"/>
          </a:xfrm>
          <a:prstGeom prst="downArrow">
            <a:avLst/>
          </a:prstGeom>
          <a:solidFill>
            <a:srgbClr val="00B050"/>
          </a:solidFill>
          <a:ln>
            <a:solidFill>
              <a:srgbClr val="004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2695" y="29498898"/>
            <a:ext cx="26822225" cy="4823037"/>
            <a:chOff x="3666915" y="31513468"/>
            <a:chExt cx="25831803" cy="4823037"/>
          </a:xfrm>
        </p:grpSpPr>
        <p:sp>
          <p:nvSpPr>
            <p:cNvPr id="47" name="圆角矩形 46"/>
            <p:cNvSpPr/>
            <p:nvPr/>
          </p:nvSpPr>
          <p:spPr>
            <a:xfrm>
              <a:off x="3666915" y="31513468"/>
              <a:ext cx="25831803" cy="4823037"/>
            </a:xfrm>
            <a:prstGeom prst="roundRect">
              <a:avLst/>
            </a:prstGeom>
            <a:gradFill>
              <a:gsLst>
                <a:gs pos="0">
                  <a:srgbClr val="92D050"/>
                </a:gs>
                <a:gs pos="91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273101" y="31899833"/>
              <a:ext cx="11213489" cy="1107996"/>
            </a:xfrm>
            <a:prstGeom prst="rect">
              <a:avLst/>
            </a:prstGeom>
            <a:noFill/>
          </p:spPr>
          <p:txBody>
            <a:bodyPr wrap="square" rtlCol="0">
              <a:spAutoFit/>
            </a:bodyPr>
            <a:lstStyle/>
            <a:p>
              <a:pPr algn="ctr"/>
              <a:r>
                <a:rPr lang="zh-CN" altLang="en-US" sz="6600" b="1" dirty="0" smtClean="0">
                  <a:solidFill>
                    <a:srgbClr val="2212BE"/>
                  </a:solidFill>
                  <a:latin typeface="华文楷体" panose="02010600040101010101" pitchFamily="2" charset="-122"/>
                  <a:ea typeface="华文楷体" panose="02010600040101010101" pitchFamily="2" charset="-122"/>
                </a:rPr>
                <a:t>第一年：交换生项目</a:t>
              </a:r>
            </a:p>
          </p:txBody>
        </p:sp>
        <p:sp>
          <p:nvSpPr>
            <p:cNvPr id="49" name="文本框 48"/>
            <p:cNvSpPr txBox="1"/>
            <p:nvPr/>
          </p:nvSpPr>
          <p:spPr>
            <a:xfrm>
              <a:off x="4525479" y="33330152"/>
              <a:ext cx="10971809" cy="2554545"/>
            </a:xfrm>
            <a:prstGeom prst="rect">
              <a:avLst/>
            </a:prstGeom>
            <a:noFill/>
          </p:spPr>
          <p:txBody>
            <a:bodyPr wrap="square" rtlCol="0">
              <a:spAutoFit/>
            </a:bodyPr>
            <a:lstStyle/>
            <a:p>
              <a:pPr algn="just"/>
              <a:r>
                <a:rPr lang="zh-CN" altLang="en-US" sz="3200" b="1" dirty="0">
                  <a:solidFill>
                    <a:srgbClr val="E2481E"/>
                  </a:solidFill>
                  <a:latin typeface="Times New Roman" pitchFamily="18" charset="0"/>
                  <a:ea typeface="宋体" pitchFamily="2" charset="-122"/>
                  <a:cs typeface="Times New Roman" pitchFamily="18" charset="0"/>
                </a:rPr>
                <a:t>学生在</a:t>
              </a:r>
              <a:r>
                <a:rPr lang="en-US" altLang="zh-CN" sz="3200" b="1" dirty="0">
                  <a:solidFill>
                    <a:srgbClr val="E2481E"/>
                  </a:solidFill>
                  <a:latin typeface="Times New Roman" pitchFamily="18" charset="0"/>
                  <a:ea typeface="宋体" pitchFamily="2" charset="-122"/>
                  <a:cs typeface="Times New Roman" pitchFamily="18" charset="0"/>
                </a:rPr>
                <a:t>UIC</a:t>
              </a:r>
              <a:r>
                <a:rPr lang="zh-CN" altLang="en-US" sz="3200" b="1" dirty="0">
                  <a:solidFill>
                    <a:srgbClr val="E2481E"/>
                  </a:solidFill>
                  <a:latin typeface="Times New Roman" pitchFamily="18" charset="0"/>
                  <a:ea typeface="宋体" pitchFamily="2" charset="-122"/>
                  <a:cs typeface="Times New Roman" pitchFamily="18" charset="0"/>
                </a:rPr>
                <a:t>第一年的两个学期共</a:t>
              </a:r>
              <a:r>
                <a:rPr lang="en-US" altLang="zh-CN" sz="3200" b="1" dirty="0">
                  <a:solidFill>
                    <a:srgbClr val="E2481E"/>
                  </a:solidFill>
                  <a:latin typeface="Times New Roman" pitchFamily="18" charset="0"/>
                  <a:ea typeface="宋体" pitchFamily="2" charset="-122"/>
                  <a:cs typeface="Times New Roman" pitchFamily="18" charset="0"/>
                </a:rPr>
                <a:t>9</a:t>
              </a:r>
              <a:r>
                <a:rPr lang="zh-CN" altLang="en-US" sz="3200" b="1" dirty="0">
                  <a:solidFill>
                    <a:srgbClr val="E2481E"/>
                  </a:solidFill>
                  <a:latin typeface="Times New Roman" pitchFamily="18" charset="0"/>
                  <a:ea typeface="宋体" pitchFamily="2" charset="-122"/>
                  <a:cs typeface="Times New Roman" pitchFamily="18" charset="0"/>
                </a:rPr>
                <a:t>个月期间学六门</a:t>
              </a:r>
              <a:r>
                <a:rPr lang="zh-CN" altLang="en-US" sz="3200" b="1" dirty="0" smtClean="0">
                  <a:solidFill>
                    <a:srgbClr val="E2481E"/>
                  </a:solidFill>
                  <a:latin typeface="Times New Roman" pitchFamily="18" charset="0"/>
                  <a:ea typeface="宋体" pitchFamily="2" charset="-122"/>
                  <a:cs typeface="Times New Roman" pitchFamily="18" charset="0"/>
                </a:rPr>
                <a:t>课</a:t>
              </a:r>
              <a:r>
                <a:rPr lang="zh-CN" altLang="en-US" sz="3200" b="1" dirty="0">
                  <a:solidFill>
                    <a:srgbClr val="E2481E"/>
                  </a:solidFill>
                  <a:latin typeface="Times New Roman" pitchFamily="18" charset="0"/>
                  <a:ea typeface="宋体" pitchFamily="2" charset="-122"/>
                  <a:cs typeface="Times New Roman" pitchFamily="18" charset="0"/>
                </a:rPr>
                <a:t>，与美国本土学生同班学习、同等待遇、同等强度，课程结束后，学生获得</a:t>
              </a:r>
              <a:r>
                <a:rPr lang="en-US" altLang="zh-CN" sz="3200" b="1" dirty="0">
                  <a:solidFill>
                    <a:srgbClr val="E2481E"/>
                  </a:solidFill>
                  <a:latin typeface="Times New Roman" pitchFamily="18" charset="0"/>
                  <a:ea typeface="宋体" pitchFamily="2" charset="-122"/>
                  <a:cs typeface="Times New Roman" pitchFamily="18" charset="0"/>
                </a:rPr>
                <a:t>UIC</a:t>
              </a:r>
              <a:r>
                <a:rPr lang="zh-CN" altLang="en-US" sz="3200" b="1" dirty="0">
                  <a:solidFill>
                    <a:srgbClr val="E2481E"/>
                  </a:solidFill>
                  <a:latin typeface="Times New Roman" pitchFamily="18" charset="0"/>
                  <a:ea typeface="宋体" pitchFamily="2" charset="-122"/>
                  <a:cs typeface="Times New Roman" pitchFamily="18" charset="0"/>
                </a:rPr>
                <a:t>的正式成绩单，可用于学生回国转学分</a:t>
              </a:r>
              <a:r>
                <a:rPr lang="zh-CN" altLang="en-US" sz="3200" b="1" dirty="0" smtClean="0">
                  <a:solidFill>
                    <a:srgbClr val="E2481E"/>
                  </a:solidFill>
                  <a:latin typeface="Times New Roman" pitchFamily="18" charset="0"/>
                  <a:ea typeface="宋体" pitchFamily="2" charset="-122"/>
                  <a:cs typeface="Times New Roman" pitchFamily="18" charset="0"/>
                </a:rPr>
                <a:t>。学生第一年在美国教授的指导下完成本科毕业设计与毕业论文，同时有机会参加有美国公司参与的各种实践项目。</a:t>
              </a:r>
              <a:endParaRPr lang="zh-CN" altLang="en-US" sz="3200" b="1" dirty="0">
                <a:solidFill>
                  <a:srgbClr val="E2481E"/>
                </a:solidFill>
                <a:latin typeface="Times New Roman" pitchFamily="18" charset="0"/>
                <a:ea typeface="宋体" pitchFamily="2" charset="-122"/>
                <a:cs typeface="Times New Roman" pitchFamily="18" charset="0"/>
              </a:endParaRPr>
            </a:p>
          </p:txBody>
        </p:sp>
        <p:sp>
          <p:nvSpPr>
            <p:cNvPr id="54" name="文本框 53"/>
            <p:cNvSpPr txBox="1"/>
            <p:nvPr/>
          </p:nvSpPr>
          <p:spPr>
            <a:xfrm flipH="1">
              <a:off x="17253222" y="31812611"/>
              <a:ext cx="10781227" cy="1107996"/>
            </a:xfrm>
            <a:prstGeom prst="rect">
              <a:avLst/>
            </a:prstGeom>
            <a:noFill/>
          </p:spPr>
          <p:txBody>
            <a:bodyPr wrap="square" rtlCol="0">
              <a:spAutoFit/>
            </a:bodyPr>
            <a:lstStyle/>
            <a:p>
              <a:pPr algn="ctr"/>
              <a:r>
                <a:rPr lang="zh-CN" altLang="en-US" sz="6600" b="1" dirty="0" smtClean="0">
                  <a:solidFill>
                    <a:srgbClr val="2212BE"/>
                  </a:solidFill>
                  <a:latin typeface="华文楷体" panose="02010600040101010101" pitchFamily="2" charset="-122"/>
                  <a:ea typeface="华文楷体" panose="02010600040101010101" pitchFamily="2" charset="-122"/>
                </a:rPr>
                <a:t>第二年</a:t>
              </a:r>
              <a:r>
                <a:rPr lang="zh-CN" altLang="en-US" sz="6600" b="1" dirty="0">
                  <a:solidFill>
                    <a:srgbClr val="2212BE"/>
                  </a:solidFill>
                  <a:latin typeface="华文楷体" panose="02010600040101010101" pitchFamily="2" charset="-122"/>
                  <a:ea typeface="华文楷体" panose="02010600040101010101" pitchFamily="2" charset="-122"/>
                </a:rPr>
                <a:t>：工学硕士学位项目</a:t>
              </a:r>
            </a:p>
          </p:txBody>
        </p:sp>
        <p:sp>
          <p:nvSpPr>
            <p:cNvPr id="55" name="文本框 54"/>
            <p:cNvSpPr txBox="1"/>
            <p:nvPr/>
          </p:nvSpPr>
          <p:spPr>
            <a:xfrm>
              <a:off x="16975129" y="33195259"/>
              <a:ext cx="11569752" cy="2554545"/>
            </a:xfrm>
            <a:prstGeom prst="rect">
              <a:avLst/>
            </a:prstGeom>
            <a:noFill/>
          </p:spPr>
          <p:txBody>
            <a:bodyPr wrap="square" rtlCol="0">
              <a:spAutoFit/>
            </a:bodyPr>
            <a:lstStyle/>
            <a:p>
              <a:pPr algn="just"/>
              <a:r>
                <a:rPr lang="zh-CN" altLang="en-US" sz="3200" b="1" dirty="0">
                  <a:solidFill>
                    <a:srgbClr val="E2481E"/>
                  </a:solidFill>
                  <a:latin typeface="Times New Roman" pitchFamily="18" charset="0"/>
                  <a:ea typeface="宋体" pitchFamily="2" charset="-122"/>
                  <a:cs typeface="Times New Roman" pitchFamily="18" charset="0"/>
                </a:rPr>
                <a:t>完成第一年学习并成绩合格的学生可以申请转为</a:t>
              </a:r>
              <a:r>
                <a:rPr lang="en-US" altLang="zh-CN" sz="3200" b="1" dirty="0">
                  <a:solidFill>
                    <a:srgbClr val="E2481E"/>
                  </a:solidFill>
                  <a:latin typeface="Times New Roman" pitchFamily="18" charset="0"/>
                  <a:ea typeface="宋体" pitchFamily="2" charset="-122"/>
                  <a:cs typeface="Times New Roman" pitchFamily="18" charset="0"/>
                </a:rPr>
                <a:t>UIC</a:t>
              </a:r>
              <a:r>
                <a:rPr lang="zh-CN" altLang="en-US" sz="3200" b="1" dirty="0">
                  <a:solidFill>
                    <a:srgbClr val="E2481E"/>
                  </a:solidFill>
                  <a:latin typeface="Times New Roman" pitchFamily="18" charset="0"/>
                  <a:ea typeface="宋体" pitchFamily="2" charset="-122"/>
                  <a:cs typeface="Times New Roman" pitchFamily="18" charset="0"/>
                </a:rPr>
                <a:t>的硕士研究生</a:t>
              </a:r>
              <a:r>
                <a:rPr lang="zh-CN" altLang="en-US" sz="3200" b="1" dirty="0" smtClean="0">
                  <a:solidFill>
                    <a:srgbClr val="E2481E"/>
                  </a:solidFill>
                  <a:latin typeface="Times New Roman" pitchFamily="18" charset="0"/>
                  <a:ea typeface="宋体" pitchFamily="2" charset="-122"/>
                  <a:cs typeface="Times New Roman" pitchFamily="18" charset="0"/>
                </a:rPr>
                <a:t>。要求</a:t>
              </a:r>
              <a:r>
                <a:rPr lang="zh-CN" altLang="en-US" sz="3200" b="1" dirty="0">
                  <a:solidFill>
                    <a:srgbClr val="E2481E"/>
                  </a:solidFill>
                  <a:latin typeface="Times New Roman" pitchFamily="18" charset="0"/>
                  <a:ea typeface="宋体" pitchFamily="2" charset="-122"/>
                  <a:cs typeface="Times New Roman" pitchFamily="18" charset="0"/>
                  <a:sym typeface="Wingdings" pitchFamily="2" charset="2"/>
                </a:rPr>
                <a:t>：</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a:t>
              </a:r>
              <a:r>
                <a:rPr lang="en-US" altLang="zh-CN" sz="3200" b="1" dirty="0" smtClean="0">
                  <a:solidFill>
                    <a:srgbClr val="E2481E"/>
                  </a:solidFill>
                  <a:latin typeface="Times New Roman" pitchFamily="18" charset="0"/>
                  <a:ea typeface="宋体" pitchFamily="2" charset="-122"/>
                  <a:cs typeface="Times New Roman" pitchFamily="18" charset="0"/>
                  <a:sym typeface="Wingdings" pitchFamily="2" charset="2"/>
                </a:rPr>
                <a:t>1</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）托福成绩</a:t>
              </a:r>
              <a:r>
                <a:rPr lang="en-US" altLang="zh-CN" sz="3200" b="1" dirty="0" smtClean="0">
                  <a:solidFill>
                    <a:srgbClr val="E2481E"/>
                  </a:solidFill>
                  <a:latin typeface="Times New Roman" pitchFamily="18" charset="0"/>
                  <a:ea typeface="宋体" pitchFamily="2" charset="-122"/>
                  <a:cs typeface="Times New Roman" pitchFamily="18" charset="0"/>
                  <a:sym typeface="Wingdings" pitchFamily="2" charset="2"/>
                </a:rPr>
                <a:t>80</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分或雅思成绩</a:t>
              </a:r>
              <a:r>
                <a:rPr lang="en-US" altLang="zh-CN" sz="3200" b="1" dirty="0" smtClean="0">
                  <a:solidFill>
                    <a:srgbClr val="E2481E"/>
                  </a:solidFill>
                  <a:latin typeface="Times New Roman" pitchFamily="18" charset="0"/>
                  <a:ea typeface="宋体" pitchFamily="2" charset="-122"/>
                  <a:cs typeface="Times New Roman" pitchFamily="18" charset="0"/>
                  <a:sym typeface="Wingdings" pitchFamily="2" charset="2"/>
                </a:rPr>
                <a:t>6.5</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分，（</a:t>
              </a:r>
              <a:r>
                <a:rPr lang="en-US" altLang="zh-CN" sz="3200" b="1" dirty="0" smtClean="0">
                  <a:solidFill>
                    <a:srgbClr val="E2481E"/>
                  </a:solidFill>
                  <a:latin typeface="Times New Roman" pitchFamily="18" charset="0"/>
                  <a:ea typeface="宋体" pitchFamily="2" charset="-122"/>
                  <a:cs typeface="Times New Roman" pitchFamily="18" charset="0"/>
                  <a:sym typeface="Wingdings" pitchFamily="2" charset="2"/>
                </a:rPr>
                <a:t>2</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）大三大四的绩点为</a:t>
              </a:r>
              <a:r>
                <a:rPr lang="en-US" altLang="zh-CN" sz="3200" b="1" dirty="0" smtClean="0">
                  <a:solidFill>
                    <a:srgbClr val="E2481E"/>
                  </a:solidFill>
                  <a:latin typeface="Times New Roman" pitchFamily="18" charset="0"/>
                  <a:ea typeface="宋体" pitchFamily="2" charset="-122"/>
                  <a:cs typeface="Times New Roman" pitchFamily="18" charset="0"/>
                  <a:sym typeface="Wingdings" pitchFamily="2" charset="2"/>
                </a:rPr>
                <a:t>3.0</a:t>
              </a:r>
              <a:r>
                <a:rPr lang="zh-CN" altLang="en-US" sz="3200" b="1" dirty="0" smtClean="0">
                  <a:solidFill>
                    <a:srgbClr val="E2481E"/>
                  </a:solidFill>
                  <a:latin typeface="Times New Roman" pitchFamily="18" charset="0"/>
                  <a:ea typeface="宋体" pitchFamily="2" charset="-122"/>
                  <a:cs typeface="Times New Roman" pitchFamily="18" charset="0"/>
                  <a:sym typeface="Wingdings" pitchFamily="2" charset="2"/>
                </a:rPr>
                <a:t>以上。</a:t>
              </a:r>
              <a:r>
                <a:rPr lang="zh-CN" altLang="en-US" sz="3200" b="1" dirty="0" smtClean="0">
                  <a:solidFill>
                    <a:srgbClr val="E2481E"/>
                  </a:solidFill>
                  <a:latin typeface="Times New Roman" pitchFamily="18" charset="0"/>
                  <a:ea typeface="宋体" pitchFamily="2" charset="-122"/>
                  <a:cs typeface="Times New Roman" pitchFamily="18" charset="0"/>
                </a:rPr>
                <a:t>所</a:t>
              </a:r>
              <a:r>
                <a:rPr lang="zh-CN" altLang="en-US" sz="3200" b="1" dirty="0">
                  <a:solidFill>
                    <a:srgbClr val="E2481E"/>
                  </a:solidFill>
                  <a:latin typeface="Times New Roman" pitchFamily="18" charset="0"/>
                  <a:ea typeface="宋体" pitchFamily="2" charset="-122"/>
                  <a:cs typeface="Times New Roman" pitchFamily="18" charset="0"/>
                </a:rPr>
                <a:t>获硕士学位跟正常美国学生是同样的学位，毕业后具有广阔的就业前景，也可以继续在</a:t>
              </a:r>
              <a:r>
                <a:rPr lang="en-US" altLang="zh-CN" sz="3200" b="1" dirty="0">
                  <a:solidFill>
                    <a:srgbClr val="E2481E"/>
                  </a:solidFill>
                  <a:latin typeface="Times New Roman" pitchFamily="18" charset="0"/>
                  <a:ea typeface="宋体" pitchFamily="2" charset="-122"/>
                  <a:cs typeface="Times New Roman" pitchFamily="18" charset="0"/>
                </a:rPr>
                <a:t>UIC</a:t>
              </a:r>
              <a:r>
                <a:rPr lang="zh-CN" altLang="en-US" sz="3200" b="1" dirty="0">
                  <a:solidFill>
                    <a:srgbClr val="E2481E"/>
                  </a:solidFill>
                  <a:latin typeface="Times New Roman" pitchFamily="18" charset="0"/>
                  <a:ea typeface="宋体" pitchFamily="2" charset="-122"/>
                  <a:cs typeface="Times New Roman" pitchFamily="18" charset="0"/>
                </a:rPr>
                <a:t>或其它世界名</a:t>
              </a:r>
              <a:r>
                <a:rPr lang="zh-CN" altLang="en-US" sz="3200" b="1" dirty="0" smtClean="0">
                  <a:solidFill>
                    <a:srgbClr val="E2481E"/>
                  </a:solidFill>
                  <a:latin typeface="Times New Roman" pitchFamily="18" charset="0"/>
                  <a:ea typeface="宋体" pitchFamily="2" charset="-122"/>
                  <a:cs typeface="Times New Roman" pitchFamily="18" charset="0"/>
                </a:rPr>
                <a:t>校深造</a:t>
              </a:r>
              <a:r>
                <a:rPr lang="zh-CN" altLang="en-US" sz="3200" b="1" dirty="0">
                  <a:solidFill>
                    <a:srgbClr val="E2481E"/>
                  </a:solidFill>
                  <a:latin typeface="Times New Roman" pitchFamily="18" charset="0"/>
                  <a:ea typeface="宋体" pitchFamily="2" charset="-122"/>
                  <a:cs typeface="Times New Roman" pitchFamily="18" charset="0"/>
                </a:rPr>
                <a:t>攻读博士学位。 </a:t>
              </a:r>
            </a:p>
          </p:txBody>
        </p:sp>
      </p:grpSp>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248" y="35855542"/>
            <a:ext cx="32350040" cy="737515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56" name="文本框 55"/>
          <p:cNvSpPr txBox="1"/>
          <p:nvPr/>
        </p:nvSpPr>
        <p:spPr>
          <a:xfrm>
            <a:off x="586490" y="36571166"/>
            <a:ext cx="12093741" cy="2585323"/>
          </a:xfrm>
          <a:prstGeom prst="rect">
            <a:avLst/>
          </a:prstGeom>
          <a:noFill/>
        </p:spPr>
        <p:txBody>
          <a:bodyPr wrap="square" rtlCol="0">
            <a:spAutoFit/>
          </a:bodyPr>
          <a:lstStyle/>
          <a:p>
            <a:pPr algn="just"/>
            <a:r>
              <a:rPr lang="zh-CN" altLang="en-US" sz="5400" b="1" dirty="0">
                <a:solidFill>
                  <a:srgbClr val="FFCC00"/>
                </a:solidFill>
                <a:latin typeface="Times New Roman" pitchFamily="18" charset="0"/>
                <a:ea typeface="黑体" pitchFamily="49" charset="-122"/>
                <a:cs typeface="Times New Roman" pitchFamily="18" charset="0"/>
              </a:rPr>
              <a:t>有意考虑</a:t>
            </a:r>
            <a:r>
              <a:rPr lang="en-US" altLang="zh-CN" sz="5400" b="1" dirty="0">
                <a:solidFill>
                  <a:srgbClr val="FFCC00"/>
                </a:solidFill>
                <a:latin typeface="Times New Roman" pitchFamily="18" charset="0"/>
                <a:ea typeface="黑体" pitchFamily="49" charset="-122"/>
                <a:cs typeface="Times New Roman" pitchFamily="18" charset="0"/>
              </a:rPr>
              <a:t>UIC</a:t>
            </a:r>
            <a:r>
              <a:rPr lang="zh-CN" altLang="en-US" sz="5400" b="1" dirty="0">
                <a:solidFill>
                  <a:srgbClr val="FFCC00"/>
                </a:solidFill>
                <a:latin typeface="Times New Roman" pitchFamily="18" charset="0"/>
                <a:ea typeface="黑体" pitchFamily="49" charset="-122"/>
                <a:cs typeface="Times New Roman" pitchFamily="18" charset="0"/>
              </a:rPr>
              <a:t>工学院</a:t>
            </a:r>
            <a:r>
              <a:rPr lang="en-US" altLang="zh-CN" sz="5400" b="1" dirty="0">
                <a:solidFill>
                  <a:srgbClr val="FFCC00"/>
                </a:solidFill>
                <a:latin typeface="Times New Roman" pitchFamily="18" charset="0"/>
                <a:ea typeface="黑体" pitchFamily="49" charset="-122"/>
                <a:cs typeface="Times New Roman" pitchFamily="18" charset="0"/>
              </a:rPr>
              <a:t>3+2</a:t>
            </a:r>
            <a:r>
              <a:rPr lang="zh-CN" altLang="en-US" sz="5400" b="1" dirty="0">
                <a:solidFill>
                  <a:srgbClr val="FFCC00"/>
                </a:solidFill>
                <a:latin typeface="Times New Roman" pitchFamily="18" charset="0"/>
                <a:ea typeface="黑体" pitchFamily="49" charset="-122"/>
                <a:cs typeface="Times New Roman" pitchFamily="18" charset="0"/>
              </a:rPr>
              <a:t>项目的大三、大四同学请直接联系</a:t>
            </a:r>
            <a:r>
              <a:rPr lang="en-US" altLang="zh-CN" sz="5400" b="1" dirty="0">
                <a:solidFill>
                  <a:srgbClr val="FFCC00"/>
                </a:solidFill>
                <a:latin typeface="Times New Roman" pitchFamily="18" charset="0"/>
                <a:ea typeface="黑体" pitchFamily="49" charset="-122"/>
                <a:cs typeface="Times New Roman" pitchFamily="18" charset="0"/>
              </a:rPr>
              <a:t>UIC</a:t>
            </a:r>
            <a:r>
              <a:rPr lang="zh-CN" altLang="en-US" sz="5400" b="1" dirty="0">
                <a:solidFill>
                  <a:srgbClr val="FFCC00"/>
                </a:solidFill>
                <a:latin typeface="Times New Roman" pitchFamily="18" charset="0"/>
                <a:ea typeface="黑体" pitchFamily="49" charset="-122"/>
                <a:cs typeface="Times New Roman" pitchFamily="18" charset="0"/>
              </a:rPr>
              <a:t>项目负责老师刘德荣</a:t>
            </a:r>
            <a:r>
              <a:rPr lang="zh-CN" altLang="en-US" sz="5400" b="1" dirty="0" smtClean="0">
                <a:solidFill>
                  <a:srgbClr val="FFCC00"/>
                </a:solidFill>
                <a:latin typeface="Times New Roman" pitchFamily="18" charset="0"/>
                <a:ea typeface="黑体" pitchFamily="49" charset="-122"/>
                <a:cs typeface="Times New Roman" pitchFamily="18" charset="0"/>
              </a:rPr>
              <a:t>教授</a:t>
            </a:r>
            <a:r>
              <a:rPr lang="zh-CN" altLang="en-US" sz="5400" b="1" dirty="0">
                <a:solidFill>
                  <a:srgbClr val="FFCC00"/>
                </a:solidFill>
                <a:latin typeface="Times New Roman" pitchFamily="18" charset="0"/>
                <a:ea typeface="黑体" pitchFamily="49" charset="-122"/>
                <a:cs typeface="Times New Roman" pitchFamily="18" charset="0"/>
              </a:rPr>
              <a:t>，</a:t>
            </a:r>
            <a:r>
              <a:rPr lang="zh-CN" altLang="en-US" sz="5400" b="1" dirty="0" smtClean="0">
                <a:solidFill>
                  <a:srgbClr val="FFCC00"/>
                </a:solidFill>
                <a:latin typeface="Times New Roman" pitchFamily="18" charset="0"/>
                <a:ea typeface="黑体" pitchFamily="49" charset="-122"/>
                <a:cs typeface="Times New Roman" pitchFamily="18" charset="0"/>
              </a:rPr>
              <a:t> </a:t>
            </a:r>
            <a:endParaRPr lang="zh-CN" altLang="en-US" sz="5400" b="1" dirty="0">
              <a:solidFill>
                <a:srgbClr val="FFCC00"/>
              </a:solidFill>
              <a:latin typeface="Times New Roman" pitchFamily="18" charset="0"/>
              <a:ea typeface="黑体" pitchFamily="49" charset="-122"/>
              <a:cs typeface="Times New Roman" pitchFamily="18" charset="0"/>
            </a:endParaRPr>
          </a:p>
        </p:txBody>
      </p:sp>
      <p:sp>
        <p:nvSpPr>
          <p:cNvPr id="57" name="矩形 56"/>
          <p:cNvSpPr/>
          <p:nvPr/>
        </p:nvSpPr>
        <p:spPr>
          <a:xfrm>
            <a:off x="905905" y="39209620"/>
            <a:ext cx="8793000" cy="1754326"/>
          </a:xfrm>
          <a:prstGeom prst="rect">
            <a:avLst/>
          </a:prstGeom>
        </p:spPr>
        <p:txBody>
          <a:bodyPr wrap="square">
            <a:spAutoFit/>
          </a:bodyPr>
          <a:lstStyle/>
          <a:p>
            <a:r>
              <a:rPr lang="zh-CN" altLang="en-US" sz="5400" b="1" dirty="0" smtClean="0">
                <a:solidFill>
                  <a:srgbClr val="FEC30F"/>
                </a:solidFill>
                <a:effectLst>
                  <a:glow rad="139700">
                    <a:schemeClr val="accent5">
                      <a:satMod val="175000"/>
                      <a:alpha val="40000"/>
                    </a:schemeClr>
                  </a:glow>
                </a:effectLst>
                <a:latin typeface="+mj-lt"/>
                <a:ea typeface="Adobe 楷体 Std R" panose="02020400000000000000" pitchFamily="18" charset="-122"/>
              </a:rPr>
              <a:t> </a:t>
            </a:r>
            <a:r>
              <a:rPr lang="zh-CN" altLang="en-US" sz="5400" b="1" dirty="0" smtClean="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Email: derong</a:t>
            </a:r>
            <a:r>
              <a:rPr lang="zh-CN" altLang="en-US" sz="5400" b="1" dirty="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@uic</a:t>
            </a:r>
            <a:r>
              <a:rPr lang="zh-CN" altLang="en-US" sz="5400" b="1">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a:t>
            </a:r>
            <a:r>
              <a:rPr lang="zh-CN" altLang="en-US" sz="5400" b="1" smtClean="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edu</a:t>
            </a:r>
            <a:endParaRPr lang="en-US" altLang="zh-CN" sz="5400" b="1" dirty="0" smtClean="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endParaRPr>
          </a:p>
          <a:p>
            <a:r>
              <a:rPr lang="zh-CN" altLang="en-US" sz="5400" b="1" dirty="0" smtClean="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微</a:t>
            </a:r>
            <a:r>
              <a:rPr lang="zh-CN" altLang="en-US" sz="5400" b="1" dirty="0">
                <a:solidFill>
                  <a:srgbClr val="FEC30F"/>
                </a:solidFill>
                <a:effectLst>
                  <a:glow rad="139700">
                    <a:schemeClr val="accent5">
                      <a:satMod val="175000"/>
                      <a:alpha val="40000"/>
                    </a:schemeClr>
                  </a:glow>
                </a:effectLst>
                <a:latin typeface="Times New Roman" pitchFamily="18" charset="0"/>
                <a:ea typeface="黑体" pitchFamily="49" charset="-122"/>
                <a:cs typeface="Times New Roman" pitchFamily="18" charset="0"/>
              </a:rPr>
              <a:t>信: UIC-Engineering-32 </a:t>
            </a:r>
          </a:p>
        </p:txBody>
      </p:sp>
      <p:sp>
        <p:nvSpPr>
          <p:cNvPr id="3" name="文本框 2"/>
          <p:cNvSpPr txBox="1"/>
          <p:nvPr/>
        </p:nvSpPr>
        <p:spPr>
          <a:xfrm>
            <a:off x="15726593" y="5767592"/>
            <a:ext cx="7782806" cy="1369606"/>
          </a:xfrm>
          <a:prstGeom prst="rect">
            <a:avLst/>
          </a:prstGeom>
          <a:noFill/>
        </p:spPr>
        <p:txBody>
          <a:bodyPr wrap="square" rtlCol="0">
            <a:spAutoFit/>
          </a:bodyPr>
          <a:lstStyle/>
          <a:p>
            <a:pPr algn="ctr"/>
            <a:r>
              <a:rPr lang="zh-CN" altLang="en-US" sz="8300" b="1" dirty="0" smtClean="0">
                <a:solidFill>
                  <a:srgbClr val="0000FF"/>
                </a:solidFill>
                <a:effectLst>
                  <a:glow rad="139700">
                    <a:schemeClr val="accent6">
                      <a:satMod val="175000"/>
                      <a:alpha val="40000"/>
                    </a:schemeClr>
                  </a:glow>
                </a:effectLst>
              </a:rPr>
              <a:t>工学硕士项目</a:t>
            </a:r>
            <a:endParaRPr lang="zh-CN" altLang="en-US" sz="8300" b="1" dirty="0">
              <a:solidFill>
                <a:srgbClr val="0000FF"/>
              </a:solidFill>
              <a:effectLst>
                <a:glow rad="139700">
                  <a:schemeClr val="accent6">
                    <a:satMod val="175000"/>
                    <a:alpha val="40000"/>
                  </a:schemeClr>
                </a:glow>
              </a:effectLst>
            </a:endParaRPr>
          </a:p>
        </p:txBody>
      </p:sp>
      <p:sp>
        <p:nvSpPr>
          <p:cNvPr id="7" name="文本框 6"/>
          <p:cNvSpPr txBox="1"/>
          <p:nvPr/>
        </p:nvSpPr>
        <p:spPr>
          <a:xfrm>
            <a:off x="759827" y="34192450"/>
            <a:ext cx="30928882" cy="2945871"/>
          </a:xfrm>
          <a:prstGeom prst="rect">
            <a:avLst/>
          </a:prstGeom>
          <a:noFill/>
        </p:spPr>
        <p:txBody>
          <a:bodyPr wrap="square" rtlCol="0">
            <a:spAutoFit/>
          </a:bodyPr>
          <a:lstStyle/>
          <a:p>
            <a:pPr algn="ctr"/>
            <a:r>
              <a:rPr lang="zh-CN" altLang="en-US" sz="6000" b="1" dirty="0" smtClean="0">
                <a:latin typeface="华文楷体" panose="02010600040101010101" pitchFamily="2" charset="-122"/>
                <a:ea typeface="华文楷体" panose="02010600040101010101" pitchFamily="2" charset="-122"/>
              </a:rPr>
              <a:t>招生专业</a:t>
            </a:r>
            <a:r>
              <a:rPr lang="zh-CN" altLang="en-US" sz="5400" b="1" dirty="0" smtClean="0">
                <a:latin typeface="华文琥珀" panose="02010800040101010101" pitchFamily="2" charset="-122"/>
                <a:ea typeface="华文琥珀" panose="02010800040101010101" pitchFamily="2" charset="-122"/>
              </a:rPr>
              <a:t>：</a:t>
            </a:r>
            <a:r>
              <a:rPr lang="zh-CN" altLang="en-US" sz="5400" b="1" dirty="0" smtClean="0">
                <a:solidFill>
                  <a:srgbClr val="0000FF"/>
                </a:solidFill>
                <a:latin typeface="隶书" panose="02010509060101010101" pitchFamily="49" charset="-122"/>
                <a:ea typeface="隶书" panose="02010509060101010101" pitchFamily="49" charset="-122"/>
              </a:rPr>
              <a:t>生物工程</a:t>
            </a:r>
            <a:r>
              <a:rPr lang="zh-CN" altLang="en-US" sz="5400" b="1" dirty="0">
                <a:solidFill>
                  <a:srgbClr val="0000FF"/>
                </a:solidFill>
                <a:latin typeface="隶书" panose="02010509060101010101" pitchFamily="49" charset="-122"/>
                <a:ea typeface="隶书" panose="02010509060101010101" pitchFamily="49" charset="-122"/>
              </a:rPr>
              <a:t>、生物信息学、化学工程、土木工程、电气与计算机工程、工业工程、材料工程、机械工程。</a:t>
            </a:r>
            <a:r>
              <a:rPr lang="zh-CN" altLang="en-US" dirty="0">
                <a:solidFill>
                  <a:srgbClr val="0000FF"/>
                </a:solidFill>
              </a:rPr>
              <a:t/>
            </a:r>
            <a:br>
              <a:rPr lang="zh-CN" altLang="en-US" dirty="0">
                <a:solidFill>
                  <a:srgbClr val="0000FF"/>
                </a:solidFill>
              </a:rPr>
            </a:br>
            <a:endParaRPr lang="zh-CN" altLang="en-US" dirty="0">
              <a:solidFill>
                <a:srgbClr val="0000FF"/>
              </a:solidFill>
            </a:endParaRPr>
          </a:p>
        </p:txBody>
      </p:sp>
    </p:spTree>
    <p:extLst>
      <p:ext uri="{BB962C8B-B14F-4D97-AF65-F5344CB8AC3E}">
        <p14:creationId xmlns:p14="http://schemas.microsoft.com/office/powerpoint/2010/main" val="2873404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TotalTime>
  <Words>365</Words>
  <Application>Microsoft Office PowerPoint</Application>
  <PresentationFormat>自定义</PresentationFormat>
  <Paragraphs>16</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zhanyu yang</dc:creator>
  <cp:lastModifiedBy>Derong</cp:lastModifiedBy>
  <cp:revision>53</cp:revision>
  <dcterms:created xsi:type="dcterms:W3CDTF">2017-09-14T06:30:56Z</dcterms:created>
  <dcterms:modified xsi:type="dcterms:W3CDTF">2018-09-29T12:49:05Z</dcterms:modified>
</cp:coreProperties>
</file>