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58" r:id="rId3"/>
    <p:sldId id="325" r:id="rId4"/>
    <p:sldId id="285" r:id="rId5"/>
    <p:sldId id="32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27" r:id="rId14"/>
    <p:sldId id="328" r:id="rId15"/>
    <p:sldId id="296" r:id="rId16"/>
    <p:sldId id="297" r:id="rId17"/>
    <p:sldId id="298" r:id="rId18"/>
    <p:sldId id="299" r:id="rId19"/>
    <p:sldId id="300" r:id="rId20"/>
    <p:sldId id="302" r:id="rId21"/>
    <p:sldId id="301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32" r:id="rId30"/>
    <p:sldId id="310" r:id="rId31"/>
    <p:sldId id="333" r:id="rId32"/>
    <p:sldId id="334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283" r:id="rId4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22037AE-2F09-46D8-9FC8-BE2BAD1033E6}" type="datetimeFigureOut">
              <a:rPr lang="fr-CA"/>
              <a:pPr>
                <a:defRPr/>
              </a:pPr>
              <a:t>2017-01-26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D0C877E-5220-4544-B741-A805D0AC5AF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568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803275" indent="-307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2366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7319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227263" indent="-2460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16E15E-906C-4511-B9D3-21CA5FE29B09}" type="slidenum">
              <a:rPr lang="en-US" altLang="fr-FR" sz="1300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fr-FR" sz="13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9EF87D5E-3BF9-4222-8B14-EA4785C34D31}" type="slidenum">
              <a:rPr lang="en-US" altLang="fr-FR" smtClean="0">
                <a:latin typeface="Arial" charset="0"/>
              </a:rPr>
              <a:pPr>
                <a:spcBef>
                  <a:spcPct val="0"/>
                </a:spcBef>
              </a:pPr>
              <a:t>31</a:t>
            </a:fld>
            <a:endParaRPr lang="en-US" altLang="fr-FR" smtClean="0">
              <a:latin typeface="Arial" charset="0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993775" y="768350"/>
            <a:ext cx="5113338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2004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6858000" cy="2286000"/>
          </a:xfrm>
        </p:spPr>
        <p:txBody>
          <a:bodyPr/>
          <a:lstStyle>
            <a:lvl1pPr marL="0" indent="0" algn="l">
              <a:buNone/>
              <a:defRPr sz="32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042C0CC9-060F-409A-AA4F-3330AA947F3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434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7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342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8833C92-FAF5-432D-BF8B-5041B4E9E65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342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349CE5B-0EEA-45F5-8EEA-C81AFA9796D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77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1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6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490548B-882E-4965-A962-685D9C2CCCE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71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47C043B-A53A-49BD-A836-6794BA84591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211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5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31" name="Picture 8" descr="uottawa-logo-nospace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7800"/>
            <a:ext cx="11430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3FB0622-D125-4E14-A06F-18F3AF20EEB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3200400"/>
          </a:xfrm>
        </p:spPr>
        <p:txBody>
          <a:bodyPr/>
          <a:lstStyle/>
          <a:p>
            <a:pPr>
              <a:defRPr/>
            </a:pPr>
            <a:r>
              <a:rPr lang="en-CA" smtClean="0"/>
              <a:t>Lecture 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CA" dirty="0" smtClean="0"/>
              <a:t>Petri Nets</a:t>
            </a:r>
          </a:p>
          <a:p>
            <a:pPr>
              <a:buFont typeface="Arial" charset="0"/>
              <a:buNone/>
              <a:defRPr/>
            </a:pPr>
            <a:endParaRPr lang="en-CA" sz="1600" dirty="0" smtClean="0"/>
          </a:p>
          <a:p>
            <a:pPr>
              <a:buFont typeface="Arial" charset="0"/>
              <a:buNone/>
              <a:defRPr/>
            </a:pPr>
            <a:endParaRPr lang="en-CA" sz="1600" dirty="0" smtClean="0"/>
          </a:p>
          <a:p>
            <a:pPr>
              <a:buFont typeface="Arial" charset="0"/>
              <a:buNone/>
              <a:defRPr/>
            </a:pPr>
            <a:endParaRPr lang="en-CA" sz="1600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sz="1100" i="1" dirty="0" smtClean="0"/>
              <a:t>These slides are Based on Lecture notes from: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CA" sz="1100" i="1" dirty="0" smtClean="0"/>
              <a:t>Dr. Chris Ling (</a:t>
            </a:r>
            <a:r>
              <a:rPr lang="en-US" altLang="fr-FR" sz="1100" i="1" dirty="0"/>
              <a:t>http://www.csse.monash.edu.au/~sling/</a:t>
            </a:r>
            <a:r>
              <a:rPr lang="en-CA" sz="1100" i="1" dirty="0" smtClean="0"/>
              <a:t>)</a:t>
            </a:r>
            <a:endParaRPr lang="en-CA" sz="1100" i="1" dirty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8761FC-B9D6-4A34-BFFE-AE10C4657933}" type="slidenum">
              <a:rPr lang="fr-CA" altLang="fr-FR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r-CA" altLang="fr-FR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dirty="0" smtClean="0"/>
              <a:t>Change of State</a:t>
            </a:r>
            <a:endParaRPr lang="en-US" altLang="fr-FR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mtClean="0"/>
              <a:t>A change of state is denoted by a movement of </a:t>
            </a:r>
            <a:r>
              <a:rPr lang="en-US" altLang="fr-FR" i="1" smtClean="0"/>
              <a:t>token(s)</a:t>
            </a:r>
            <a:r>
              <a:rPr lang="en-US" altLang="fr-FR" smtClean="0"/>
              <a:t> (black dots) from place(s) to place(s)</a:t>
            </a:r>
          </a:p>
          <a:p>
            <a:pPr lvl="1"/>
            <a:r>
              <a:rPr lang="en-US" altLang="fr-FR" smtClean="0"/>
              <a:t>Is caused by the </a:t>
            </a:r>
            <a:r>
              <a:rPr lang="en-US" altLang="fr-FR" i="1" smtClean="0"/>
              <a:t>firing</a:t>
            </a:r>
            <a:r>
              <a:rPr lang="en-US" altLang="fr-FR" smtClean="0"/>
              <a:t> of a transition.</a:t>
            </a:r>
          </a:p>
          <a:p>
            <a:endParaRPr lang="en-US" altLang="fr-FR" smtClean="0"/>
          </a:p>
          <a:p>
            <a:r>
              <a:rPr lang="en-US" altLang="fr-FR" smtClean="0"/>
              <a:t>The firing represents an occurrence of the event or an action taken</a:t>
            </a:r>
          </a:p>
          <a:p>
            <a:endParaRPr lang="en-US" altLang="fr-FR" smtClean="0"/>
          </a:p>
          <a:p>
            <a:r>
              <a:rPr lang="en-US" altLang="fr-FR" smtClean="0"/>
              <a:t>The firing is subject to the input conditions, denoted by token availability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269204-2624-4E5E-8ED3-B51FC6C32E65}" type="slidenum">
              <a:rPr lang="fr-CA" smtClean="0"/>
              <a:pPr>
                <a:defRPr/>
              </a:pPr>
              <a:t>10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dirty="0" smtClean="0"/>
              <a:t>Change </a:t>
            </a:r>
            <a:r>
              <a:rPr lang="en-US" altLang="fr-FR" dirty="0"/>
              <a:t>of State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smtClean="0"/>
              <a:t>A transition is</a:t>
            </a:r>
            <a:r>
              <a:rPr lang="en-US" altLang="fr-FR" i="1" smtClean="0"/>
              <a:t> firable</a:t>
            </a:r>
            <a:r>
              <a:rPr lang="en-US" altLang="fr-FR" smtClean="0"/>
              <a:t> or </a:t>
            </a:r>
            <a:r>
              <a:rPr lang="en-US" altLang="fr-FR" i="1" smtClean="0"/>
              <a:t>enabled</a:t>
            </a:r>
            <a:r>
              <a:rPr lang="en-US" altLang="fr-FR" smtClean="0"/>
              <a:t> when there are sufficient tokens in its input places.</a:t>
            </a:r>
          </a:p>
          <a:p>
            <a:pPr>
              <a:lnSpc>
                <a:spcPct val="90000"/>
              </a:lnSpc>
            </a:pPr>
            <a:endParaRPr lang="en-US" altLang="fr-FR" smtClean="0"/>
          </a:p>
          <a:p>
            <a:pPr>
              <a:lnSpc>
                <a:spcPct val="90000"/>
              </a:lnSpc>
            </a:pPr>
            <a:r>
              <a:rPr lang="en-US" altLang="fr-FR" smtClean="0"/>
              <a:t>After firing, tokens will be transferred from the input places (old state) to the output places, denoting the new state</a:t>
            </a:r>
          </a:p>
          <a:p>
            <a:pPr>
              <a:lnSpc>
                <a:spcPct val="90000"/>
              </a:lnSpc>
            </a:pPr>
            <a:endParaRPr lang="en-US" altLang="fr-FR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97F90F-08FD-4056-B821-570CFB4B8548}" type="slidenum">
              <a:rPr lang="fr-CA" smtClean="0"/>
              <a:pPr>
                <a:defRPr/>
              </a:pPr>
              <a:t>11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Example: Vending Machine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mtClean="0"/>
              <a:t>The machine dispenses two kinds of snack bars – 20c and 15c</a:t>
            </a:r>
          </a:p>
          <a:p>
            <a:endParaRPr lang="en-US" altLang="fr-FR" smtClean="0"/>
          </a:p>
          <a:p>
            <a:r>
              <a:rPr lang="en-US" altLang="fr-FR" smtClean="0"/>
              <a:t>Only two types of coins can be used </a:t>
            </a:r>
          </a:p>
          <a:p>
            <a:pPr lvl="1"/>
            <a:r>
              <a:rPr lang="en-US" altLang="fr-FR" smtClean="0"/>
              <a:t>10c coins and 5c coins (ah the old days!!)</a:t>
            </a:r>
          </a:p>
          <a:p>
            <a:pPr lvl="1"/>
            <a:endParaRPr lang="en-US" altLang="fr-FR" smtClean="0"/>
          </a:p>
          <a:p>
            <a:r>
              <a:rPr lang="en-US" altLang="fr-FR" smtClean="0"/>
              <a:t>The machine does not return any change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9AE18E-9EF1-4BEE-8E0B-84870C5E5F3E}" type="slidenum">
              <a:rPr lang="fr-CA" smtClean="0"/>
              <a:pPr>
                <a:defRPr/>
              </a:pPr>
              <a:t>12</a:t>
            </a:fld>
            <a:endParaRPr lang="fr-CA"/>
          </a:p>
        </p:txBody>
      </p:sp>
      <p:pic>
        <p:nvPicPr>
          <p:cNvPr id="24582" name="Picture 2" descr="http://www.autotoys.com/pics/NVM5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68638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fr-FR" dirty="0" smtClean="0"/>
              <a:t>Example: Vending Machine (UML State Machine)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31FB3E-F610-48DE-B7B3-5D1BF25B86F6}" type="slidenum">
              <a:rPr lang="fr-CA" smtClean="0"/>
              <a:pPr>
                <a:defRPr/>
              </a:pPr>
              <a:t>13</a:t>
            </a:fld>
            <a:endParaRPr lang="fr-CA"/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1042988" y="36576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0 cent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inserted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3100388" y="25146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5 cents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inserted</a:t>
            </a: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3100388" y="48768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10 cents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inserted</a:t>
            </a:r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 flipV="1">
            <a:off x="1957388" y="29718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1957388" y="4191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0" name="Rectangle 8"/>
          <p:cNvSpPr>
            <a:spLocks noChangeArrowheads="1"/>
          </p:cNvSpPr>
          <p:nvPr/>
        </p:nvSpPr>
        <p:spPr bwMode="auto">
          <a:xfrm>
            <a:off x="6986588" y="24384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15 cents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inserted</a:t>
            </a:r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6986588" y="48006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20 cents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inserted</a:t>
            </a:r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4014788" y="2819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>
            <a:off x="4014788" y="5181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" name="Text Box 12"/>
          <p:cNvSpPr txBox="1">
            <a:spLocks noChangeArrowheads="1"/>
          </p:cNvSpPr>
          <p:nvPr/>
        </p:nvSpPr>
        <p:spPr bwMode="auto">
          <a:xfrm rot="-2233195">
            <a:off x="1881188" y="3048000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Deposit 5c</a:t>
            </a:r>
          </a:p>
        </p:txBody>
      </p:sp>
      <p:sp>
        <p:nvSpPr>
          <p:cNvPr id="25615" name="Text Box 13"/>
          <p:cNvSpPr txBox="1">
            <a:spLocks noChangeArrowheads="1"/>
          </p:cNvSpPr>
          <p:nvPr/>
        </p:nvSpPr>
        <p:spPr bwMode="auto">
          <a:xfrm rot="2530327">
            <a:off x="1881188" y="4343400"/>
            <a:ext cx="1308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Deposit 10c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4776788" y="2514600"/>
            <a:ext cx="1308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Deposit 10c</a:t>
            </a:r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4929188" y="4876800"/>
            <a:ext cx="1308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Deposit 10c</a:t>
            </a:r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3786188" y="3200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 rot="5372367">
            <a:off x="3374232" y="3842543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Deposit 5c</a:t>
            </a: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V="1">
            <a:off x="4014788" y="3048000"/>
            <a:ext cx="2971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 rot="-1924162">
            <a:off x="4929188" y="3581400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Deposit 5c</a:t>
            </a: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7519988" y="3124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 rot="5363981">
            <a:off x="7108032" y="3766343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Deposit 5c</a:t>
            </a:r>
          </a:p>
        </p:txBody>
      </p:sp>
      <p:sp>
        <p:nvSpPr>
          <p:cNvPr id="25624" name="Line 27"/>
          <p:cNvSpPr>
            <a:spLocks noChangeShapeType="1"/>
          </p:cNvSpPr>
          <p:nvPr/>
        </p:nvSpPr>
        <p:spPr bwMode="auto">
          <a:xfrm>
            <a:off x="7519988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25" name="Line 28"/>
          <p:cNvSpPr>
            <a:spLocks noChangeShapeType="1"/>
          </p:cNvSpPr>
          <p:nvPr/>
        </p:nvSpPr>
        <p:spPr bwMode="auto">
          <a:xfrm flipH="1">
            <a:off x="1500188" y="60960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26" name="Line 29"/>
          <p:cNvSpPr>
            <a:spLocks noChangeShapeType="1"/>
          </p:cNvSpPr>
          <p:nvPr/>
        </p:nvSpPr>
        <p:spPr bwMode="auto">
          <a:xfrm flipV="1">
            <a:off x="1500188" y="4343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27" name="Text Box 30"/>
          <p:cNvSpPr txBox="1">
            <a:spLocks noChangeArrowheads="1"/>
          </p:cNvSpPr>
          <p:nvPr/>
        </p:nvSpPr>
        <p:spPr bwMode="auto">
          <a:xfrm>
            <a:off x="3922713" y="5753100"/>
            <a:ext cx="208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Take 20c snack bar</a:t>
            </a:r>
          </a:p>
        </p:txBody>
      </p:sp>
      <p:sp>
        <p:nvSpPr>
          <p:cNvPr id="25628" name="Line 32"/>
          <p:cNvSpPr>
            <a:spLocks noChangeShapeType="1"/>
          </p:cNvSpPr>
          <p:nvPr/>
        </p:nvSpPr>
        <p:spPr bwMode="auto">
          <a:xfrm flipV="1">
            <a:off x="7519988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29" name="Line 33"/>
          <p:cNvSpPr>
            <a:spLocks noChangeShapeType="1"/>
          </p:cNvSpPr>
          <p:nvPr/>
        </p:nvSpPr>
        <p:spPr bwMode="auto">
          <a:xfrm flipH="1">
            <a:off x="1500188" y="19812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30" name="Line 34"/>
          <p:cNvSpPr>
            <a:spLocks noChangeShapeType="1"/>
          </p:cNvSpPr>
          <p:nvPr/>
        </p:nvSpPr>
        <p:spPr bwMode="auto">
          <a:xfrm>
            <a:off x="1500188" y="1981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31" name="Text Box 35"/>
          <p:cNvSpPr txBox="1">
            <a:spLocks noChangeArrowheads="1"/>
          </p:cNvSpPr>
          <p:nvPr/>
        </p:nvSpPr>
        <p:spPr bwMode="auto">
          <a:xfrm>
            <a:off x="4014788" y="1676400"/>
            <a:ext cx="208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Take 15c snack bar</a:t>
            </a:r>
          </a:p>
        </p:txBody>
      </p:sp>
      <p:sp>
        <p:nvSpPr>
          <p:cNvPr id="34" name="Oval 33"/>
          <p:cNvSpPr/>
          <p:nvPr/>
        </p:nvSpPr>
        <p:spPr>
          <a:xfrm>
            <a:off x="177800" y="3846513"/>
            <a:ext cx="360363" cy="307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cxnSp>
        <p:nvCxnSpPr>
          <p:cNvPr id="25633" name="Straight Arrow Connector 35"/>
          <p:cNvCxnSpPr>
            <a:cxnSpLocks noChangeShapeType="1"/>
            <a:stCxn id="34" idx="6"/>
            <a:endCxn id="25605" idx="1"/>
          </p:cNvCxnSpPr>
          <p:nvPr/>
        </p:nvCxnSpPr>
        <p:spPr bwMode="auto">
          <a:xfrm>
            <a:off x="538163" y="4000500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dirty="0" smtClean="0"/>
              <a:t>Example: Vending Machine (A Petri net)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37705A-41AE-484D-983D-792618302A11}" type="slidenum">
              <a:rPr lang="fr-CA" smtClean="0"/>
              <a:pPr>
                <a:defRPr/>
              </a:pPr>
              <a:t>14</a:t>
            </a:fld>
            <a:endParaRPr lang="fr-CA"/>
          </a:p>
        </p:txBody>
      </p:sp>
      <p:grpSp>
        <p:nvGrpSpPr>
          <p:cNvPr id="26629" name="Group 80"/>
          <p:cNvGrpSpPr>
            <a:grpSpLocks/>
          </p:cNvGrpSpPr>
          <p:nvPr/>
        </p:nvGrpSpPr>
        <p:grpSpPr bwMode="auto">
          <a:xfrm>
            <a:off x="1066800" y="1752600"/>
            <a:ext cx="7083425" cy="4419600"/>
            <a:chOff x="672" y="1104"/>
            <a:chExt cx="4462" cy="2784"/>
          </a:xfrm>
        </p:grpSpPr>
        <p:grpSp>
          <p:nvGrpSpPr>
            <p:cNvPr id="26630" name="Group 3"/>
            <p:cNvGrpSpPr>
              <a:grpSpLocks/>
            </p:cNvGrpSpPr>
            <p:nvPr/>
          </p:nvGrpSpPr>
          <p:grpSpPr bwMode="auto">
            <a:xfrm>
              <a:off x="672" y="1104"/>
              <a:ext cx="4462" cy="2784"/>
              <a:chOff x="662" y="1104"/>
              <a:chExt cx="4462" cy="2784"/>
            </a:xfrm>
          </p:grpSpPr>
          <p:sp>
            <p:nvSpPr>
              <p:cNvPr id="26632" name="Line 4"/>
              <p:cNvSpPr>
                <a:spLocks noChangeShapeType="1"/>
              </p:cNvSpPr>
              <p:nvPr/>
            </p:nvSpPr>
            <p:spPr bwMode="auto">
              <a:xfrm flipH="1">
                <a:off x="1056" y="1200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633" name="Text Box 5"/>
              <p:cNvSpPr txBox="1">
                <a:spLocks noChangeArrowheads="1"/>
              </p:cNvSpPr>
              <p:nvPr/>
            </p:nvSpPr>
            <p:spPr bwMode="auto">
              <a:xfrm>
                <a:off x="2064" y="1584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b="0"/>
                  <a:t>5c</a:t>
                </a:r>
                <a:endParaRPr lang="en-US" altLang="fr-FR" sz="2400" b="0"/>
              </a:p>
            </p:txBody>
          </p:sp>
          <p:grpSp>
            <p:nvGrpSpPr>
              <p:cNvPr id="26634" name="Group 6"/>
              <p:cNvGrpSpPr>
                <a:grpSpLocks/>
              </p:cNvGrpSpPr>
              <p:nvPr/>
            </p:nvGrpSpPr>
            <p:grpSpPr bwMode="auto">
              <a:xfrm>
                <a:off x="662" y="1104"/>
                <a:ext cx="4462" cy="2784"/>
                <a:chOff x="662" y="1104"/>
                <a:chExt cx="4462" cy="2784"/>
              </a:xfrm>
            </p:grpSpPr>
            <p:sp>
              <p:nvSpPr>
                <p:cNvPr id="26635" name="Oval 7"/>
                <p:cNvSpPr>
                  <a:spLocks noChangeArrowheads="1"/>
                </p:cNvSpPr>
                <p:nvPr/>
              </p:nvSpPr>
              <p:spPr bwMode="auto">
                <a:xfrm>
                  <a:off x="912" y="244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36" name="Rectangle 8"/>
                <p:cNvSpPr>
                  <a:spLocks noChangeArrowheads="1"/>
                </p:cNvSpPr>
                <p:nvPr/>
              </p:nvSpPr>
              <p:spPr bwMode="auto">
                <a:xfrm>
                  <a:off x="1536" y="283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3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152" y="2112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38" name="Line 10"/>
                <p:cNvSpPr>
                  <a:spLocks noChangeShapeType="1"/>
                </p:cNvSpPr>
                <p:nvPr/>
              </p:nvSpPr>
              <p:spPr bwMode="auto">
                <a:xfrm>
                  <a:off x="1152" y="2640"/>
                  <a:ext cx="38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39" name="Oval 11"/>
                <p:cNvSpPr>
                  <a:spLocks noChangeArrowheads="1"/>
                </p:cNvSpPr>
                <p:nvPr/>
              </p:nvSpPr>
              <p:spPr bwMode="auto">
                <a:xfrm>
                  <a:off x="2256" y="172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40" name="Oval 12"/>
                <p:cNvSpPr>
                  <a:spLocks noChangeArrowheads="1"/>
                </p:cNvSpPr>
                <p:nvPr/>
              </p:nvSpPr>
              <p:spPr bwMode="auto">
                <a:xfrm>
                  <a:off x="2256" y="3024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41" name="Rectangle 13"/>
                <p:cNvSpPr>
                  <a:spLocks noChangeArrowheads="1"/>
                </p:cNvSpPr>
                <p:nvPr/>
              </p:nvSpPr>
              <p:spPr bwMode="auto">
                <a:xfrm>
                  <a:off x="1536" y="201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42" name="Rectangle 14"/>
                <p:cNvSpPr>
                  <a:spLocks noChangeArrowheads="1"/>
                </p:cNvSpPr>
                <p:nvPr/>
              </p:nvSpPr>
              <p:spPr bwMode="auto">
                <a:xfrm>
                  <a:off x="3264" y="153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43" name="Rectangle 15"/>
                <p:cNvSpPr>
                  <a:spLocks noChangeArrowheads="1"/>
                </p:cNvSpPr>
                <p:nvPr/>
              </p:nvSpPr>
              <p:spPr bwMode="auto">
                <a:xfrm>
                  <a:off x="3264" y="316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44" name="Rectangle 16"/>
                <p:cNvSpPr>
                  <a:spLocks noChangeArrowheads="1"/>
                </p:cNvSpPr>
                <p:nvPr/>
              </p:nvSpPr>
              <p:spPr bwMode="auto">
                <a:xfrm>
                  <a:off x="3264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45" name="Oval 17"/>
                <p:cNvSpPr>
                  <a:spLocks noChangeArrowheads="1"/>
                </p:cNvSpPr>
                <p:nvPr/>
              </p:nvSpPr>
              <p:spPr bwMode="auto">
                <a:xfrm>
                  <a:off x="4320" y="31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46" name="Oval 18"/>
                <p:cNvSpPr>
                  <a:spLocks noChangeArrowheads="1"/>
                </p:cNvSpPr>
                <p:nvPr/>
              </p:nvSpPr>
              <p:spPr bwMode="auto">
                <a:xfrm>
                  <a:off x="4272" y="148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4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680" y="1872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48" name="Line 20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49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496" y="1632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5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408" y="1584"/>
                  <a:ext cx="8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51" name="Rectangle 23"/>
                <p:cNvSpPr>
                  <a:spLocks noChangeArrowheads="1"/>
                </p:cNvSpPr>
                <p:nvPr/>
              </p:nvSpPr>
              <p:spPr bwMode="auto">
                <a:xfrm>
                  <a:off x="2352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52" name="Line 24"/>
                <p:cNvSpPr>
                  <a:spLocks noChangeShapeType="1"/>
                </p:cNvSpPr>
                <p:nvPr/>
              </p:nvSpPr>
              <p:spPr bwMode="auto">
                <a:xfrm>
                  <a:off x="2400" y="196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53" name="Line 25"/>
                <p:cNvSpPr>
                  <a:spLocks noChangeShapeType="1"/>
                </p:cNvSpPr>
                <p:nvPr/>
              </p:nvSpPr>
              <p:spPr bwMode="auto">
                <a:xfrm>
                  <a:off x="2400" y="2544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5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496" y="2448"/>
                  <a:ext cx="76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5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912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56" name="Line 28"/>
                <p:cNvSpPr>
                  <a:spLocks noChangeShapeType="1"/>
                </p:cNvSpPr>
                <p:nvPr/>
              </p:nvSpPr>
              <p:spPr bwMode="auto">
                <a:xfrm>
                  <a:off x="2496" y="3168"/>
                  <a:ext cx="76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57" name="Line 29"/>
                <p:cNvSpPr>
                  <a:spLocks noChangeShapeType="1"/>
                </p:cNvSpPr>
                <p:nvPr/>
              </p:nvSpPr>
              <p:spPr bwMode="auto">
                <a:xfrm>
                  <a:off x="3408" y="3264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58" name="Rectangle 30"/>
                <p:cNvSpPr>
                  <a:spLocks noChangeArrowheads="1"/>
                </p:cNvSpPr>
                <p:nvPr/>
              </p:nvSpPr>
              <p:spPr bwMode="auto">
                <a:xfrm>
                  <a:off x="4416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59" name="Line 31"/>
                <p:cNvSpPr>
                  <a:spLocks noChangeShapeType="1"/>
                </p:cNvSpPr>
                <p:nvPr/>
              </p:nvSpPr>
              <p:spPr bwMode="auto">
                <a:xfrm>
                  <a:off x="4416" y="1728"/>
                  <a:ext cx="9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6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464" y="2544"/>
                  <a:ext cx="4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61" name="Rectangle 33"/>
                <p:cNvSpPr>
                  <a:spLocks noChangeArrowheads="1"/>
                </p:cNvSpPr>
                <p:nvPr/>
              </p:nvSpPr>
              <p:spPr bwMode="auto">
                <a:xfrm>
                  <a:off x="2208" y="369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62" name="Rectangle 34"/>
                <p:cNvSpPr>
                  <a:spLocks noChangeArrowheads="1"/>
                </p:cNvSpPr>
                <p:nvPr/>
              </p:nvSpPr>
              <p:spPr bwMode="auto">
                <a:xfrm>
                  <a:off x="2160" y="1104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26663" name="Line 35"/>
                <p:cNvSpPr>
                  <a:spLocks noChangeShapeType="1"/>
                </p:cNvSpPr>
                <p:nvPr/>
              </p:nvSpPr>
              <p:spPr bwMode="auto">
                <a:xfrm>
                  <a:off x="4464" y="340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64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2352" y="3792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65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056" y="3792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6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056" y="2688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6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416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6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304" y="1200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69" name="Line 41"/>
                <p:cNvSpPr>
                  <a:spLocks noChangeShapeType="1"/>
                </p:cNvSpPr>
                <p:nvPr/>
              </p:nvSpPr>
              <p:spPr bwMode="auto">
                <a:xfrm>
                  <a:off x="1056" y="1200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2667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680" y="1248"/>
                  <a:ext cx="111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sz="1800" b="0"/>
                    <a:t>Take 15c bar</a:t>
                  </a:r>
                </a:p>
              </p:txBody>
            </p:sp>
            <p:sp>
              <p:nvSpPr>
                <p:cNvPr id="266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200" y="1776"/>
                  <a:ext cx="7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sz="1800" b="0"/>
                    <a:t>Deposit 5c</a:t>
                  </a:r>
                  <a:endParaRPr lang="en-US" altLang="fr-FR" sz="2400" b="0"/>
                </a:p>
              </p:txBody>
            </p:sp>
            <p:sp>
              <p:nvSpPr>
                <p:cNvPr id="2667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62" y="2409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b="0"/>
                    <a:t>0c</a:t>
                  </a:r>
                  <a:endParaRPr lang="en-US" altLang="fr-FR" sz="2400" b="0"/>
                </a:p>
              </p:txBody>
            </p:sp>
            <p:sp>
              <p:nvSpPr>
                <p:cNvPr id="2667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152" y="3024"/>
                  <a:ext cx="8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sz="1800" b="0"/>
                    <a:t>Deposit 10c</a:t>
                  </a:r>
                  <a:endParaRPr lang="en-US" altLang="fr-FR" sz="2400" b="0"/>
                </a:p>
              </p:txBody>
            </p:sp>
            <p:sp>
              <p:nvSpPr>
                <p:cNvPr id="2667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24" y="2256"/>
                  <a:ext cx="62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sz="1800" b="0"/>
                    <a:t>Deposit</a:t>
                  </a:r>
                  <a:br>
                    <a:rPr lang="en-US" altLang="fr-FR" sz="1800" b="0"/>
                  </a:br>
                  <a:r>
                    <a:rPr lang="en-US" altLang="fr-FR" sz="1800" b="0"/>
                    <a:t>        5c</a:t>
                  </a:r>
                  <a:endParaRPr lang="en-US" altLang="fr-FR" sz="2400" b="0"/>
                </a:p>
              </p:txBody>
            </p:sp>
            <p:sp>
              <p:nvSpPr>
                <p:cNvPr id="2667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102" y="3177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b="0"/>
                    <a:t>10c</a:t>
                  </a:r>
                </a:p>
              </p:txBody>
            </p:sp>
            <p:sp>
              <p:nvSpPr>
                <p:cNvPr id="2667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1344"/>
                  <a:ext cx="8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sz="1800" b="0"/>
                    <a:t>Deposit 10c</a:t>
                  </a:r>
                  <a:endParaRPr lang="en-US" altLang="fr-FR" sz="2400" b="0"/>
                </a:p>
              </p:txBody>
            </p:sp>
            <p:sp>
              <p:nvSpPr>
                <p:cNvPr id="2667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398" y="2376"/>
                  <a:ext cx="56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sz="1800" b="0"/>
                    <a:t>Deposit</a:t>
                  </a:r>
                </a:p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sz="1800" b="0"/>
                    <a:t>5c</a:t>
                  </a:r>
                  <a:endParaRPr lang="en-US" altLang="fr-FR" sz="2400" b="0"/>
                </a:p>
              </p:txBody>
            </p:sp>
            <p:sp>
              <p:nvSpPr>
                <p:cNvPr id="2667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024" y="3312"/>
                  <a:ext cx="8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sz="1800" b="0"/>
                    <a:t>Deposit 10c</a:t>
                  </a:r>
                  <a:endParaRPr lang="en-US" altLang="fr-FR" sz="2400" b="0"/>
                </a:p>
              </p:txBody>
            </p:sp>
            <p:sp>
              <p:nvSpPr>
                <p:cNvPr id="2667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550" y="3129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b="0"/>
                    <a:t>20c</a:t>
                  </a:r>
                </a:p>
              </p:txBody>
            </p:sp>
            <p:sp>
              <p:nvSpPr>
                <p:cNvPr id="2668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560" y="2256"/>
                  <a:ext cx="56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sz="1800" b="0"/>
                    <a:t>Deposit</a:t>
                  </a:r>
                </a:p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sz="1800" b="0"/>
                    <a:t>5c</a:t>
                  </a:r>
                </a:p>
              </p:txBody>
            </p:sp>
            <p:sp>
              <p:nvSpPr>
                <p:cNvPr id="2668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502" y="1449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b="0"/>
                    <a:t>15c</a:t>
                  </a:r>
                </a:p>
              </p:txBody>
            </p:sp>
            <p:sp>
              <p:nvSpPr>
                <p:cNvPr id="2668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584" y="3504"/>
                  <a:ext cx="86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fr-FR" sz="1800" b="0"/>
                    <a:t>Take 20c bar</a:t>
                  </a:r>
                  <a:endParaRPr lang="en-US" altLang="fr-FR" sz="2400" b="0"/>
                </a:p>
              </p:txBody>
            </p:sp>
          </p:grpSp>
        </p:grpSp>
        <p:sp>
          <p:nvSpPr>
            <p:cNvPr id="26631" name="Oval 55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sz="2800"/>
              <a:t>Example: Vending Machine (3 Scenarios)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smtClean="0"/>
              <a:t>Scenario 1: </a:t>
            </a:r>
          </a:p>
          <a:p>
            <a:pPr lvl="1">
              <a:lnSpc>
                <a:spcPct val="90000"/>
              </a:lnSpc>
            </a:pPr>
            <a:r>
              <a:rPr lang="en-US" altLang="fr-FR" smtClean="0"/>
              <a:t>Deposit 5c, deposit 5c, deposit 5c, deposit 5c, take 20c snack bar.</a:t>
            </a:r>
          </a:p>
          <a:p>
            <a:pPr>
              <a:lnSpc>
                <a:spcPct val="90000"/>
              </a:lnSpc>
            </a:pPr>
            <a:r>
              <a:rPr lang="en-US" altLang="fr-FR" smtClean="0"/>
              <a:t>Scenario 2:</a:t>
            </a:r>
          </a:p>
          <a:p>
            <a:pPr lvl="1">
              <a:lnSpc>
                <a:spcPct val="90000"/>
              </a:lnSpc>
            </a:pPr>
            <a:r>
              <a:rPr lang="en-US" altLang="fr-FR" smtClean="0"/>
              <a:t>Deposit 10c, deposit 5c, take 15c snack bar.</a:t>
            </a:r>
          </a:p>
          <a:p>
            <a:pPr>
              <a:lnSpc>
                <a:spcPct val="90000"/>
              </a:lnSpc>
            </a:pPr>
            <a:r>
              <a:rPr lang="en-US" altLang="fr-FR" smtClean="0"/>
              <a:t>Scenario 3:</a:t>
            </a:r>
          </a:p>
          <a:p>
            <a:pPr lvl="1">
              <a:lnSpc>
                <a:spcPct val="90000"/>
              </a:lnSpc>
            </a:pPr>
            <a:r>
              <a:rPr lang="en-US" altLang="fr-FR" smtClean="0"/>
              <a:t>Deposit 5c, deposit 10c, deposit 5c, take 20c snack bar.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43339B-835C-41FF-810A-41F346A830CA}" type="slidenum">
              <a:rPr lang="fr-CA" smtClean="0"/>
              <a:pPr>
                <a:defRPr/>
              </a:pPr>
              <a:t>15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fr-FR" sz="2800" dirty="0"/>
              <a:t>Example: Vending Machine (Token Games)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CE6CB2-D15D-4E62-B02E-F559F531DE01}" type="slidenum">
              <a:rPr lang="fr-CA" smtClean="0"/>
              <a:pPr>
                <a:defRPr/>
              </a:pPr>
              <a:t>16</a:t>
            </a:fld>
            <a:endParaRPr lang="fr-CA"/>
          </a:p>
        </p:txBody>
      </p:sp>
      <p:grpSp>
        <p:nvGrpSpPr>
          <p:cNvPr id="12372" name="Group 84"/>
          <p:cNvGrpSpPr>
            <a:grpSpLocks/>
          </p:cNvGrpSpPr>
          <p:nvPr/>
        </p:nvGrpSpPr>
        <p:grpSpPr bwMode="auto">
          <a:xfrm>
            <a:off x="1066800" y="1752600"/>
            <a:ext cx="7083425" cy="4419600"/>
            <a:chOff x="662" y="1104"/>
            <a:chExt cx="4462" cy="2784"/>
          </a:xfrm>
        </p:grpSpPr>
        <p:sp>
          <p:nvSpPr>
            <p:cNvPr id="28703" name="Line 54"/>
            <p:cNvSpPr>
              <a:spLocks noChangeShapeType="1"/>
            </p:cNvSpPr>
            <p:nvPr/>
          </p:nvSpPr>
          <p:spPr bwMode="auto">
            <a:xfrm flipH="1">
              <a:off x="1056" y="120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704" name="Text Box 61"/>
            <p:cNvSpPr txBox="1">
              <a:spLocks noChangeArrowheads="1"/>
            </p:cNvSpPr>
            <p:nvPr/>
          </p:nvSpPr>
          <p:spPr bwMode="auto">
            <a:xfrm>
              <a:off x="2064" y="1584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b="0"/>
                <a:t>5c</a:t>
              </a:r>
              <a:endParaRPr lang="en-US" altLang="fr-FR" sz="2400" b="0"/>
            </a:p>
          </p:txBody>
        </p:sp>
        <p:grpSp>
          <p:nvGrpSpPr>
            <p:cNvPr id="28705" name="Group 83"/>
            <p:cNvGrpSpPr>
              <a:grpSpLocks/>
            </p:cNvGrpSpPr>
            <p:nvPr/>
          </p:nvGrpSpPr>
          <p:grpSpPr bwMode="auto">
            <a:xfrm>
              <a:off x="662" y="1104"/>
              <a:ext cx="4462" cy="2784"/>
              <a:chOff x="662" y="1104"/>
              <a:chExt cx="4462" cy="2784"/>
            </a:xfrm>
          </p:grpSpPr>
          <p:sp>
            <p:nvSpPr>
              <p:cNvPr id="28706" name="Oval 10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07" name="Rectangle 12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08" name="Line 13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09" name="Line 1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10" name="Oval 15"/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11" name="Oval 16"/>
              <p:cNvSpPr>
                <a:spLocks noChangeArrowheads="1"/>
              </p:cNvSpPr>
              <p:nvPr/>
            </p:nvSpPr>
            <p:spPr bwMode="auto">
              <a:xfrm>
                <a:off x="2256" y="30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12" name="Rectangle 17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13" name="Rectangle 18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14" name="Rectangle 19"/>
              <p:cNvSpPr>
                <a:spLocks noChangeArrowheads="1"/>
              </p:cNvSpPr>
              <p:nvPr/>
            </p:nvSpPr>
            <p:spPr bwMode="auto">
              <a:xfrm>
                <a:off x="3264" y="3168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15" name="Rectangle 20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16" name="Oval 21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17" name="Oval 22"/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18" name="Line 24"/>
              <p:cNvSpPr>
                <a:spLocks noChangeShapeType="1"/>
              </p:cNvSpPr>
              <p:nvPr/>
            </p:nvSpPr>
            <p:spPr bwMode="auto">
              <a:xfrm flipV="1">
                <a:off x="1680" y="1872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19" name="Line 25"/>
              <p:cNvSpPr>
                <a:spLocks noChangeShapeType="1"/>
              </p:cNvSpPr>
              <p:nvPr/>
            </p:nvSpPr>
            <p:spPr bwMode="auto">
              <a:xfrm>
                <a:off x="1680" y="2928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20" name="Line 26"/>
              <p:cNvSpPr>
                <a:spLocks noChangeShapeType="1"/>
              </p:cNvSpPr>
              <p:nvPr/>
            </p:nvSpPr>
            <p:spPr bwMode="auto">
              <a:xfrm flipV="1">
                <a:off x="2496" y="1632"/>
                <a:ext cx="7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21" name="Line 28"/>
              <p:cNvSpPr>
                <a:spLocks noChangeShapeType="1"/>
              </p:cNvSpPr>
              <p:nvPr/>
            </p:nvSpPr>
            <p:spPr bwMode="auto">
              <a:xfrm flipV="1">
                <a:off x="3408" y="1584"/>
                <a:ext cx="86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22" name="Rectangle 29"/>
              <p:cNvSpPr>
                <a:spLocks noChangeArrowheads="1"/>
              </p:cNvSpPr>
              <p:nvPr/>
            </p:nvSpPr>
            <p:spPr bwMode="auto">
              <a:xfrm>
                <a:off x="2352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23" name="Line 30"/>
              <p:cNvSpPr>
                <a:spLocks noChangeShapeType="1"/>
              </p:cNvSpPr>
              <p:nvPr/>
            </p:nvSpPr>
            <p:spPr bwMode="auto">
              <a:xfrm>
                <a:off x="2400" y="196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24" name="Line 31"/>
              <p:cNvSpPr>
                <a:spLocks noChangeShapeType="1"/>
              </p:cNvSpPr>
              <p:nvPr/>
            </p:nvSpPr>
            <p:spPr bwMode="auto">
              <a:xfrm>
                <a:off x="2400" y="25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25" name="Line 32"/>
              <p:cNvSpPr>
                <a:spLocks noChangeShapeType="1"/>
              </p:cNvSpPr>
              <p:nvPr/>
            </p:nvSpPr>
            <p:spPr bwMode="auto">
              <a:xfrm flipV="1">
                <a:off x="2496" y="2448"/>
                <a:ext cx="76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26" name="Line 33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91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27" name="Line 34"/>
              <p:cNvSpPr>
                <a:spLocks noChangeShapeType="1"/>
              </p:cNvSpPr>
              <p:nvPr/>
            </p:nvSpPr>
            <p:spPr bwMode="auto">
              <a:xfrm>
                <a:off x="2496" y="3168"/>
                <a:ext cx="76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28" name="Line 35"/>
              <p:cNvSpPr>
                <a:spLocks noChangeShapeType="1"/>
              </p:cNvSpPr>
              <p:nvPr/>
            </p:nvSpPr>
            <p:spPr bwMode="auto">
              <a:xfrm>
                <a:off x="3408" y="326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29" name="Rectangle 39"/>
              <p:cNvSpPr>
                <a:spLocks noChangeArrowheads="1"/>
              </p:cNvSpPr>
              <p:nvPr/>
            </p:nvSpPr>
            <p:spPr bwMode="auto">
              <a:xfrm>
                <a:off x="4416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30" name="Line 40"/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31" name="Line 41"/>
              <p:cNvSpPr>
                <a:spLocks noChangeShapeType="1"/>
              </p:cNvSpPr>
              <p:nvPr/>
            </p:nvSpPr>
            <p:spPr bwMode="auto">
              <a:xfrm flipH="1">
                <a:off x="4464" y="2544"/>
                <a:ext cx="4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32" name="Rectangle 43"/>
              <p:cNvSpPr>
                <a:spLocks noChangeArrowheads="1"/>
              </p:cNvSpPr>
              <p:nvPr/>
            </p:nvSpPr>
            <p:spPr bwMode="auto">
              <a:xfrm>
                <a:off x="2208" y="369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33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28734" name="Line 47"/>
              <p:cNvSpPr>
                <a:spLocks noChangeShapeType="1"/>
              </p:cNvSpPr>
              <p:nvPr/>
            </p:nvSpPr>
            <p:spPr bwMode="auto">
              <a:xfrm>
                <a:off x="4464" y="34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35" name="Line 48"/>
              <p:cNvSpPr>
                <a:spLocks noChangeShapeType="1"/>
              </p:cNvSpPr>
              <p:nvPr/>
            </p:nvSpPr>
            <p:spPr bwMode="auto">
              <a:xfrm flipH="1">
                <a:off x="2352" y="3792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36" name="Line 50"/>
              <p:cNvSpPr>
                <a:spLocks noChangeShapeType="1"/>
              </p:cNvSpPr>
              <p:nvPr/>
            </p:nvSpPr>
            <p:spPr bwMode="auto">
              <a:xfrm flipH="1">
                <a:off x="1056" y="379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37" name="Line 51"/>
              <p:cNvSpPr>
                <a:spLocks noChangeShapeType="1"/>
              </p:cNvSpPr>
              <p:nvPr/>
            </p:nvSpPr>
            <p:spPr bwMode="auto">
              <a:xfrm flipV="1">
                <a:off x="1056" y="268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38" name="Line 52"/>
              <p:cNvSpPr>
                <a:spLocks noChangeShapeType="1"/>
              </p:cNvSpPr>
              <p:nvPr/>
            </p:nvSpPr>
            <p:spPr bwMode="auto">
              <a:xfrm flipV="1">
                <a:off x="4416" y="12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39" name="Line 53"/>
              <p:cNvSpPr>
                <a:spLocks noChangeShapeType="1"/>
              </p:cNvSpPr>
              <p:nvPr/>
            </p:nvSpPr>
            <p:spPr bwMode="auto">
              <a:xfrm flipH="1">
                <a:off x="2304" y="1200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40" name="Line 55"/>
              <p:cNvSpPr>
                <a:spLocks noChangeShapeType="1"/>
              </p:cNvSpPr>
              <p:nvPr/>
            </p:nvSpPr>
            <p:spPr bwMode="auto">
              <a:xfrm>
                <a:off x="1056" y="120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741" name="Text Box 57"/>
              <p:cNvSpPr txBox="1">
                <a:spLocks noChangeArrowheads="1"/>
              </p:cNvSpPr>
              <p:nvPr/>
            </p:nvSpPr>
            <p:spPr bwMode="auto">
              <a:xfrm>
                <a:off x="1680" y="1248"/>
                <a:ext cx="111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Take 15c bar</a:t>
                </a:r>
              </a:p>
            </p:txBody>
          </p:sp>
          <p:sp>
            <p:nvSpPr>
              <p:cNvPr id="28742" name="Text Box 58"/>
              <p:cNvSpPr txBox="1">
                <a:spLocks noChangeArrowheads="1"/>
              </p:cNvSpPr>
              <p:nvPr/>
            </p:nvSpPr>
            <p:spPr bwMode="auto">
              <a:xfrm>
                <a:off x="1200" y="1776"/>
                <a:ext cx="7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 5c</a:t>
                </a:r>
                <a:endParaRPr lang="en-US" altLang="fr-FR" sz="2400" b="0"/>
              </a:p>
            </p:txBody>
          </p:sp>
          <p:sp>
            <p:nvSpPr>
              <p:cNvPr id="28743" name="Text Box 59"/>
              <p:cNvSpPr txBox="1">
                <a:spLocks noChangeArrowheads="1"/>
              </p:cNvSpPr>
              <p:nvPr/>
            </p:nvSpPr>
            <p:spPr bwMode="auto">
              <a:xfrm>
                <a:off x="662" y="2409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b="0"/>
                  <a:t>0c</a:t>
                </a:r>
                <a:endParaRPr lang="en-US" altLang="fr-FR" sz="2400" b="0"/>
              </a:p>
            </p:txBody>
          </p:sp>
          <p:sp>
            <p:nvSpPr>
              <p:cNvPr id="28744" name="Text Box 60"/>
              <p:cNvSpPr txBox="1">
                <a:spLocks noChangeArrowheads="1"/>
              </p:cNvSpPr>
              <p:nvPr/>
            </p:nvSpPr>
            <p:spPr bwMode="auto">
              <a:xfrm>
                <a:off x="1152" y="3024"/>
                <a:ext cx="8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 10c</a:t>
                </a:r>
                <a:endParaRPr lang="en-US" altLang="fr-FR" sz="2400" b="0"/>
              </a:p>
            </p:txBody>
          </p:sp>
          <p:sp>
            <p:nvSpPr>
              <p:cNvPr id="28745" name="Text Box 62"/>
              <p:cNvSpPr txBox="1">
                <a:spLocks noChangeArrowheads="1"/>
              </p:cNvSpPr>
              <p:nvPr/>
            </p:nvSpPr>
            <p:spPr bwMode="auto">
              <a:xfrm>
                <a:off x="1781" y="2256"/>
                <a:ext cx="62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</a:t>
                </a:r>
                <a:br>
                  <a:rPr lang="en-US" altLang="fr-FR" sz="1800" b="0"/>
                </a:br>
                <a:r>
                  <a:rPr lang="en-US" altLang="fr-FR" sz="1800" b="0"/>
                  <a:t>        5c</a:t>
                </a:r>
                <a:endParaRPr lang="en-US" altLang="fr-FR" sz="2400" b="0"/>
              </a:p>
            </p:txBody>
          </p:sp>
          <p:sp>
            <p:nvSpPr>
              <p:cNvPr id="28746" name="Text Box 63"/>
              <p:cNvSpPr txBox="1">
                <a:spLocks noChangeArrowheads="1"/>
              </p:cNvSpPr>
              <p:nvPr/>
            </p:nvSpPr>
            <p:spPr bwMode="auto">
              <a:xfrm>
                <a:off x="2102" y="3177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b="0"/>
                  <a:t>10c</a:t>
                </a:r>
              </a:p>
            </p:txBody>
          </p:sp>
          <p:sp>
            <p:nvSpPr>
              <p:cNvPr id="28747" name="Text Box 64"/>
              <p:cNvSpPr txBox="1">
                <a:spLocks noChangeArrowheads="1"/>
              </p:cNvSpPr>
              <p:nvPr/>
            </p:nvSpPr>
            <p:spPr bwMode="auto">
              <a:xfrm>
                <a:off x="2928" y="1344"/>
                <a:ext cx="8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 10c</a:t>
                </a:r>
                <a:endParaRPr lang="en-US" altLang="fr-FR" sz="2400" b="0"/>
              </a:p>
            </p:txBody>
          </p:sp>
          <p:sp>
            <p:nvSpPr>
              <p:cNvPr id="28748" name="Text Box 65"/>
              <p:cNvSpPr txBox="1">
                <a:spLocks noChangeArrowheads="1"/>
              </p:cNvSpPr>
              <p:nvPr/>
            </p:nvSpPr>
            <p:spPr bwMode="auto">
              <a:xfrm>
                <a:off x="3398" y="2376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5c</a:t>
                </a:r>
                <a:endParaRPr lang="en-US" altLang="fr-FR" sz="2400" b="0"/>
              </a:p>
            </p:txBody>
          </p:sp>
          <p:sp>
            <p:nvSpPr>
              <p:cNvPr id="28749" name="Text Box 66"/>
              <p:cNvSpPr txBox="1">
                <a:spLocks noChangeArrowheads="1"/>
              </p:cNvSpPr>
              <p:nvPr/>
            </p:nvSpPr>
            <p:spPr bwMode="auto">
              <a:xfrm>
                <a:off x="3024" y="3312"/>
                <a:ext cx="8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 10c</a:t>
                </a:r>
                <a:endParaRPr lang="en-US" altLang="fr-FR" sz="2400" b="0"/>
              </a:p>
            </p:txBody>
          </p:sp>
          <p:sp>
            <p:nvSpPr>
              <p:cNvPr id="28750" name="Text Box 67"/>
              <p:cNvSpPr txBox="1">
                <a:spLocks noChangeArrowheads="1"/>
              </p:cNvSpPr>
              <p:nvPr/>
            </p:nvSpPr>
            <p:spPr bwMode="auto">
              <a:xfrm>
                <a:off x="4550" y="3129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b="0"/>
                  <a:t>20c</a:t>
                </a:r>
              </a:p>
            </p:txBody>
          </p:sp>
          <p:sp>
            <p:nvSpPr>
              <p:cNvPr id="28751" name="Text Box 68"/>
              <p:cNvSpPr txBox="1">
                <a:spLocks noChangeArrowheads="1"/>
              </p:cNvSpPr>
              <p:nvPr/>
            </p:nvSpPr>
            <p:spPr bwMode="auto">
              <a:xfrm>
                <a:off x="4560" y="2256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5c</a:t>
                </a:r>
              </a:p>
            </p:txBody>
          </p:sp>
          <p:sp>
            <p:nvSpPr>
              <p:cNvPr id="28752" name="Text Box 69"/>
              <p:cNvSpPr txBox="1">
                <a:spLocks noChangeArrowheads="1"/>
              </p:cNvSpPr>
              <p:nvPr/>
            </p:nvSpPr>
            <p:spPr bwMode="auto">
              <a:xfrm>
                <a:off x="4502" y="1449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b="0"/>
                  <a:t>15c</a:t>
                </a:r>
              </a:p>
            </p:txBody>
          </p:sp>
          <p:sp>
            <p:nvSpPr>
              <p:cNvPr id="28753" name="Text Box 70"/>
              <p:cNvSpPr txBox="1">
                <a:spLocks noChangeArrowheads="1"/>
              </p:cNvSpPr>
              <p:nvPr/>
            </p:nvSpPr>
            <p:spPr bwMode="auto">
              <a:xfrm>
                <a:off x="1584" y="3504"/>
                <a:ext cx="8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Take 20c bar</a:t>
                </a:r>
                <a:endParaRPr lang="en-US" altLang="fr-FR" sz="2400" b="0"/>
              </a:p>
            </p:txBody>
          </p:sp>
        </p:grpSp>
      </p:grpSp>
      <p:sp>
        <p:nvSpPr>
          <p:cNvPr id="12361" name="Oval 73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62" name="Oval 74"/>
          <p:cNvSpPr>
            <a:spLocks noChangeArrowheads="1"/>
          </p:cNvSpPr>
          <p:nvPr/>
        </p:nvSpPr>
        <p:spPr bwMode="auto">
          <a:xfrm>
            <a:off x="3733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63" name="Oval 75"/>
          <p:cNvSpPr>
            <a:spLocks noChangeArrowheads="1"/>
          </p:cNvSpPr>
          <p:nvPr/>
        </p:nvSpPr>
        <p:spPr bwMode="auto">
          <a:xfrm>
            <a:off x="37338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64" name="Oval 76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0104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66" name="Oval 78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37338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68" name="Oval 80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74" name="Rectangle 86"/>
          <p:cNvSpPr>
            <a:spLocks noChangeArrowheads="1"/>
          </p:cNvSpPr>
          <p:nvPr/>
        </p:nvSpPr>
        <p:spPr bwMode="auto">
          <a:xfrm>
            <a:off x="2438400" y="32004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75" name="Rectangle 87"/>
          <p:cNvSpPr>
            <a:spLocks noChangeArrowheads="1"/>
          </p:cNvSpPr>
          <p:nvPr/>
        </p:nvSpPr>
        <p:spPr bwMode="auto">
          <a:xfrm>
            <a:off x="3733800" y="3733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76" name="Rectangle 88"/>
          <p:cNvSpPr>
            <a:spLocks noChangeArrowheads="1"/>
          </p:cNvSpPr>
          <p:nvPr/>
        </p:nvSpPr>
        <p:spPr bwMode="auto">
          <a:xfrm>
            <a:off x="5181600" y="3733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77" name="Rectangle 89"/>
          <p:cNvSpPr>
            <a:spLocks noChangeArrowheads="1"/>
          </p:cNvSpPr>
          <p:nvPr/>
        </p:nvSpPr>
        <p:spPr bwMode="auto">
          <a:xfrm>
            <a:off x="7010400" y="3733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78" name="Rectangle 90"/>
          <p:cNvSpPr>
            <a:spLocks noChangeArrowheads="1"/>
          </p:cNvSpPr>
          <p:nvPr/>
        </p:nvSpPr>
        <p:spPr bwMode="auto">
          <a:xfrm>
            <a:off x="3505200" y="58674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79" name="Rectangle 91"/>
          <p:cNvSpPr>
            <a:spLocks noChangeArrowheads="1"/>
          </p:cNvSpPr>
          <p:nvPr/>
        </p:nvSpPr>
        <p:spPr bwMode="auto">
          <a:xfrm>
            <a:off x="2438400" y="4495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80" name="Rectangle 92"/>
          <p:cNvSpPr>
            <a:spLocks noChangeArrowheads="1"/>
          </p:cNvSpPr>
          <p:nvPr/>
        </p:nvSpPr>
        <p:spPr bwMode="auto">
          <a:xfrm>
            <a:off x="5181600" y="3733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81" name="Rectangle 93"/>
          <p:cNvSpPr>
            <a:spLocks noChangeArrowheads="1"/>
          </p:cNvSpPr>
          <p:nvPr/>
        </p:nvSpPr>
        <p:spPr bwMode="auto">
          <a:xfrm>
            <a:off x="3429000" y="17526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86" name="Rectangle 98"/>
          <p:cNvSpPr>
            <a:spLocks noChangeArrowheads="1"/>
          </p:cNvSpPr>
          <p:nvPr/>
        </p:nvSpPr>
        <p:spPr bwMode="auto">
          <a:xfrm>
            <a:off x="2438400" y="32004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87" name="Rectangle 99"/>
          <p:cNvSpPr>
            <a:spLocks noChangeArrowheads="1"/>
          </p:cNvSpPr>
          <p:nvPr/>
        </p:nvSpPr>
        <p:spPr bwMode="auto">
          <a:xfrm>
            <a:off x="5181600" y="24384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88" name="Rectangle 100"/>
          <p:cNvSpPr>
            <a:spLocks noChangeArrowheads="1"/>
          </p:cNvSpPr>
          <p:nvPr/>
        </p:nvSpPr>
        <p:spPr bwMode="auto">
          <a:xfrm>
            <a:off x="7010400" y="3733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89" name="Rectangle 101"/>
          <p:cNvSpPr>
            <a:spLocks noChangeArrowheads="1"/>
          </p:cNvSpPr>
          <p:nvPr/>
        </p:nvSpPr>
        <p:spPr bwMode="auto">
          <a:xfrm>
            <a:off x="3505200" y="58674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90" name="Oval 102"/>
          <p:cNvSpPr>
            <a:spLocks noChangeArrowheads="1"/>
          </p:cNvSpPr>
          <p:nvPr/>
        </p:nvSpPr>
        <p:spPr bwMode="auto">
          <a:xfrm>
            <a:off x="3733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91" name="Oval 103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92" name="Oval 104"/>
          <p:cNvSpPr>
            <a:spLocks noChangeArrowheads="1"/>
          </p:cNvSpPr>
          <p:nvPr/>
        </p:nvSpPr>
        <p:spPr bwMode="auto">
          <a:xfrm>
            <a:off x="70104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2393" name="Oval 105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2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2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2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2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2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2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1" grpId="0" animBg="1"/>
      <p:bldP spid="12362" grpId="0" animBg="1"/>
      <p:bldP spid="12363" grpId="0" animBg="1"/>
      <p:bldP spid="12364" grpId="0" animBg="1"/>
      <p:bldP spid="12365" grpId="0" animBg="1"/>
      <p:bldP spid="12366" grpId="0" animBg="1"/>
      <p:bldP spid="12367" grpId="0" animBg="1"/>
      <p:bldP spid="12368" grpId="0" animBg="1"/>
      <p:bldP spid="12369" grpId="0" animBg="1"/>
      <p:bldP spid="12374" grpId="0" animBg="1"/>
      <p:bldP spid="12375" grpId="0" animBg="1"/>
      <p:bldP spid="12376" grpId="0" animBg="1"/>
      <p:bldP spid="12377" grpId="0" animBg="1"/>
      <p:bldP spid="12378" grpId="0" animBg="1"/>
      <p:bldP spid="12379" grpId="0" animBg="1"/>
      <p:bldP spid="12380" grpId="0" animBg="1"/>
      <p:bldP spid="12381" grpId="0" animBg="1"/>
      <p:bldP spid="12386" grpId="0" animBg="1"/>
      <p:bldP spid="12387" grpId="0" animBg="1"/>
      <p:bldP spid="12388" grpId="0" animBg="1"/>
      <p:bldP spid="12389" grpId="0" animBg="1"/>
      <p:bldP spid="12390" grpId="0" animBg="1"/>
      <p:bldP spid="12391" grpId="0" animBg="1"/>
      <p:bldP spid="12392" grpId="0" animBg="1"/>
      <p:bldP spid="123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dirty="0"/>
              <a:t>Multiple Local States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400" smtClean="0"/>
              <a:t>In the real world, events happen at the same time</a:t>
            </a:r>
          </a:p>
          <a:p>
            <a:endParaRPr lang="en-US" altLang="fr-FR" sz="2400" smtClean="0"/>
          </a:p>
          <a:p>
            <a:r>
              <a:rPr lang="en-US" altLang="fr-FR" sz="2400" smtClean="0"/>
              <a:t>A system may have many local states to form a global state.</a:t>
            </a:r>
          </a:p>
          <a:p>
            <a:endParaRPr lang="en-US" altLang="fr-FR" sz="2400" smtClean="0"/>
          </a:p>
          <a:p>
            <a:r>
              <a:rPr lang="en-US" altLang="fr-FR" sz="2400" smtClean="0"/>
              <a:t>There is a need to model concurrency and synchronization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F3A135-49D1-440D-983C-972A2BAA9853}" type="slidenum">
              <a:rPr lang="fr-CA" smtClean="0"/>
              <a:pPr>
                <a:defRPr/>
              </a:pPr>
              <a:t>17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CA" dirty="0" smtClean="0"/>
              <a:t>Example: In a Restaurant (A Petri Net)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95FE1-20FC-4F54-94DB-CD6FA6737B17}" type="slidenum">
              <a:rPr lang="fr-CA" smtClean="0"/>
              <a:pPr>
                <a:defRPr/>
              </a:pPr>
              <a:t>18</a:t>
            </a:fld>
            <a:endParaRPr lang="fr-CA"/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5146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3352800" y="3048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44196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61722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5334000" y="3048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2819400" y="2209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H="1">
            <a:off x="3733800" y="2133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4724400" y="2133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H="1">
            <a:off x="5715000" y="2133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 flipH="1">
            <a:off x="2819400" y="3352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5" name="Oval 14"/>
          <p:cNvSpPr>
            <a:spLocks noChangeArrowheads="1"/>
          </p:cNvSpPr>
          <p:nvPr/>
        </p:nvSpPr>
        <p:spPr bwMode="auto">
          <a:xfrm>
            <a:off x="25146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36" name="Oval 15"/>
          <p:cNvSpPr>
            <a:spLocks noChangeArrowheads="1"/>
          </p:cNvSpPr>
          <p:nvPr/>
        </p:nvSpPr>
        <p:spPr bwMode="auto">
          <a:xfrm>
            <a:off x="4495800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37" name="Oval 16"/>
          <p:cNvSpPr>
            <a:spLocks noChangeArrowheads="1"/>
          </p:cNvSpPr>
          <p:nvPr/>
        </p:nvSpPr>
        <p:spPr bwMode="auto">
          <a:xfrm>
            <a:off x="6400800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>
            <a:off x="3733800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9" name="Line 18"/>
          <p:cNvSpPr>
            <a:spLocks noChangeShapeType="1"/>
          </p:cNvSpPr>
          <p:nvPr/>
        </p:nvSpPr>
        <p:spPr bwMode="auto">
          <a:xfrm flipH="1">
            <a:off x="4800600" y="3352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>
            <a:off x="5638800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1" name="Rectangle 20"/>
          <p:cNvSpPr>
            <a:spLocks noChangeArrowheads="1"/>
          </p:cNvSpPr>
          <p:nvPr/>
        </p:nvSpPr>
        <p:spPr bwMode="auto">
          <a:xfrm>
            <a:off x="6400800" y="5410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42" name="Oval 21"/>
          <p:cNvSpPr>
            <a:spLocks noChangeArrowheads="1"/>
          </p:cNvSpPr>
          <p:nvPr/>
        </p:nvSpPr>
        <p:spPr bwMode="auto">
          <a:xfrm>
            <a:off x="79248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4495800" y="5410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>
            <a:off x="6629400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5" name="Line 24"/>
          <p:cNvSpPr>
            <a:spLocks noChangeShapeType="1"/>
          </p:cNvSpPr>
          <p:nvPr/>
        </p:nvSpPr>
        <p:spPr bwMode="auto">
          <a:xfrm>
            <a:off x="6858000" y="5562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6" name="Line 25"/>
          <p:cNvSpPr>
            <a:spLocks noChangeShapeType="1"/>
          </p:cNvSpPr>
          <p:nvPr/>
        </p:nvSpPr>
        <p:spPr bwMode="auto">
          <a:xfrm>
            <a:off x="4724400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H="1" flipV="1">
            <a:off x="3962400" y="4800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8" name="Line 29"/>
          <p:cNvSpPr>
            <a:spLocks noChangeShapeType="1"/>
          </p:cNvSpPr>
          <p:nvPr/>
        </p:nvSpPr>
        <p:spPr bwMode="auto">
          <a:xfrm flipV="1">
            <a:off x="3962400" y="2209800"/>
            <a:ext cx="6096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9" name="Rectangle 30"/>
          <p:cNvSpPr>
            <a:spLocks noChangeArrowheads="1"/>
          </p:cNvSpPr>
          <p:nvPr/>
        </p:nvSpPr>
        <p:spPr bwMode="auto">
          <a:xfrm>
            <a:off x="2514600" y="5410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50" name="Line 31"/>
          <p:cNvSpPr>
            <a:spLocks noChangeShapeType="1"/>
          </p:cNvSpPr>
          <p:nvPr/>
        </p:nvSpPr>
        <p:spPr bwMode="auto">
          <a:xfrm>
            <a:off x="2743200" y="4419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1" name="Oval 32"/>
          <p:cNvSpPr>
            <a:spLocks noChangeArrowheads="1"/>
          </p:cNvSpPr>
          <p:nvPr/>
        </p:nvSpPr>
        <p:spPr bwMode="auto">
          <a:xfrm>
            <a:off x="13716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52" name="Line 33"/>
          <p:cNvSpPr>
            <a:spLocks noChangeShapeType="1"/>
          </p:cNvSpPr>
          <p:nvPr/>
        </p:nvSpPr>
        <p:spPr bwMode="auto">
          <a:xfrm flipH="1">
            <a:off x="17526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3" name="Line 35"/>
          <p:cNvSpPr>
            <a:spLocks noChangeShapeType="1"/>
          </p:cNvSpPr>
          <p:nvPr/>
        </p:nvSpPr>
        <p:spPr bwMode="auto">
          <a:xfrm flipV="1">
            <a:off x="2971800" y="2133600"/>
            <a:ext cx="15240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4" name="Line 36"/>
          <p:cNvSpPr>
            <a:spLocks noChangeShapeType="1"/>
          </p:cNvSpPr>
          <p:nvPr/>
        </p:nvSpPr>
        <p:spPr bwMode="auto">
          <a:xfrm flipH="1" flipV="1">
            <a:off x="4648200" y="2209800"/>
            <a:ext cx="175260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5" name="Text Box 37"/>
          <p:cNvSpPr txBox="1">
            <a:spLocks noChangeArrowheads="1"/>
          </p:cNvSpPr>
          <p:nvPr/>
        </p:nvSpPr>
        <p:spPr bwMode="auto">
          <a:xfrm>
            <a:off x="3641725" y="1562100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Waiter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free</a:t>
            </a:r>
          </a:p>
        </p:txBody>
      </p:sp>
      <p:sp>
        <p:nvSpPr>
          <p:cNvPr id="30756" name="Text Box 38"/>
          <p:cNvSpPr txBox="1">
            <a:spLocks noChangeArrowheads="1"/>
          </p:cNvSpPr>
          <p:nvPr/>
        </p:nvSpPr>
        <p:spPr bwMode="auto">
          <a:xfrm>
            <a:off x="1219200" y="1752600"/>
            <a:ext cx="132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Customer 1</a:t>
            </a:r>
          </a:p>
        </p:txBody>
      </p:sp>
      <p:sp>
        <p:nvSpPr>
          <p:cNvPr id="30757" name="Text Box 39"/>
          <p:cNvSpPr txBox="1">
            <a:spLocks noChangeArrowheads="1"/>
          </p:cNvSpPr>
          <p:nvPr/>
        </p:nvSpPr>
        <p:spPr bwMode="auto">
          <a:xfrm>
            <a:off x="6629400" y="1828800"/>
            <a:ext cx="132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Customer 2</a:t>
            </a:r>
          </a:p>
        </p:txBody>
      </p:sp>
      <p:sp>
        <p:nvSpPr>
          <p:cNvPr id="30758" name="Text Box 40"/>
          <p:cNvSpPr txBox="1">
            <a:spLocks noChangeArrowheads="1"/>
          </p:cNvSpPr>
          <p:nvPr/>
        </p:nvSpPr>
        <p:spPr bwMode="auto">
          <a:xfrm>
            <a:off x="2651125" y="2781300"/>
            <a:ext cx="73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Take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order</a:t>
            </a:r>
          </a:p>
        </p:txBody>
      </p:sp>
      <p:sp>
        <p:nvSpPr>
          <p:cNvPr id="30759" name="Text Box 41"/>
          <p:cNvSpPr txBox="1">
            <a:spLocks noChangeArrowheads="1"/>
          </p:cNvSpPr>
          <p:nvPr/>
        </p:nvSpPr>
        <p:spPr bwMode="auto">
          <a:xfrm>
            <a:off x="5927725" y="2705100"/>
            <a:ext cx="73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Take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order</a:t>
            </a:r>
          </a:p>
        </p:txBody>
      </p:sp>
      <p:sp>
        <p:nvSpPr>
          <p:cNvPr id="30760" name="Text Box 42"/>
          <p:cNvSpPr txBox="1">
            <a:spLocks noChangeArrowheads="1"/>
          </p:cNvSpPr>
          <p:nvPr/>
        </p:nvSpPr>
        <p:spPr bwMode="auto">
          <a:xfrm>
            <a:off x="4860925" y="40767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Order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taken</a:t>
            </a:r>
          </a:p>
        </p:txBody>
      </p:sp>
      <p:sp>
        <p:nvSpPr>
          <p:cNvPr id="30761" name="Text Box 43"/>
          <p:cNvSpPr txBox="1">
            <a:spLocks noChangeArrowheads="1"/>
          </p:cNvSpPr>
          <p:nvPr/>
        </p:nvSpPr>
        <p:spPr bwMode="auto">
          <a:xfrm>
            <a:off x="4937125" y="5295900"/>
            <a:ext cx="90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Tell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kitchen</a:t>
            </a:r>
          </a:p>
        </p:txBody>
      </p:sp>
      <p:sp>
        <p:nvSpPr>
          <p:cNvPr id="30762" name="Text Box 44"/>
          <p:cNvSpPr txBox="1">
            <a:spLocks noChangeArrowheads="1"/>
          </p:cNvSpPr>
          <p:nvPr/>
        </p:nvSpPr>
        <p:spPr bwMode="auto">
          <a:xfrm>
            <a:off x="1965325" y="40005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wait</a:t>
            </a:r>
          </a:p>
        </p:txBody>
      </p:sp>
      <p:sp>
        <p:nvSpPr>
          <p:cNvPr id="30763" name="Text Box 45"/>
          <p:cNvSpPr txBox="1">
            <a:spLocks noChangeArrowheads="1"/>
          </p:cNvSpPr>
          <p:nvPr/>
        </p:nvSpPr>
        <p:spPr bwMode="auto">
          <a:xfrm>
            <a:off x="6842125" y="4076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wait</a:t>
            </a:r>
          </a:p>
        </p:txBody>
      </p:sp>
      <p:sp>
        <p:nvSpPr>
          <p:cNvPr id="30764" name="Line 47"/>
          <p:cNvSpPr>
            <a:spLocks noChangeShapeType="1"/>
          </p:cNvSpPr>
          <p:nvPr/>
        </p:nvSpPr>
        <p:spPr bwMode="auto">
          <a:xfrm>
            <a:off x="4800600" y="2057400"/>
            <a:ext cx="3276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65" name="Line 48"/>
          <p:cNvSpPr>
            <a:spLocks noChangeShapeType="1"/>
          </p:cNvSpPr>
          <p:nvPr/>
        </p:nvSpPr>
        <p:spPr bwMode="auto">
          <a:xfrm flipH="1">
            <a:off x="1295400" y="1981200"/>
            <a:ext cx="3124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66" name="Line 49"/>
          <p:cNvSpPr>
            <a:spLocks noChangeShapeType="1"/>
          </p:cNvSpPr>
          <p:nvPr/>
        </p:nvSpPr>
        <p:spPr bwMode="auto">
          <a:xfrm>
            <a:off x="1295400" y="3429000"/>
            <a:ext cx="1295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67" name="Line 51"/>
          <p:cNvSpPr>
            <a:spLocks noChangeShapeType="1"/>
          </p:cNvSpPr>
          <p:nvPr/>
        </p:nvSpPr>
        <p:spPr bwMode="auto">
          <a:xfrm flipH="1">
            <a:off x="6781800" y="3276600"/>
            <a:ext cx="1295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68" name="Text Box 52"/>
          <p:cNvSpPr txBox="1">
            <a:spLocks noChangeArrowheads="1"/>
          </p:cNvSpPr>
          <p:nvPr/>
        </p:nvSpPr>
        <p:spPr bwMode="auto">
          <a:xfrm>
            <a:off x="2209800" y="57150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Serve food</a:t>
            </a:r>
          </a:p>
        </p:txBody>
      </p:sp>
      <p:sp>
        <p:nvSpPr>
          <p:cNvPr id="30769" name="Text Box 53"/>
          <p:cNvSpPr txBox="1">
            <a:spLocks noChangeArrowheads="1"/>
          </p:cNvSpPr>
          <p:nvPr/>
        </p:nvSpPr>
        <p:spPr bwMode="auto">
          <a:xfrm>
            <a:off x="6096000" y="5638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Serve food</a:t>
            </a:r>
          </a:p>
        </p:txBody>
      </p:sp>
      <p:sp>
        <p:nvSpPr>
          <p:cNvPr id="30770" name="Text Box 54"/>
          <p:cNvSpPr txBox="1">
            <a:spLocks noChangeArrowheads="1"/>
          </p:cNvSpPr>
          <p:nvPr/>
        </p:nvSpPr>
        <p:spPr bwMode="auto">
          <a:xfrm>
            <a:off x="1279525" y="50673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eating</a:t>
            </a:r>
          </a:p>
        </p:txBody>
      </p:sp>
      <p:sp>
        <p:nvSpPr>
          <p:cNvPr id="30771" name="Text Box 55"/>
          <p:cNvSpPr txBox="1">
            <a:spLocks noChangeArrowheads="1"/>
          </p:cNvSpPr>
          <p:nvPr/>
        </p:nvSpPr>
        <p:spPr bwMode="auto">
          <a:xfrm>
            <a:off x="7908925" y="50673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eating</a:t>
            </a:r>
          </a:p>
        </p:txBody>
      </p:sp>
      <p:sp>
        <p:nvSpPr>
          <p:cNvPr id="30772" name="Oval 56"/>
          <p:cNvSpPr>
            <a:spLocks noChangeArrowheads="1"/>
          </p:cNvSpPr>
          <p:nvPr/>
        </p:nvSpPr>
        <p:spPr bwMode="auto">
          <a:xfrm>
            <a:off x="26670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73" name="Oval 59"/>
          <p:cNvSpPr>
            <a:spLocks noChangeArrowheads="1"/>
          </p:cNvSpPr>
          <p:nvPr/>
        </p:nvSpPr>
        <p:spPr bwMode="auto">
          <a:xfrm>
            <a:off x="45720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0774" name="Oval 60"/>
          <p:cNvSpPr>
            <a:spLocks noChangeArrowheads="1"/>
          </p:cNvSpPr>
          <p:nvPr/>
        </p:nvSpPr>
        <p:spPr bwMode="auto">
          <a:xfrm>
            <a:off x="63246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sz="3200"/>
              <a:t>Example: In a Restaurant (Two Scenarios)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fr-FR" dirty="0" smtClean="0"/>
              <a:t>Scenario 1:</a:t>
            </a:r>
          </a:p>
          <a:p>
            <a:pPr marL="274637" lvl="1" indent="0">
              <a:buFont typeface="Arial" charset="0"/>
              <a:buNone/>
              <a:defRPr/>
            </a:pPr>
            <a:r>
              <a:rPr lang="en-US" altLang="fr-FR" i="1" dirty="0" smtClean="0"/>
              <a:t>Waiter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US" altLang="fr-FR" dirty="0" smtClean="0"/>
              <a:t>Takes order from customer 1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US" altLang="fr-FR" dirty="0" smtClean="0"/>
              <a:t>Serves customer 1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US" altLang="fr-FR" dirty="0" smtClean="0"/>
              <a:t>Takes order from customer 2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US" altLang="fr-FR" dirty="0" smtClean="0"/>
              <a:t>Serves customer 2</a:t>
            </a:r>
          </a:p>
          <a:p>
            <a:pPr>
              <a:buFont typeface="Arial" charset="0"/>
              <a:buNone/>
              <a:defRPr/>
            </a:pPr>
            <a:r>
              <a:rPr lang="en-US" altLang="fr-FR" dirty="0" smtClean="0"/>
              <a:t>Scenario 2:</a:t>
            </a:r>
          </a:p>
          <a:p>
            <a:pPr marL="274637" lvl="1" indent="0">
              <a:buFont typeface="Arial" charset="0"/>
              <a:buNone/>
              <a:defRPr/>
            </a:pPr>
            <a:r>
              <a:rPr lang="en-US" altLang="fr-FR" i="1" dirty="0" smtClean="0"/>
              <a:t>Waiter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US" altLang="fr-FR" dirty="0" smtClean="0"/>
              <a:t>Takes order from customer 1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US" altLang="fr-FR" dirty="0" smtClean="0"/>
              <a:t>Takes order from customer 2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US" altLang="fr-FR" dirty="0" smtClean="0"/>
              <a:t>Serves customer 2</a:t>
            </a:r>
          </a:p>
          <a:p>
            <a:pPr marL="731837" lvl="1" indent="-457200">
              <a:buFont typeface="+mj-lt"/>
              <a:buAutoNum type="arabicPeriod"/>
              <a:defRPr/>
            </a:pPr>
            <a:r>
              <a:rPr lang="en-US" altLang="fr-FR" dirty="0" smtClean="0"/>
              <a:t>Serves customer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16B68E-422B-48A6-AAC6-C98CE53D7ED8}" type="slidenum">
              <a:rPr lang="fr-CA" smtClean="0"/>
              <a:pPr>
                <a:defRPr/>
              </a:pPr>
              <a:t>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Topics</a:t>
            </a:r>
            <a:endParaRPr lang="en-CA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fr-FR" dirty="0" smtClean="0"/>
              <a:t>Petri nets</a:t>
            </a:r>
          </a:p>
          <a:p>
            <a:r>
              <a:rPr lang="en-CA" altLang="fr-FR" dirty="0" smtClean="0"/>
              <a:t>Examples:</a:t>
            </a:r>
          </a:p>
          <a:p>
            <a:pPr lvl="1"/>
            <a:r>
              <a:rPr lang="en-CA" altLang="fr-FR" dirty="0" smtClean="0"/>
              <a:t>POS Terminal</a:t>
            </a:r>
          </a:p>
          <a:p>
            <a:pPr lvl="1"/>
            <a:r>
              <a:rPr lang="en-CA" altLang="fr-FR" dirty="0" smtClean="0"/>
              <a:t>Vending Machine</a:t>
            </a:r>
          </a:p>
          <a:p>
            <a:pPr lvl="1"/>
            <a:r>
              <a:rPr lang="en-CA" altLang="fr-FR" dirty="0" smtClean="0"/>
              <a:t>Restaurant</a:t>
            </a:r>
          </a:p>
          <a:p>
            <a:pPr lvl="1"/>
            <a:r>
              <a:rPr lang="en-CA" altLang="fr-FR" dirty="0" smtClean="0"/>
              <a:t>Producer Consumer</a:t>
            </a:r>
            <a:endParaRPr lang="en-CA" altLang="fr-FR" dirty="0"/>
          </a:p>
          <a:p>
            <a:r>
              <a:rPr lang="en-CA" altLang="fr-FR" dirty="0" smtClean="0"/>
              <a:t>Petri net structures</a:t>
            </a:r>
          </a:p>
          <a:p>
            <a:r>
              <a:rPr lang="en-CA" altLang="fr-FR" dirty="0" smtClean="0"/>
              <a:t>Petri net properties:</a:t>
            </a:r>
          </a:p>
          <a:p>
            <a:pPr lvl="1"/>
            <a:r>
              <a:rPr lang="en-CA" altLang="fr-FR" dirty="0" smtClean="0"/>
              <a:t>Liveness</a:t>
            </a:r>
          </a:p>
          <a:p>
            <a:pPr lvl="1"/>
            <a:r>
              <a:rPr lang="en-CA" altLang="fr-FR" dirty="0" smtClean="0"/>
              <a:t>Boundedness </a:t>
            </a:r>
          </a:p>
          <a:p>
            <a:pPr lvl="1"/>
            <a:r>
              <a:rPr lang="en-CA" altLang="fr-FR" dirty="0" smtClean="0"/>
              <a:t>Reachability</a:t>
            </a:r>
          </a:p>
          <a:p>
            <a:pPr lvl="1"/>
            <a:endParaRPr lang="en-CA" altLang="fr-FR" dirty="0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1E706F-302E-43A4-ACFC-55314CBA0987}" type="slidenum">
              <a:rPr lang="fr-CA" altLang="fr-FR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fr-CA" altLang="fr-FR" smtClean="0">
              <a:solidFill>
                <a:srgbClr val="89898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fr-FR" sz="3200"/>
              <a:t>Example: In a Restaurant (Scenario 2)</a:t>
            </a: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1219200" y="1562100"/>
            <a:ext cx="7470775" cy="4519613"/>
            <a:chOff x="768" y="984"/>
            <a:chExt cx="4706" cy="2847"/>
          </a:xfrm>
        </p:grpSpPr>
        <p:sp>
          <p:nvSpPr>
            <p:cNvPr id="32807" name="Oval 4"/>
            <p:cNvSpPr>
              <a:spLocks noChangeArrowheads="1"/>
            </p:cNvSpPr>
            <p:nvPr/>
          </p:nvSpPr>
          <p:spPr bwMode="auto">
            <a:xfrm>
              <a:off x="1584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08" name="Rectangle 5"/>
            <p:cNvSpPr>
              <a:spLocks noChangeArrowheads="1"/>
            </p:cNvSpPr>
            <p:nvPr/>
          </p:nvSpPr>
          <p:spPr bwMode="auto">
            <a:xfrm>
              <a:off x="2112" y="192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09" name="Oval 6"/>
            <p:cNvSpPr>
              <a:spLocks noChangeArrowheads="1"/>
            </p:cNvSpPr>
            <p:nvPr/>
          </p:nvSpPr>
          <p:spPr bwMode="auto">
            <a:xfrm>
              <a:off x="2784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10" name="Oval 7"/>
            <p:cNvSpPr>
              <a:spLocks noChangeArrowheads="1"/>
            </p:cNvSpPr>
            <p:nvPr/>
          </p:nvSpPr>
          <p:spPr bwMode="auto">
            <a:xfrm>
              <a:off x="3888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11" name="Rectangle 8"/>
            <p:cNvSpPr>
              <a:spLocks noChangeArrowheads="1"/>
            </p:cNvSpPr>
            <p:nvPr/>
          </p:nvSpPr>
          <p:spPr bwMode="auto">
            <a:xfrm>
              <a:off x="3360" y="192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12" name="Line 9"/>
            <p:cNvSpPr>
              <a:spLocks noChangeShapeType="1"/>
            </p:cNvSpPr>
            <p:nvPr/>
          </p:nvSpPr>
          <p:spPr bwMode="auto">
            <a:xfrm>
              <a:off x="1776" y="139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13" name="Line 10"/>
            <p:cNvSpPr>
              <a:spLocks noChangeShapeType="1"/>
            </p:cNvSpPr>
            <p:nvPr/>
          </p:nvSpPr>
          <p:spPr bwMode="auto">
            <a:xfrm flipH="1">
              <a:off x="2352" y="1344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14" name="Line 11"/>
            <p:cNvSpPr>
              <a:spLocks noChangeShapeType="1"/>
            </p:cNvSpPr>
            <p:nvPr/>
          </p:nvSpPr>
          <p:spPr bwMode="auto">
            <a:xfrm>
              <a:off x="2976" y="1344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15" name="Line 12"/>
            <p:cNvSpPr>
              <a:spLocks noChangeShapeType="1"/>
            </p:cNvSpPr>
            <p:nvPr/>
          </p:nvSpPr>
          <p:spPr bwMode="auto">
            <a:xfrm flipH="1">
              <a:off x="3600" y="1344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16" name="Line 13"/>
            <p:cNvSpPr>
              <a:spLocks noChangeShapeType="1"/>
            </p:cNvSpPr>
            <p:nvPr/>
          </p:nvSpPr>
          <p:spPr bwMode="auto">
            <a:xfrm flipH="1">
              <a:off x="1776" y="2112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17" name="Oval 14"/>
            <p:cNvSpPr>
              <a:spLocks noChangeArrowheads="1"/>
            </p:cNvSpPr>
            <p:nvPr/>
          </p:nvSpPr>
          <p:spPr bwMode="auto">
            <a:xfrm>
              <a:off x="1584" y="25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18" name="Oval 15"/>
            <p:cNvSpPr>
              <a:spLocks noChangeArrowheads="1"/>
            </p:cNvSpPr>
            <p:nvPr/>
          </p:nvSpPr>
          <p:spPr bwMode="auto">
            <a:xfrm>
              <a:off x="2832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19" name="Oval 16"/>
            <p:cNvSpPr>
              <a:spLocks noChangeArrowheads="1"/>
            </p:cNvSpPr>
            <p:nvPr/>
          </p:nvSpPr>
          <p:spPr bwMode="auto">
            <a:xfrm>
              <a:off x="4032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20" name="Line 17"/>
            <p:cNvSpPr>
              <a:spLocks noChangeShapeType="1"/>
            </p:cNvSpPr>
            <p:nvPr/>
          </p:nvSpPr>
          <p:spPr bwMode="auto">
            <a:xfrm>
              <a:off x="2352" y="211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21" name="Line 18"/>
            <p:cNvSpPr>
              <a:spLocks noChangeShapeType="1"/>
            </p:cNvSpPr>
            <p:nvPr/>
          </p:nvSpPr>
          <p:spPr bwMode="auto">
            <a:xfrm flipH="1">
              <a:off x="3024" y="211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22" name="Line 19"/>
            <p:cNvSpPr>
              <a:spLocks noChangeShapeType="1"/>
            </p:cNvSpPr>
            <p:nvPr/>
          </p:nvSpPr>
          <p:spPr bwMode="auto">
            <a:xfrm>
              <a:off x="3552" y="211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23" name="Rectangle 20"/>
            <p:cNvSpPr>
              <a:spLocks noChangeArrowheads="1"/>
            </p:cNvSpPr>
            <p:nvPr/>
          </p:nvSpPr>
          <p:spPr bwMode="auto">
            <a:xfrm>
              <a:off x="4032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24" name="Oval 21"/>
            <p:cNvSpPr>
              <a:spLocks noChangeArrowheads="1"/>
            </p:cNvSpPr>
            <p:nvPr/>
          </p:nvSpPr>
          <p:spPr bwMode="auto">
            <a:xfrm>
              <a:off x="4992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25" name="Rectangle 22"/>
            <p:cNvSpPr>
              <a:spLocks noChangeArrowheads="1"/>
            </p:cNvSpPr>
            <p:nvPr/>
          </p:nvSpPr>
          <p:spPr bwMode="auto">
            <a:xfrm>
              <a:off x="2832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26" name="Line 23"/>
            <p:cNvSpPr>
              <a:spLocks noChangeShapeType="1"/>
            </p:cNvSpPr>
            <p:nvPr/>
          </p:nvSpPr>
          <p:spPr bwMode="auto">
            <a:xfrm>
              <a:off x="4176" y="28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27" name="Line 24"/>
            <p:cNvSpPr>
              <a:spLocks noChangeShapeType="1"/>
            </p:cNvSpPr>
            <p:nvPr/>
          </p:nvSpPr>
          <p:spPr bwMode="auto">
            <a:xfrm>
              <a:off x="4320" y="35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28" name="Line 25"/>
            <p:cNvSpPr>
              <a:spLocks noChangeShapeType="1"/>
            </p:cNvSpPr>
            <p:nvPr/>
          </p:nvSpPr>
          <p:spPr bwMode="auto">
            <a:xfrm>
              <a:off x="2976" y="28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29" name="Line 26"/>
            <p:cNvSpPr>
              <a:spLocks noChangeShapeType="1"/>
            </p:cNvSpPr>
            <p:nvPr/>
          </p:nvSpPr>
          <p:spPr bwMode="auto">
            <a:xfrm flipH="1" flipV="1">
              <a:off x="2496" y="3024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30" name="Line 27"/>
            <p:cNvSpPr>
              <a:spLocks noChangeShapeType="1"/>
            </p:cNvSpPr>
            <p:nvPr/>
          </p:nvSpPr>
          <p:spPr bwMode="auto">
            <a:xfrm flipV="1">
              <a:off x="2496" y="1392"/>
              <a:ext cx="38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31" name="Rectangle 28"/>
            <p:cNvSpPr>
              <a:spLocks noChangeArrowheads="1"/>
            </p:cNvSpPr>
            <p:nvPr/>
          </p:nvSpPr>
          <p:spPr bwMode="auto">
            <a:xfrm>
              <a:off x="1584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32" name="Line 29"/>
            <p:cNvSpPr>
              <a:spLocks noChangeShapeType="1"/>
            </p:cNvSpPr>
            <p:nvPr/>
          </p:nvSpPr>
          <p:spPr bwMode="auto">
            <a:xfrm>
              <a:off x="1728" y="27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33" name="Oval 30"/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34" name="Line 31"/>
            <p:cNvSpPr>
              <a:spLocks noChangeShapeType="1"/>
            </p:cNvSpPr>
            <p:nvPr/>
          </p:nvSpPr>
          <p:spPr bwMode="auto">
            <a:xfrm flipH="1">
              <a:off x="1104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35" name="Line 32"/>
            <p:cNvSpPr>
              <a:spLocks noChangeShapeType="1"/>
            </p:cNvSpPr>
            <p:nvPr/>
          </p:nvSpPr>
          <p:spPr bwMode="auto">
            <a:xfrm flipV="1">
              <a:off x="1872" y="1344"/>
              <a:ext cx="96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36" name="Line 33"/>
            <p:cNvSpPr>
              <a:spLocks noChangeShapeType="1"/>
            </p:cNvSpPr>
            <p:nvPr/>
          </p:nvSpPr>
          <p:spPr bwMode="auto">
            <a:xfrm flipH="1" flipV="1">
              <a:off x="2928" y="1392"/>
              <a:ext cx="1104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37" name="Text Box 34"/>
            <p:cNvSpPr txBox="1">
              <a:spLocks noChangeArrowheads="1"/>
            </p:cNvSpPr>
            <p:nvPr/>
          </p:nvSpPr>
          <p:spPr bwMode="auto">
            <a:xfrm>
              <a:off x="2294" y="984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Waiter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free</a:t>
              </a:r>
            </a:p>
          </p:txBody>
        </p:sp>
        <p:sp>
          <p:nvSpPr>
            <p:cNvPr id="32838" name="Text Box 35"/>
            <p:cNvSpPr txBox="1">
              <a:spLocks noChangeArrowheads="1"/>
            </p:cNvSpPr>
            <p:nvPr/>
          </p:nvSpPr>
          <p:spPr bwMode="auto">
            <a:xfrm>
              <a:off x="768" y="1104"/>
              <a:ext cx="8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Customer 1</a:t>
              </a:r>
            </a:p>
          </p:txBody>
        </p:sp>
        <p:sp>
          <p:nvSpPr>
            <p:cNvPr id="32839" name="Text Box 36"/>
            <p:cNvSpPr txBox="1">
              <a:spLocks noChangeArrowheads="1"/>
            </p:cNvSpPr>
            <p:nvPr/>
          </p:nvSpPr>
          <p:spPr bwMode="auto">
            <a:xfrm>
              <a:off x="4176" y="1152"/>
              <a:ext cx="8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Customer 2</a:t>
              </a:r>
            </a:p>
          </p:txBody>
        </p:sp>
        <p:sp>
          <p:nvSpPr>
            <p:cNvPr id="32840" name="Text Box 37"/>
            <p:cNvSpPr txBox="1">
              <a:spLocks noChangeArrowheads="1"/>
            </p:cNvSpPr>
            <p:nvPr/>
          </p:nvSpPr>
          <p:spPr bwMode="auto">
            <a:xfrm>
              <a:off x="1670" y="1752"/>
              <a:ext cx="4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Take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order</a:t>
              </a:r>
            </a:p>
          </p:txBody>
        </p:sp>
        <p:sp>
          <p:nvSpPr>
            <p:cNvPr id="32841" name="Text Box 38"/>
            <p:cNvSpPr txBox="1">
              <a:spLocks noChangeArrowheads="1"/>
            </p:cNvSpPr>
            <p:nvPr/>
          </p:nvSpPr>
          <p:spPr bwMode="auto">
            <a:xfrm>
              <a:off x="3734" y="1704"/>
              <a:ext cx="4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Take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order</a:t>
              </a:r>
            </a:p>
          </p:txBody>
        </p:sp>
        <p:sp>
          <p:nvSpPr>
            <p:cNvPr id="32842" name="Text Box 39"/>
            <p:cNvSpPr txBox="1">
              <a:spLocks noChangeArrowheads="1"/>
            </p:cNvSpPr>
            <p:nvPr/>
          </p:nvSpPr>
          <p:spPr bwMode="auto">
            <a:xfrm>
              <a:off x="3062" y="2568"/>
              <a:ext cx="5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Order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taken</a:t>
              </a:r>
            </a:p>
          </p:txBody>
        </p:sp>
        <p:sp>
          <p:nvSpPr>
            <p:cNvPr id="32843" name="Text Box 40"/>
            <p:cNvSpPr txBox="1">
              <a:spLocks noChangeArrowheads="1"/>
            </p:cNvSpPr>
            <p:nvPr/>
          </p:nvSpPr>
          <p:spPr bwMode="auto">
            <a:xfrm>
              <a:off x="3110" y="3336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Tell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kitchen</a:t>
              </a:r>
            </a:p>
          </p:txBody>
        </p:sp>
        <p:sp>
          <p:nvSpPr>
            <p:cNvPr id="32844" name="Text Box 41"/>
            <p:cNvSpPr txBox="1">
              <a:spLocks noChangeArrowheads="1"/>
            </p:cNvSpPr>
            <p:nvPr/>
          </p:nvSpPr>
          <p:spPr bwMode="auto">
            <a:xfrm>
              <a:off x="1238" y="2520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wait</a:t>
              </a:r>
            </a:p>
          </p:txBody>
        </p:sp>
        <p:sp>
          <p:nvSpPr>
            <p:cNvPr id="32845" name="Text Box 42"/>
            <p:cNvSpPr txBox="1">
              <a:spLocks noChangeArrowheads="1"/>
            </p:cNvSpPr>
            <p:nvPr/>
          </p:nvSpPr>
          <p:spPr bwMode="auto">
            <a:xfrm>
              <a:off x="4310" y="2568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wait</a:t>
              </a:r>
            </a:p>
          </p:txBody>
        </p:sp>
        <p:sp>
          <p:nvSpPr>
            <p:cNvPr id="32846" name="Line 43"/>
            <p:cNvSpPr>
              <a:spLocks noChangeShapeType="1"/>
            </p:cNvSpPr>
            <p:nvPr/>
          </p:nvSpPr>
          <p:spPr bwMode="auto">
            <a:xfrm>
              <a:off x="3024" y="1296"/>
              <a:ext cx="206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47" name="Line 44"/>
            <p:cNvSpPr>
              <a:spLocks noChangeShapeType="1"/>
            </p:cNvSpPr>
            <p:nvPr/>
          </p:nvSpPr>
          <p:spPr bwMode="auto">
            <a:xfrm flipH="1">
              <a:off x="816" y="1248"/>
              <a:ext cx="196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48" name="Line 45"/>
            <p:cNvSpPr>
              <a:spLocks noChangeShapeType="1"/>
            </p:cNvSpPr>
            <p:nvPr/>
          </p:nvSpPr>
          <p:spPr bwMode="auto">
            <a:xfrm>
              <a:off x="816" y="2160"/>
              <a:ext cx="81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49" name="Line 46"/>
            <p:cNvSpPr>
              <a:spLocks noChangeShapeType="1"/>
            </p:cNvSpPr>
            <p:nvPr/>
          </p:nvSpPr>
          <p:spPr bwMode="auto">
            <a:xfrm flipH="1">
              <a:off x="4272" y="2064"/>
              <a:ext cx="816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850" name="Text Box 47"/>
            <p:cNvSpPr txBox="1">
              <a:spLocks noChangeArrowheads="1"/>
            </p:cNvSpPr>
            <p:nvPr/>
          </p:nvSpPr>
          <p:spPr bwMode="auto">
            <a:xfrm>
              <a:off x="1392" y="36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Serve food</a:t>
              </a:r>
            </a:p>
          </p:txBody>
        </p:sp>
        <p:sp>
          <p:nvSpPr>
            <p:cNvPr id="32851" name="Text Box 48"/>
            <p:cNvSpPr txBox="1">
              <a:spLocks noChangeArrowheads="1"/>
            </p:cNvSpPr>
            <p:nvPr/>
          </p:nvSpPr>
          <p:spPr bwMode="auto">
            <a:xfrm>
              <a:off x="3840" y="355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Serve food</a:t>
              </a:r>
            </a:p>
          </p:txBody>
        </p:sp>
        <p:sp>
          <p:nvSpPr>
            <p:cNvPr id="32852" name="Text Box 49"/>
            <p:cNvSpPr txBox="1">
              <a:spLocks noChangeArrowheads="1"/>
            </p:cNvSpPr>
            <p:nvPr/>
          </p:nvSpPr>
          <p:spPr bwMode="auto">
            <a:xfrm>
              <a:off x="806" y="319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eating</a:t>
              </a:r>
            </a:p>
          </p:txBody>
        </p:sp>
        <p:sp>
          <p:nvSpPr>
            <p:cNvPr id="32853" name="Text Box 50"/>
            <p:cNvSpPr txBox="1">
              <a:spLocks noChangeArrowheads="1"/>
            </p:cNvSpPr>
            <p:nvPr/>
          </p:nvSpPr>
          <p:spPr bwMode="auto">
            <a:xfrm>
              <a:off x="4982" y="319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eating</a:t>
              </a:r>
            </a:p>
          </p:txBody>
        </p:sp>
      </p:grpSp>
      <p:sp>
        <p:nvSpPr>
          <p:cNvPr id="98387" name="Oval 83"/>
          <p:cNvSpPr>
            <a:spLocks noChangeArrowheads="1"/>
          </p:cNvSpPr>
          <p:nvPr/>
        </p:nvSpPr>
        <p:spPr bwMode="auto">
          <a:xfrm>
            <a:off x="26670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389" name="Oval 85"/>
          <p:cNvSpPr>
            <a:spLocks noChangeArrowheads="1"/>
          </p:cNvSpPr>
          <p:nvPr/>
        </p:nvSpPr>
        <p:spPr bwMode="auto">
          <a:xfrm>
            <a:off x="44958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390" name="Oval 86"/>
          <p:cNvSpPr>
            <a:spLocks noChangeArrowheads="1"/>
          </p:cNvSpPr>
          <p:nvPr/>
        </p:nvSpPr>
        <p:spPr bwMode="auto">
          <a:xfrm>
            <a:off x="63246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98395" name="Group 91"/>
          <p:cNvGrpSpPr>
            <a:grpSpLocks/>
          </p:cNvGrpSpPr>
          <p:nvPr/>
        </p:nvGrpSpPr>
        <p:grpSpPr bwMode="auto">
          <a:xfrm>
            <a:off x="2667000" y="1905000"/>
            <a:ext cx="1981200" cy="228600"/>
            <a:chOff x="1680" y="1200"/>
            <a:chExt cx="1248" cy="144"/>
          </a:xfrm>
        </p:grpSpPr>
        <p:sp>
          <p:nvSpPr>
            <p:cNvPr id="32805" name="Oval 87"/>
            <p:cNvSpPr>
              <a:spLocks noChangeArrowheads="1"/>
            </p:cNvSpPr>
            <p:nvPr/>
          </p:nvSpPr>
          <p:spPr bwMode="auto">
            <a:xfrm>
              <a:off x="1680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06" name="Oval 90"/>
            <p:cNvSpPr>
              <a:spLocks noChangeArrowheads="1"/>
            </p:cNvSpPr>
            <p:nvPr/>
          </p:nvSpPr>
          <p:spPr bwMode="auto">
            <a:xfrm>
              <a:off x="2832" y="12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98396" name="Rectangle 92"/>
          <p:cNvSpPr>
            <a:spLocks noChangeArrowheads="1"/>
          </p:cNvSpPr>
          <p:nvPr/>
        </p:nvSpPr>
        <p:spPr bwMode="auto">
          <a:xfrm>
            <a:off x="3352800" y="30480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397" name="Oval 93"/>
          <p:cNvSpPr>
            <a:spLocks noChangeArrowheads="1"/>
          </p:cNvSpPr>
          <p:nvPr/>
        </p:nvSpPr>
        <p:spPr bwMode="auto">
          <a:xfrm>
            <a:off x="26670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398" name="Oval 94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00" name="Oval 96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01" name="Rectangle 97"/>
          <p:cNvSpPr>
            <a:spLocks noChangeArrowheads="1"/>
          </p:cNvSpPr>
          <p:nvPr/>
        </p:nvSpPr>
        <p:spPr bwMode="auto">
          <a:xfrm>
            <a:off x="4495800" y="54102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02" name="Oval 98"/>
          <p:cNvSpPr>
            <a:spLocks noChangeArrowheads="1"/>
          </p:cNvSpPr>
          <p:nvPr/>
        </p:nvSpPr>
        <p:spPr bwMode="auto">
          <a:xfrm>
            <a:off x="44958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98405" name="Group 101"/>
          <p:cNvGrpSpPr>
            <a:grpSpLocks/>
          </p:cNvGrpSpPr>
          <p:nvPr/>
        </p:nvGrpSpPr>
        <p:grpSpPr bwMode="auto">
          <a:xfrm>
            <a:off x="4495800" y="1905000"/>
            <a:ext cx="1981200" cy="228600"/>
            <a:chOff x="2832" y="1200"/>
            <a:chExt cx="1248" cy="144"/>
          </a:xfrm>
        </p:grpSpPr>
        <p:sp>
          <p:nvSpPr>
            <p:cNvPr id="32803" name="Oval 99"/>
            <p:cNvSpPr>
              <a:spLocks noChangeArrowheads="1"/>
            </p:cNvSpPr>
            <p:nvPr/>
          </p:nvSpPr>
          <p:spPr bwMode="auto">
            <a:xfrm>
              <a:off x="2832" y="12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04" name="Oval 100"/>
            <p:cNvSpPr>
              <a:spLocks noChangeArrowheads="1"/>
            </p:cNvSpPr>
            <p:nvPr/>
          </p:nvSpPr>
          <p:spPr bwMode="auto">
            <a:xfrm>
              <a:off x="3984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98406" name="Rectangle 102"/>
          <p:cNvSpPr>
            <a:spLocks noChangeArrowheads="1"/>
          </p:cNvSpPr>
          <p:nvPr/>
        </p:nvSpPr>
        <p:spPr bwMode="auto">
          <a:xfrm>
            <a:off x="5334000" y="30480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07" name="Oval 103"/>
          <p:cNvSpPr>
            <a:spLocks noChangeArrowheads="1"/>
          </p:cNvSpPr>
          <p:nvPr/>
        </p:nvSpPr>
        <p:spPr bwMode="auto">
          <a:xfrm>
            <a:off x="4572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08" name="Oval 104"/>
          <p:cNvSpPr>
            <a:spLocks noChangeArrowheads="1"/>
          </p:cNvSpPr>
          <p:nvPr/>
        </p:nvSpPr>
        <p:spPr bwMode="auto">
          <a:xfrm>
            <a:off x="65532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10" name="Oval 106"/>
          <p:cNvSpPr>
            <a:spLocks noChangeArrowheads="1"/>
          </p:cNvSpPr>
          <p:nvPr/>
        </p:nvSpPr>
        <p:spPr bwMode="auto">
          <a:xfrm>
            <a:off x="4572000" y="4191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11" name="Rectangle 107"/>
          <p:cNvSpPr>
            <a:spLocks noChangeArrowheads="1"/>
          </p:cNvSpPr>
          <p:nvPr/>
        </p:nvSpPr>
        <p:spPr bwMode="auto">
          <a:xfrm>
            <a:off x="4495800" y="54102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12" name="Oval 108"/>
          <p:cNvSpPr>
            <a:spLocks noChangeArrowheads="1"/>
          </p:cNvSpPr>
          <p:nvPr/>
        </p:nvSpPr>
        <p:spPr bwMode="auto">
          <a:xfrm>
            <a:off x="44958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98415" name="Group 111"/>
          <p:cNvGrpSpPr>
            <a:grpSpLocks/>
          </p:cNvGrpSpPr>
          <p:nvPr/>
        </p:nvGrpSpPr>
        <p:grpSpPr bwMode="auto">
          <a:xfrm>
            <a:off x="4495800" y="1981200"/>
            <a:ext cx="2209800" cy="2438400"/>
            <a:chOff x="2832" y="1248"/>
            <a:chExt cx="1392" cy="1536"/>
          </a:xfrm>
        </p:grpSpPr>
        <p:sp>
          <p:nvSpPr>
            <p:cNvPr id="32801" name="Oval 109"/>
            <p:cNvSpPr>
              <a:spLocks noChangeArrowheads="1"/>
            </p:cNvSpPr>
            <p:nvPr/>
          </p:nvSpPr>
          <p:spPr bwMode="auto">
            <a:xfrm>
              <a:off x="2832" y="12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02" name="Oval 110"/>
            <p:cNvSpPr>
              <a:spLocks noChangeArrowheads="1"/>
            </p:cNvSpPr>
            <p:nvPr/>
          </p:nvSpPr>
          <p:spPr bwMode="auto">
            <a:xfrm>
              <a:off x="4128" y="268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98416" name="Rectangle 112"/>
          <p:cNvSpPr>
            <a:spLocks noChangeArrowheads="1"/>
          </p:cNvSpPr>
          <p:nvPr/>
        </p:nvSpPr>
        <p:spPr bwMode="auto">
          <a:xfrm>
            <a:off x="6400800" y="54102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17" name="Oval 113"/>
          <p:cNvSpPr>
            <a:spLocks noChangeArrowheads="1"/>
          </p:cNvSpPr>
          <p:nvPr/>
        </p:nvSpPr>
        <p:spPr bwMode="auto">
          <a:xfrm>
            <a:off x="80010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18" name="Oval 114"/>
          <p:cNvSpPr>
            <a:spLocks noChangeArrowheads="1"/>
          </p:cNvSpPr>
          <p:nvPr/>
        </p:nvSpPr>
        <p:spPr bwMode="auto">
          <a:xfrm>
            <a:off x="44958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98421" name="Group 117"/>
          <p:cNvGrpSpPr>
            <a:grpSpLocks/>
          </p:cNvGrpSpPr>
          <p:nvPr/>
        </p:nvGrpSpPr>
        <p:grpSpPr bwMode="auto">
          <a:xfrm>
            <a:off x="2667000" y="1905000"/>
            <a:ext cx="1981200" cy="2362200"/>
            <a:chOff x="1680" y="1200"/>
            <a:chExt cx="1248" cy="1488"/>
          </a:xfrm>
        </p:grpSpPr>
        <p:sp>
          <p:nvSpPr>
            <p:cNvPr id="32799" name="Oval 115"/>
            <p:cNvSpPr>
              <a:spLocks noChangeArrowheads="1"/>
            </p:cNvSpPr>
            <p:nvPr/>
          </p:nvSpPr>
          <p:spPr bwMode="auto">
            <a:xfrm>
              <a:off x="1680" y="259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2800" name="Oval 116"/>
            <p:cNvSpPr>
              <a:spLocks noChangeArrowheads="1"/>
            </p:cNvSpPr>
            <p:nvPr/>
          </p:nvSpPr>
          <p:spPr bwMode="auto">
            <a:xfrm>
              <a:off x="2832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98422" name="Rectangle 118"/>
          <p:cNvSpPr>
            <a:spLocks noChangeArrowheads="1"/>
          </p:cNvSpPr>
          <p:nvPr/>
        </p:nvSpPr>
        <p:spPr bwMode="auto">
          <a:xfrm>
            <a:off x="2514600" y="54102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23" name="Oval 119"/>
          <p:cNvSpPr>
            <a:spLocks noChangeArrowheads="1"/>
          </p:cNvSpPr>
          <p:nvPr/>
        </p:nvSpPr>
        <p:spPr bwMode="auto">
          <a:xfrm>
            <a:off x="15240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98424" name="Oval 120"/>
          <p:cNvSpPr>
            <a:spLocks noChangeArrowheads="1"/>
          </p:cNvSpPr>
          <p:nvPr/>
        </p:nvSpPr>
        <p:spPr bwMode="auto">
          <a:xfrm>
            <a:off x="45720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AFBB57-12FA-414F-88FA-65DAD98FF96A}" type="slidenum">
              <a:rPr lang="fr-CA" smtClean="0"/>
              <a:pPr>
                <a:defRPr/>
              </a:pPr>
              <a:t>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87" grpId="0" animBg="1"/>
      <p:bldP spid="98389" grpId="0" animBg="1"/>
      <p:bldP spid="98390" grpId="0" animBg="1"/>
      <p:bldP spid="98396" grpId="0" animBg="1"/>
      <p:bldP spid="98397" grpId="0" animBg="1"/>
      <p:bldP spid="98398" grpId="0" animBg="1"/>
      <p:bldP spid="98400" grpId="0" animBg="1"/>
      <p:bldP spid="98401" grpId="0" animBg="1"/>
      <p:bldP spid="98402" grpId="0" animBg="1"/>
      <p:bldP spid="98406" grpId="0" animBg="1"/>
      <p:bldP spid="98407" grpId="0" animBg="1"/>
      <p:bldP spid="98408" grpId="0" animBg="1"/>
      <p:bldP spid="98410" grpId="0" animBg="1"/>
      <p:bldP spid="98411" grpId="0" animBg="1"/>
      <p:bldP spid="98412" grpId="0" animBg="1"/>
      <p:bldP spid="98416" grpId="0" animBg="1"/>
      <p:bldP spid="98417" grpId="0" animBg="1"/>
      <p:bldP spid="98418" grpId="0" animBg="1"/>
      <p:bldP spid="98422" grpId="0" animBg="1"/>
      <p:bldP spid="98423" grpId="0" animBg="1"/>
      <p:bldP spid="984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fr-FR" sz="3200"/>
              <a:t>Example: In a Restaurant (Scenario 1)</a:t>
            </a:r>
          </a:p>
        </p:txBody>
      </p:sp>
      <p:grpSp>
        <p:nvGrpSpPr>
          <p:cNvPr id="89139" name="Group 51"/>
          <p:cNvGrpSpPr>
            <a:grpSpLocks/>
          </p:cNvGrpSpPr>
          <p:nvPr/>
        </p:nvGrpSpPr>
        <p:grpSpPr bwMode="auto">
          <a:xfrm>
            <a:off x="1219200" y="1562100"/>
            <a:ext cx="7470775" cy="4519613"/>
            <a:chOff x="768" y="984"/>
            <a:chExt cx="4706" cy="2847"/>
          </a:xfrm>
        </p:grpSpPr>
        <p:sp>
          <p:nvSpPr>
            <p:cNvPr id="33831" name="Oval 3"/>
            <p:cNvSpPr>
              <a:spLocks noChangeArrowheads="1"/>
            </p:cNvSpPr>
            <p:nvPr/>
          </p:nvSpPr>
          <p:spPr bwMode="auto">
            <a:xfrm>
              <a:off x="1584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32" name="Rectangle 4"/>
            <p:cNvSpPr>
              <a:spLocks noChangeArrowheads="1"/>
            </p:cNvSpPr>
            <p:nvPr/>
          </p:nvSpPr>
          <p:spPr bwMode="auto">
            <a:xfrm>
              <a:off x="2112" y="192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33" name="Oval 5"/>
            <p:cNvSpPr>
              <a:spLocks noChangeArrowheads="1"/>
            </p:cNvSpPr>
            <p:nvPr/>
          </p:nvSpPr>
          <p:spPr bwMode="auto">
            <a:xfrm>
              <a:off x="2784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34" name="Oval 6"/>
            <p:cNvSpPr>
              <a:spLocks noChangeArrowheads="1"/>
            </p:cNvSpPr>
            <p:nvPr/>
          </p:nvSpPr>
          <p:spPr bwMode="auto">
            <a:xfrm>
              <a:off x="3888" y="11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360" y="192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36" name="Line 8"/>
            <p:cNvSpPr>
              <a:spLocks noChangeShapeType="1"/>
            </p:cNvSpPr>
            <p:nvPr/>
          </p:nvSpPr>
          <p:spPr bwMode="auto">
            <a:xfrm>
              <a:off x="1776" y="139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37" name="Line 9"/>
            <p:cNvSpPr>
              <a:spLocks noChangeShapeType="1"/>
            </p:cNvSpPr>
            <p:nvPr/>
          </p:nvSpPr>
          <p:spPr bwMode="auto">
            <a:xfrm flipH="1">
              <a:off x="2352" y="1344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38" name="Line 10"/>
            <p:cNvSpPr>
              <a:spLocks noChangeShapeType="1"/>
            </p:cNvSpPr>
            <p:nvPr/>
          </p:nvSpPr>
          <p:spPr bwMode="auto">
            <a:xfrm>
              <a:off x="2976" y="1344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39" name="Line 11"/>
            <p:cNvSpPr>
              <a:spLocks noChangeShapeType="1"/>
            </p:cNvSpPr>
            <p:nvPr/>
          </p:nvSpPr>
          <p:spPr bwMode="auto">
            <a:xfrm flipH="1">
              <a:off x="3600" y="1344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40" name="Line 12"/>
            <p:cNvSpPr>
              <a:spLocks noChangeShapeType="1"/>
            </p:cNvSpPr>
            <p:nvPr/>
          </p:nvSpPr>
          <p:spPr bwMode="auto">
            <a:xfrm flipH="1">
              <a:off x="1776" y="2112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41" name="Oval 13"/>
            <p:cNvSpPr>
              <a:spLocks noChangeArrowheads="1"/>
            </p:cNvSpPr>
            <p:nvPr/>
          </p:nvSpPr>
          <p:spPr bwMode="auto">
            <a:xfrm>
              <a:off x="1584" y="25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42" name="Oval 14"/>
            <p:cNvSpPr>
              <a:spLocks noChangeArrowheads="1"/>
            </p:cNvSpPr>
            <p:nvPr/>
          </p:nvSpPr>
          <p:spPr bwMode="auto">
            <a:xfrm>
              <a:off x="2832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43" name="Oval 15"/>
            <p:cNvSpPr>
              <a:spLocks noChangeArrowheads="1"/>
            </p:cNvSpPr>
            <p:nvPr/>
          </p:nvSpPr>
          <p:spPr bwMode="auto">
            <a:xfrm>
              <a:off x="4032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44" name="Line 16"/>
            <p:cNvSpPr>
              <a:spLocks noChangeShapeType="1"/>
            </p:cNvSpPr>
            <p:nvPr/>
          </p:nvSpPr>
          <p:spPr bwMode="auto">
            <a:xfrm>
              <a:off x="2352" y="211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45" name="Line 17"/>
            <p:cNvSpPr>
              <a:spLocks noChangeShapeType="1"/>
            </p:cNvSpPr>
            <p:nvPr/>
          </p:nvSpPr>
          <p:spPr bwMode="auto">
            <a:xfrm flipH="1">
              <a:off x="3024" y="211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46" name="Line 18"/>
            <p:cNvSpPr>
              <a:spLocks noChangeShapeType="1"/>
            </p:cNvSpPr>
            <p:nvPr/>
          </p:nvSpPr>
          <p:spPr bwMode="auto">
            <a:xfrm>
              <a:off x="3552" y="211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47" name="Rectangle 19"/>
            <p:cNvSpPr>
              <a:spLocks noChangeArrowheads="1"/>
            </p:cNvSpPr>
            <p:nvPr/>
          </p:nvSpPr>
          <p:spPr bwMode="auto">
            <a:xfrm>
              <a:off x="4032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48" name="Oval 20"/>
            <p:cNvSpPr>
              <a:spLocks noChangeArrowheads="1"/>
            </p:cNvSpPr>
            <p:nvPr/>
          </p:nvSpPr>
          <p:spPr bwMode="auto">
            <a:xfrm>
              <a:off x="4992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49" name="Rectangle 21"/>
            <p:cNvSpPr>
              <a:spLocks noChangeArrowheads="1"/>
            </p:cNvSpPr>
            <p:nvPr/>
          </p:nvSpPr>
          <p:spPr bwMode="auto">
            <a:xfrm>
              <a:off x="2832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50" name="Line 22"/>
            <p:cNvSpPr>
              <a:spLocks noChangeShapeType="1"/>
            </p:cNvSpPr>
            <p:nvPr/>
          </p:nvSpPr>
          <p:spPr bwMode="auto">
            <a:xfrm>
              <a:off x="4176" y="28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51" name="Line 23"/>
            <p:cNvSpPr>
              <a:spLocks noChangeShapeType="1"/>
            </p:cNvSpPr>
            <p:nvPr/>
          </p:nvSpPr>
          <p:spPr bwMode="auto">
            <a:xfrm>
              <a:off x="4320" y="35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52" name="Line 24"/>
            <p:cNvSpPr>
              <a:spLocks noChangeShapeType="1"/>
            </p:cNvSpPr>
            <p:nvPr/>
          </p:nvSpPr>
          <p:spPr bwMode="auto">
            <a:xfrm>
              <a:off x="2976" y="28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53" name="Line 25"/>
            <p:cNvSpPr>
              <a:spLocks noChangeShapeType="1"/>
            </p:cNvSpPr>
            <p:nvPr/>
          </p:nvSpPr>
          <p:spPr bwMode="auto">
            <a:xfrm flipH="1" flipV="1">
              <a:off x="2496" y="3024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54" name="Line 26"/>
            <p:cNvSpPr>
              <a:spLocks noChangeShapeType="1"/>
            </p:cNvSpPr>
            <p:nvPr/>
          </p:nvSpPr>
          <p:spPr bwMode="auto">
            <a:xfrm flipV="1">
              <a:off x="2496" y="1392"/>
              <a:ext cx="38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55" name="Rectangle 27"/>
            <p:cNvSpPr>
              <a:spLocks noChangeArrowheads="1"/>
            </p:cNvSpPr>
            <p:nvPr/>
          </p:nvSpPr>
          <p:spPr bwMode="auto">
            <a:xfrm>
              <a:off x="1584" y="340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56" name="Line 28"/>
            <p:cNvSpPr>
              <a:spLocks noChangeShapeType="1"/>
            </p:cNvSpPr>
            <p:nvPr/>
          </p:nvSpPr>
          <p:spPr bwMode="auto">
            <a:xfrm>
              <a:off x="1728" y="27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57" name="Oval 29"/>
            <p:cNvSpPr>
              <a:spLocks noChangeArrowheads="1"/>
            </p:cNvSpPr>
            <p:nvPr/>
          </p:nvSpPr>
          <p:spPr bwMode="auto">
            <a:xfrm>
              <a:off x="864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58" name="Line 30"/>
            <p:cNvSpPr>
              <a:spLocks noChangeShapeType="1"/>
            </p:cNvSpPr>
            <p:nvPr/>
          </p:nvSpPr>
          <p:spPr bwMode="auto">
            <a:xfrm flipH="1">
              <a:off x="1104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59" name="Line 31"/>
            <p:cNvSpPr>
              <a:spLocks noChangeShapeType="1"/>
            </p:cNvSpPr>
            <p:nvPr/>
          </p:nvSpPr>
          <p:spPr bwMode="auto">
            <a:xfrm flipV="1">
              <a:off x="1872" y="1344"/>
              <a:ext cx="96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60" name="Line 32"/>
            <p:cNvSpPr>
              <a:spLocks noChangeShapeType="1"/>
            </p:cNvSpPr>
            <p:nvPr/>
          </p:nvSpPr>
          <p:spPr bwMode="auto">
            <a:xfrm flipH="1" flipV="1">
              <a:off x="2928" y="1392"/>
              <a:ext cx="1104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61" name="Text Box 33"/>
            <p:cNvSpPr txBox="1">
              <a:spLocks noChangeArrowheads="1"/>
            </p:cNvSpPr>
            <p:nvPr/>
          </p:nvSpPr>
          <p:spPr bwMode="auto">
            <a:xfrm>
              <a:off x="2294" y="984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Waiter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free</a:t>
              </a:r>
            </a:p>
          </p:txBody>
        </p:sp>
        <p:sp>
          <p:nvSpPr>
            <p:cNvPr id="33862" name="Text Box 34"/>
            <p:cNvSpPr txBox="1">
              <a:spLocks noChangeArrowheads="1"/>
            </p:cNvSpPr>
            <p:nvPr/>
          </p:nvSpPr>
          <p:spPr bwMode="auto">
            <a:xfrm>
              <a:off x="768" y="1104"/>
              <a:ext cx="8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Customer 1</a:t>
              </a:r>
            </a:p>
          </p:txBody>
        </p:sp>
        <p:sp>
          <p:nvSpPr>
            <p:cNvPr id="33863" name="Text Box 35"/>
            <p:cNvSpPr txBox="1">
              <a:spLocks noChangeArrowheads="1"/>
            </p:cNvSpPr>
            <p:nvPr/>
          </p:nvSpPr>
          <p:spPr bwMode="auto">
            <a:xfrm>
              <a:off x="4176" y="1152"/>
              <a:ext cx="8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Customer 2</a:t>
              </a:r>
            </a:p>
          </p:txBody>
        </p:sp>
        <p:sp>
          <p:nvSpPr>
            <p:cNvPr id="33864" name="Text Box 36"/>
            <p:cNvSpPr txBox="1">
              <a:spLocks noChangeArrowheads="1"/>
            </p:cNvSpPr>
            <p:nvPr/>
          </p:nvSpPr>
          <p:spPr bwMode="auto">
            <a:xfrm>
              <a:off x="1670" y="1752"/>
              <a:ext cx="4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Take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order</a:t>
              </a:r>
            </a:p>
          </p:txBody>
        </p:sp>
        <p:sp>
          <p:nvSpPr>
            <p:cNvPr id="33865" name="Text Box 37"/>
            <p:cNvSpPr txBox="1">
              <a:spLocks noChangeArrowheads="1"/>
            </p:cNvSpPr>
            <p:nvPr/>
          </p:nvSpPr>
          <p:spPr bwMode="auto">
            <a:xfrm>
              <a:off x="3734" y="1704"/>
              <a:ext cx="4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Take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order</a:t>
              </a:r>
            </a:p>
          </p:txBody>
        </p:sp>
        <p:sp>
          <p:nvSpPr>
            <p:cNvPr id="33866" name="Text Box 38"/>
            <p:cNvSpPr txBox="1">
              <a:spLocks noChangeArrowheads="1"/>
            </p:cNvSpPr>
            <p:nvPr/>
          </p:nvSpPr>
          <p:spPr bwMode="auto">
            <a:xfrm>
              <a:off x="3062" y="2568"/>
              <a:ext cx="5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Order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taken</a:t>
              </a:r>
            </a:p>
          </p:txBody>
        </p:sp>
        <p:sp>
          <p:nvSpPr>
            <p:cNvPr id="33867" name="Text Box 39"/>
            <p:cNvSpPr txBox="1">
              <a:spLocks noChangeArrowheads="1"/>
            </p:cNvSpPr>
            <p:nvPr/>
          </p:nvSpPr>
          <p:spPr bwMode="auto">
            <a:xfrm>
              <a:off x="3110" y="3336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Tell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kitchen</a:t>
              </a:r>
            </a:p>
          </p:txBody>
        </p:sp>
        <p:sp>
          <p:nvSpPr>
            <p:cNvPr id="33868" name="Text Box 40"/>
            <p:cNvSpPr txBox="1">
              <a:spLocks noChangeArrowheads="1"/>
            </p:cNvSpPr>
            <p:nvPr/>
          </p:nvSpPr>
          <p:spPr bwMode="auto">
            <a:xfrm>
              <a:off x="1238" y="2520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wait</a:t>
              </a:r>
            </a:p>
          </p:txBody>
        </p:sp>
        <p:sp>
          <p:nvSpPr>
            <p:cNvPr id="33869" name="Text Box 41"/>
            <p:cNvSpPr txBox="1">
              <a:spLocks noChangeArrowheads="1"/>
            </p:cNvSpPr>
            <p:nvPr/>
          </p:nvSpPr>
          <p:spPr bwMode="auto">
            <a:xfrm>
              <a:off x="4310" y="2568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wait</a:t>
              </a:r>
            </a:p>
          </p:txBody>
        </p:sp>
        <p:sp>
          <p:nvSpPr>
            <p:cNvPr id="33870" name="Line 42"/>
            <p:cNvSpPr>
              <a:spLocks noChangeShapeType="1"/>
            </p:cNvSpPr>
            <p:nvPr/>
          </p:nvSpPr>
          <p:spPr bwMode="auto">
            <a:xfrm>
              <a:off x="3024" y="1296"/>
              <a:ext cx="206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71" name="Line 43"/>
            <p:cNvSpPr>
              <a:spLocks noChangeShapeType="1"/>
            </p:cNvSpPr>
            <p:nvPr/>
          </p:nvSpPr>
          <p:spPr bwMode="auto">
            <a:xfrm flipH="1">
              <a:off x="816" y="1248"/>
              <a:ext cx="196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72" name="Line 44"/>
            <p:cNvSpPr>
              <a:spLocks noChangeShapeType="1"/>
            </p:cNvSpPr>
            <p:nvPr/>
          </p:nvSpPr>
          <p:spPr bwMode="auto">
            <a:xfrm>
              <a:off x="816" y="2160"/>
              <a:ext cx="81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73" name="Line 45"/>
            <p:cNvSpPr>
              <a:spLocks noChangeShapeType="1"/>
            </p:cNvSpPr>
            <p:nvPr/>
          </p:nvSpPr>
          <p:spPr bwMode="auto">
            <a:xfrm flipH="1">
              <a:off x="4272" y="2064"/>
              <a:ext cx="816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874" name="Text Box 46"/>
            <p:cNvSpPr txBox="1">
              <a:spLocks noChangeArrowheads="1"/>
            </p:cNvSpPr>
            <p:nvPr/>
          </p:nvSpPr>
          <p:spPr bwMode="auto">
            <a:xfrm>
              <a:off x="1392" y="360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Serve food</a:t>
              </a:r>
            </a:p>
          </p:txBody>
        </p:sp>
        <p:sp>
          <p:nvSpPr>
            <p:cNvPr id="33875" name="Text Box 47"/>
            <p:cNvSpPr txBox="1">
              <a:spLocks noChangeArrowheads="1"/>
            </p:cNvSpPr>
            <p:nvPr/>
          </p:nvSpPr>
          <p:spPr bwMode="auto">
            <a:xfrm>
              <a:off x="3840" y="3552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Serve food</a:t>
              </a:r>
            </a:p>
          </p:txBody>
        </p:sp>
        <p:sp>
          <p:nvSpPr>
            <p:cNvPr id="33876" name="Text Box 48"/>
            <p:cNvSpPr txBox="1">
              <a:spLocks noChangeArrowheads="1"/>
            </p:cNvSpPr>
            <p:nvPr/>
          </p:nvSpPr>
          <p:spPr bwMode="auto">
            <a:xfrm>
              <a:off x="806" y="319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eating</a:t>
              </a:r>
            </a:p>
          </p:txBody>
        </p:sp>
        <p:sp>
          <p:nvSpPr>
            <p:cNvPr id="33877" name="Text Box 49"/>
            <p:cNvSpPr txBox="1">
              <a:spLocks noChangeArrowheads="1"/>
            </p:cNvSpPr>
            <p:nvPr/>
          </p:nvSpPr>
          <p:spPr bwMode="auto">
            <a:xfrm>
              <a:off x="4982" y="319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eating</a:t>
              </a:r>
            </a:p>
          </p:txBody>
        </p:sp>
      </p:grpSp>
      <p:sp>
        <p:nvSpPr>
          <p:cNvPr id="89138" name="Oval 50"/>
          <p:cNvSpPr>
            <a:spLocks noChangeArrowheads="1"/>
          </p:cNvSpPr>
          <p:nvPr/>
        </p:nvSpPr>
        <p:spPr bwMode="auto">
          <a:xfrm>
            <a:off x="26670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40" name="Oval 52"/>
          <p:cNvSpPr>
            <a:spLocks noChangeArrowheads="1"/>
          </p:cNvSpPr>
          <p:nvPr/>
        </p:nvSpPr>
        <p:spPr bwMode="auto">
          <a:xfrm>
            <a:off x="45720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41" name="Oval 53"/>
          <p:cNvSpPr>
            <a:spLocks noChangeArrowheads="1"/>
          </p:cNvSpPr>
          <p:nvPr/>
        </p:nvSpPr>
        <p:spPr bwMode="auto">
          <a:xfrm>
            <a:off x="63246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89144" name="Group 56"/>
          <p:cNvGrpSpPr>
            <a:grpSpLocks/>
          </p:cNvGrpSpPr>
          <p:nvPr/>
        </p:nvGrpSpPr>
        <p:grpSpPr bwMode="auto">
          <a:xfrm>
            <a:off x="2667000" y="1905000"/>
            <a:ext cx="2057400" cy="228600"/>
            <a:chOff x="1680" y="1200"/>
            <a:chExt cx="1296" cy="144"/>
          </a:xfrm>
        </p:grpSpPr>
        <p:sp>
          <p:nvSpPr>
            <p:cNvPr id="33829" name="Oval 54"/>
            <p:cNvSpPr>
              <a:spLocks noChangeArrowheads="1"/>
            </p:cNvSpPr>
            <p:nvPr/>
          </p:nvSpPr>
          <p:spPr bwMode="auto">
            <a:xfrm>
              <a:off x="1680" y="12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30" name="Oval 55"/>
            <p:cNvSpPr>
              <a:spLocks noChangeArrowheads="1"/>
            </p:cNvSpPr>
            <p:nvPr/>
          </p:nvSpPr>
          <p:spPr bwMode="auto">
            <a:xfrm>
              <a:off x="2880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89146" name="Rectangle 58"/>
          <p:cNvSpPr>
            <a:spLocks noChangeArrowheads="1"/>
          </p:cNvSpPr>
          <p:nvPr/>
        </p:nvSpPr>
        <p:spPr bwMode="auto">
          <a:xfrm>
            <a:off x="3352800" y="30480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47" name="Oval 59"/>
          <p:cNvSpPr>
            <a:spLocks noChangeArrowheads="1"/>
          </p:cNvSpPr>
          <p:nvPr/>
        </p:nvSpPr>
        <p:spPr bwMode="auto">
          <a:xfrm>
            <a:off x="2667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50" name="Oval 62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51" name="Oval 63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52" name="Rectangle 64"/>
          <p:cNvSpPr>
            <a:spLocks noChangeArrowheads="1"/>
          </p:cNvSpPr>
          <p:nvPr/>
        </p:nvSpPr>
        <p:spPr bwMode="auto">
          <a:xfrm>
            <a:off x="4495800" y="54102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53" name="Oval 65"/>
          <p:cNvSpPr>
            <a:spLocks noChangeArrowheads="1"/>
          </p:cNvSpPr>
          <p:nvPr/>
        </p:nvSpPr>
        <p:spPr bwMode="auto">
          <a:xfrm>
            <a:off x="45720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89157" name="Group 69"/>
          <p:cNvGrpSpPr>
            <a:grpSpLocks/>
          </p:cNvGrpSpPr>
          <p:nvPr/>
        </p:nvGrpSpPr>
        <p:grpSpPr bwMode="auto">
          <a:xfrm>
            <a:off x="2667000" y="1981200"/>
            <a:ext cx="2057400" cy="2362200"/>
            <a:chOff x="1680" y="1248"/>
            <a:chExt cx="1296" cy="1488"/>
          </a:xfrm>
        </p:grpSpPr>
        <p:sp>
          <p:nvSpPr>
            <p:cNvPr id="33827" name="Oval 66"/>
            <p:cNvSpPr>
              <a:spLocks noChangeArrowheads="1"/>
            </p:cNvSpPr>
            <p:nvPr/>
          </p:nvSpPr>
          <p:spPr bwMode="auto">
            <a:xfrm>
              <a:off x="2880" y="12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28" name="Oval 68"/>
            <p:cNvSpPr>
              <a:spLocks noChangeArrowheads="1"/>
            </p:cNvSpPr>
            <p:nvPr/>
          </p:nvSpPr>
          <p:spPr bwMode="auto">
            <a:xfrm>
              <a:off x="168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89158" name="Rectangle 70"/>
          <p:cNvSpPr>
            <a:spLocks noChangeArrowheads="1"/>
          </p:cNvSpPr>
          <p:nvPr/>
        </p:nvSpPr>
        <p:spPr bwMode="auto">
          <a:xfrm>
            <a:off x="2514600" y="54102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59" name="Oval 71"/>
          <p:cNvSpPr>
            <a:spLocks noChangeArrowheads="1"/>
          </p:cNvSpPr>
          <p:nvPr/>
        </p:nvSpPr>
        <p:spPr bwMode="auto">
          <a:xfrm>
            <a:off x="15240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60" name="Oval 72"/>
          <p:cNvSpPr>
            <a:spLocks noChangeArrowheads="1"/>
          </p:cNvSpPr>
          <p:nvPr/>
        </p:nvSpPr>
        <p:spPr bwMode="auto">
          <a:xfrm>
            <a:off x="44958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89163" name="Group 75"/>
          <p:cNvGrpSpPr>
            <a:grpSpLocks/>
          </p:cNvGrpSpPr>
          <p:nvPr/>
        </p:nvGrpSpPr>
        <p:grpSpPr bwMode="auto">
          <a:xfrm>
            <a:off x="4495800" y="1905000"/>
            <a:ext cx="1981200" cy="152400"/>
            <a:chOff x="2832" y="1200"/>
            <a:chExt cx="1248" cy="96"/>
          </a:xfrm>
        </p:grpSpPr>
        <p:sp>
          <p:nvSpPr>
            <p:cNvPr id="33825" name="Oval 73"/>
            <p:cNvSpPr>
              <a:spLocks noChangeArrowheads="1"/>
            </p:cNvSpPr>
            <p:nvPr/>
          </p:nvSpPr>
          <p:spPr bwMode="auto">
            <a:xfrm>
              <a:off x="2832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26" name="Oval 74"/>
            <p:cNvSpPr>
              <a:spLocks noChangeArrowheads="1"/>
            </p:cNvSpPr>
            <p:nvPr/>
          </p:nvSpPr>
          <p:spPr bwMode="auto">
            <a:xfrm>
              <a:off x="3984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89164" name="Rectangle 76"/>
          <p:cNvSpPr>
            <a:spLocks noChangeArrowheads="1"/>
          </p:cNvSpPr>
          <p:nvPr/>
        </p:nvSpPr>
        <p:spPr bwMode="auto">
          <a:xfrm>
            <a:off x="5334000" y="30480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65" name="Oval 77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66" name="Oval 78"/>
          <p:cNvSpPr>
            <a:spLocks noChangeArrowheads="1"/>
          </p:cNvSpPr>
          <p:nvPr/>
        </p:nvSpPr>
        <p:spPr bwMode="auto">
          <a:xfrm>
            <a:off x="6553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67" name="Rectangle 79"/>
          <p:cNvSpPr>
            <a:spLocks noChangeArrowheads="1"/>
          </p:cNvSpPr>
          <p:nvPr/>
        </p:nvSpPr>
        <p:spPr bwMode="auto">
          <a:xfrm>
            <a:off x="4495800" y="54102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68" name="Oval 80"/>
          <p:cNvSpPr>
            <a:spLocks noChangeArrowheads="1"/>
          </p:cNvSpPr>
          <p:nvPr/>
        </p:nvSpPr>
        <p:spPr bwMode="auto">
          <a:xfrm>
            <a:off x="45720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89171" name="Group 83"/>
          <p:cNvGrpSpPr>
            <a:grpSpLocks/>
          </p:cNvGrpSpPr>
          <p:nvPr/>
        </p:nvGrpSpPr>
        <p:grpSpPr bwMode="auto">
          <a:xfrm>
            <a:off x="4572000" y="1905000"/>
            <a:ext cx="2133600" cy="2438400"/>
            <a:chOff x="2880" y="1200"/>
            <a:chExt cx="1344" cy="1536"/>
          </a:xfrm>
        </p:grpSpPr>
        <p:sp>
          <p:nvSpPr>
            <p:cNvPr id="33823" name="Oval 81"/>
            <p:cNvSpPr>
              <a:spLocks noChangeArrowheads="1"/>
            </p:cNvSpPr>
            <p:nvPr/>
          </p:nvSpPr>
          <p:spPr bwMode="auto">
            <a:xfrm>
              <a:off x="2880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3824" name="Oval 82"/>
            <p:cNvSpPr>
              <a:spLocks noChangeArrowheads="1"/>
            </p:cNvSpPr>
            <p:nvPr/>
          </p:nvSpPr>
          <p:spPr bwMode="auto">
            <a:xfrm>
              <a:off x="4128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89172" name="Rectangle 84"/>
          <p:cNvSpPr>
            <a:spLocks noChangeArrowheads="1"/>
          </p:cNvSpPr>
          <p:nvPr/>
        </p:nvSpPr>
        <p:spPr bwMode="auto">
          <a:xfrm>
            <a:off x="6400800" y="5410200"/>
            <a:ext cx="4572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73" name="Oval 85"/>
          <p:cNvSpPr>
            <a:spLocks noChangeArrowheads="1"/>
          </p:cNvSpPr>
          <p:nvPr/>
        </p:nvSpPr>
        <p:spPr bwMode="auto">
          <a:xfrm>
            <a:off x="80772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74" name="Oval 86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89175" name="Oval 87"/>
          <p:cNvSpPr>
            <a:spLocks noChangeArrowheads="1"/>
          </p:cNvSpPr>
          <p:nvPr/>
        </p:nvSpPr>
        <p:spPr bwMode="auto">
          <a:xfrm>
            <a:off x="45720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62FB9C-BAC7-43B7-9BD9-B2E3C681F8B4}" type="slidenum">
              <a:rPr lang="fr-CA" smtClean="0"/>
              <a:pPr>
                <a:defRPr/>
              </a:pPr>
              <a:t>21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38" grpId="0" animBg="1"/>
      <p:bldP spid="89140" grpId="0" animBg="1"/>
      <p:bldP spid="89141" grpId="0" animBg="1"/>
      <p:bldP spid="89146" grpId="0" animBg="1"/>
      <p:bldP spid="89147" grpId="0" animBg="1"/>
      <p:bldP spid="89150" grpId="0" animBg="1"/>
      <p:bldP spid="89151" grpId="0" animBg="1"/>
      <p:bldP spid="89152" grpId="0" animBg="1"/>
      <p:bldP spid="89153" grpId="0" animBg="1"/>
      <p:bldP spid="89158" grpId="0" animBg="1"/>
      <p:bldP spid="89159" grpId="0" animBg="1"/>
      <p:bldP spid="89160" grpId="0" animBg="1"/>
      <p:bldP spid="89164" grpId="0" animBg="1"/>
      <p:bldP spid="89165" grpId="0" animBg="1"/>
      <p:bldP spid="89166" grpId="0" animBg="1"/>
      <p:bldP spid="89167" grpId="0" animBg="1"/>
      <p:bldP spid="89168" grpId="0" animBg="1"/>
      <p:bldP spid="89172" grpId="0" animBg="1"/>
      <p:bldP spid="89173" grpId="0" animBg="1"/>
      <p:bldP spid="89174" grpId="0" animBg="1"/>
      <p:bldP spid="891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Net Structures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smtClean="0"/>
              <a:t>A sequence of events/actions: </a:t>
            </a:r>
          </a:p>
          <a:p>
            <a:endParaRPr lang="en-US" altLang="fr-FR" dirty="0" smtClean="0"/>
          </a:p>
          <a:p>
            <a:pPr>
              <a:buFont typeface="Monotype Sorts" pitchFamily="2" charset="2"/>
              <a:buNone/>
            </a:pPr>
            <a:endParaRPr lang="en-US" altLang="fr-FR" dirty="0" smtClean="0"/>
          </a:p>
          <a:p>
            <a:endParaRPr lang="en-US" altLang="fr-FR" dirty="0" smtClean="0"/>
          </a:p>
          <a:p>
            <a:r>
              <a:rPr lang="en-US" altLang="fr-FR" dirty="0" smtClean="0"/>
              <a:t>Concurrent executions:</a:t>
            </a:r>
          </a:p>
        </p:txBody>
      </p:sp>
      <p:sp>
        <p:nvSpPr>
          <p:cNvPr id="131076" name="Oval 4"/>
          <p:cNvSpPr>
            <a:spLocks noChangeArrowheads="1"/>
          </p:cNvSpPr>
          <p:nvPr/>
        </p:nvSpPr>
        <p:spPr bwMode="auto">
          <a:xfrm>
            <a:off x="1844675" y="27574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1077" name="Oval 5"/>
          <p:cNvSpPr>
            <a:spLocks noChangeArrowheads="1"/>
          </p:cNvSpPr>
          <p:nvPr/>
        </p:nvSpPr>
        <p:spPr bwMode="auto">
          <a:xfrm>
            <a:off x="1844675" y="50434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31078" name="Group 6"/>
          <p:cNvGrpSpPr>
            <a:grpSpLocks/>
          </p:cNvGrpSpPr>
          <p:nvPr/>
        </p:nvGrpSpPr>
        <p:grpSpPr bwMode="auto">
          <a:xfrm>
            <a:off x="1692275" y="2605088"/>
            <a:ext cx="6553200" cy="779462"/>
            <a:chOff x="1066" y="1641"/>
            <a:chExt cx="4128" cy="491"/>
          </a:xfrm>
        </p:grpSpPr>
        <p:sp>
          <p:nvSpPr>
            <p:cNvPr id="34868" name="Rectangle 7"/>
            <p:cNvSpPr>
              <a:spLocks noChangeArrowheads="1"/>
            </p:cNvSpPr>
            <p:nvPr/>
          </p:nvSpPr>
          <p:spPr bwMode="auto">
            <a:xfrm>
              <a:off x="1690" y="168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69" name="Oval 8"/>
            <p:cNvSpPr>
              <a:spLocks noChangeArrowheads="1"/>
            </p:cNvSpPr>
            <p:nvPr/>
          </p:nvSpPr>
          <p:spPr bwMode="auto">
            <a:xfrm>
              <a:off x="1066" y="16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70" name="Line 9"/>
            <p:cNvSpPr>
              <a:spLocks noChangeShapeType="1"/>
            </p:cNvSpPr>
            <p:nvPr/>
          </p:nvSpPr>
          <p:spPr bwMode="auto">
            <a:xfrm>
              <a:off x="1354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71" name="Line 10"/>
            <p:cNvSpPr>
              <a:spLocks noChangeShapeType="1"/>
            </p:cNvSpPr>
            <p:nvPr/>
          </p:nvSpPr>
          <p:spPr bwMode="auto">
            <a:xfrm>
              <a:off x="1834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72" name="Rectangle 11"/>
            <p:cNvSpPr>
              <a:spLocks noChangeArrowheads="1"/>
            </p:cNvSpPr>
            <p:nvPr/>
          </p:nvSpPr>
          <p:spPr bwMode="auto">
            <a:xfrm>
              <a:off x="2794" y="168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73" name="Oval 12"/>
            <p:cNvSpPr>
              <a:spLocks noChangeArrowheads="1"/>
            </p:cNvSpPr>
            <p:nvPr/>
          </p:nvSpPr>
          <p:spPr bwMode="auto">
            <a:xfrm>
              <a:off x="2170" y="16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74" name="Line 13"/>
            <p:cNvSpPr>
              <a:spLocks noChangeShapeType="1"/>
            </p:cNvSpPr>
            <p:nvPr/>
          </p:nvSpPr>
          <p:spPr bwMode="auto">
            <a:xfrm>
              <a:off x="2458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75" name="Line 14"/>
            <p:cNvSpPr>
              <a:spLocks noChangeShapeType="1"/>
            </p:cNvSpPr>
            <p:nvPr/>
          </p:nvSpPr>
          <p:spPr bwMode="auto">
            <a:xfrm>
              <a:off x="2938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76" name="Rectangle 15"/>
            <p:cNvSpPr>
              <a:spLocks noChangeArrowheads="1"/>
            </p:cNvSpPr>
            <p:nvPr/>
          </p:nvSpPr>
          <p:spPr bwMode="auto">
            <a:xfrm>
              <a:off x="3898" y="168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77" name="Oval 16"/>
            <p:cNvSpPr>
              <a:spLocks noChangeArrowheads="1"/>
            </p:cNvSpPr>
            <p:nvPr/>
          </p:nvSpPr>
          <p:spPr bwMode="auto">
            <a:xfrm>
              <a:off x="3274" y="16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78" name="Line 17"/>
            <p:cNvSpPr>
              <a:spLocks noChangeShapeType="1"/>
            </p:cNvSpPr>
            <p:nvPr/>
          </p:nvSpPr>
          <p:spPr bwMode="auto">
            <a:xfrm>
              <a:off x="3562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79" name="Line 18"/>
            <p:cNvSpPr>
              <a:spLocks noChangeShapeType="1"/>
            </p:cNvSpPr>
            <p:nvPr/>
          </p:nvSpPr>
          <p:spPr bwMode="auto">
            <a:xfrm>
              <a:off x="4042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80" name="Line 19"/>
            <p:cNvSpPr>
              <a:spLocks noChangeShapeType="1"/>
            </p:cNvSpPr>
            <p:nvPr/>
          </p:nvSpPr>
          <p:spPr bwMode="auto">
            <a:xfrm>
              <a:off x="4522" y="1785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81" name="Text Box 20"/>
            <p:cNvSpPr txBox="1">
              <a:spLocks noChangeArrowheads="1"/>
            </p:cNvSpPr>
            <p:nvPr/>
          </p:nvSpPr>
          <p:spPr bwMode="auto">
            <a:xfrm>
              <a:off x="1632" y="1920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e1</a:t>
              </a:r>
            </a:p>
          </p:txBody>
        </p:sp>
        <p:sp>
          <p:nvSpPr>
            <p:cNvPr id="34882" name="Text Box 21"/>
            <p:cNvSpPr txBox="1">
              <a:spLocks noChangeArrowheads="1"/>
            </p:cNvSpPr>
            <p:nvPr/>
          </p:nvSpPr>
          <p:spPr bwMode="auto">
            <a:xfrm>
              <a:off x="2746" y="1881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e2</a:t>
              </a:r>
            </a:p>
          </p:txBody>
        </p:sp>
        <p:sp>
          <p:nvSpPr>
            <p:cNvPr id="34883" name="Text Box 22"/>
            <p:cNvSpPr txBox="1">
              <a:spLocks noChangeArrowheads="1"/>
            </p:cNvSpPr>
            <p:nvPr/>
          </p:nvSpPr>
          <p:spPr bwMode="auto">
            <a:xfrm>
              <a:off x="3850" y="1881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e3</a:t>
              </a:r>
            </a:p>
          </p:txBody>
        </p:sp>
      </p:grpSp>
      <p:grpSp>
        <p:nvGrpSpPr>
          <p:cNvPr id="131095" name="Group 23"/>
          <p:cNvGrpSpPr>
            <a:grpSpLocks/>
          </p:cNvGrpSpPr>
          <p:nvPr/>
        </p:nvGrpSpPr>
        <p:grpSpPr bwMode="auto">
          <a:xfrm>
            <a:off x="1692275" y="4281488"/>
            <a:ext cx="6613525" cy="1998662"/>
            <a:chOff x="1066" y="2697"/>
            <a:chExt cx="4166" cy="1259"/>
          </a:xfrm>
        </p:grpSpPr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1690" y="312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1066" y="308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42" name="Line 26"/>
            <p:cNvSpPr>
              <a:spLocks noChangeShapeType="1"/>
            </p:cNvSpPr>
            <p:nvPr/>
          </p:nvSpPr>
          <p:spPr bwMode="auto">
            <a:xfrm>
              <a:off x="1354" y="32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1632" y="3360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e1</a:t>
              </a:r>
            </a:p>
          </p:txBody>
        </p:sp>
        <p:sp>
          <p:nvSpPr>
            <p:cNvPr id="34844" name="Rectangle 28"/>
            <p:cNvSpPr>
              <a:spLocks noChangeArrowheads="1"/>
            </p:cNvSpPr>
            <p:nvPr/>
          </p:nvSpPr>
          <p:spPr bwMode="auto">
            <a:xfrm>
              <a:off x="2794" y="2745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45" name="Oval 29"/>
            <p:cNvSpPr>
              <a:spLocks noChangeArrowheads="1"/>
            </p:cNvSpPr>
            <p:nvPr/>
          </p:nvSpPr>
          <p:spPr bwMode="auto">
            <a:xfrm>
              <a:off x="2170" y="269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46" name="Line 30"/>
            <p:cNvSpPr>
              <a:spLocks noChangeShapeType="1"/>
            </p:cNvSpPr>
            <p:nvPr/>
          </p:nvSpPr>
          <p:spPr bwMode="auto">
            <a:xfrm>
              <a:off x="2458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>
              <a:off x="2938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48" name="Rectangle 32"/>
            <p:cNvSpPr>
              <a:spLocks noChangeArrowheads="1"/>
            </p:cNvSpPr>
            <p:nvPr/>
          </p:nvSpPr>
          <p:spPr bwMode="auto">
            <a:xfrm>
              <a:off x="3898" y="2745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49" name="Oval 33"/>
            <p:cNvSpPr>
              <a:spLocks noChangeArrowheads="1"/>
            </p:cNvSpPr>
            <p:nvPr/>
          </p:nvSpPr>
          <p:spPr bwMode="auto">
            <a:xfrm>
              <a:off x="3274" y="269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3562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4042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52" name="Text Box 36"/>
            <p:cNvSpPr txBox="1">
              <a:spLocks noChangeArrowheads="1"/>
            </p:cNvSpPr>
            <p:nvPr/>
          </p:nvSpPr>
          <p:spPr bwMode="auto">
            <a:xfrm>
              <a:off x="2736" y="2976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e2</a:t>
              </a:r>
            </a:p>
          </p:txBody>
        </p:sp>
        <p:sp>
          <p:nvSpPr>
            <p:cNvPr id="34853" name="Text Box 37"/>
            <p:cNvSpPr txBox="1">
              <a:spLocks noChangeArrowheads="1"/>
            </p:cNvSpPr>
            <p:nvPr/>
          </p:nvSpPr>
          <p:spPr bwMode="auto">
            <a:xfrm>
              <a:off x="3850" y="2937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e3</a:t>
              </a:r>
            </a:p>
          </p:txBody>
        </p:sp>
        <p:sp>
          <p:nvSpPr>
            <p:cNvPr id="34854" name="Rectangle 38"/>
            <p:cNvSpPr>
              <a:spLocks noChangeArrowheads="1"/>
            </p:cNvSpPr>
            <p:nvPr/>
          </p:nvSpPr>
          <p:spPr bwMode="auto">
            <a:xfrm>
              <a:off x="2794" y="3513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55" name="Oval 39"/>
            <p:cNvSpPr>
              <a:spLocks noChangeArrowheads="1"/>
            </p:cNvSpPr>
            <p:nvPr/>
          </p:nvSpPr>
          <p:spPr bwMode="auto">
            <a:xfrm>
              <a:off x="2170" y="3465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2458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2938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58" name="Rectangle 42"/>
            <p:cNvSpPr>
              <a:spLocks noChangeArrowheads="1"/>
            </p:cNvSpPr>
            <p:nvPr/>
          </p:nvSpPr>
          <p:spPr bwMode="auto">
            <a:xfrm>
              <a:off x="3898" y="3513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59" name="Oval 43"/>
            <p:cNvSpPr>
              <a:spLocks noChangeArrowheads="1"/>
            </p:cNvSpPr>
            <p:nvPr/>
          </p:nvSpPr>
          <p:spPr bwMode="auto">
            <a:xfrm>
              <a:off x="3274" y="3465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>
              <a:off x="3562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>
              <a:off x="4042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2736" y="3744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3850" y="3705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e5</a:t>
              </a:r>
            </a:p>
          </p:txBody>
        </p:sp>
        <p:sp>
          <p:nvSpPr>
            <p:cNvPr id="34864" name="Line 48"/>
            <p:cNvSpPr>
              <a:spLocks noChangeShapeType="1"/>
            </p:cNvSpPr>
            <p:nvPr/>
          </p:nvSpPr>
          <p:spPr bwMode="auto">
            <a:xfrm flipV="1">
              <a:off x="1824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65" name="Line 49"/>
            <p:cNvSpPr>
              <a:spLocks noChangeShapeType="1"/>
            </p:cNvSpPr>
            <p:nvPr/>
          </p:nvSpPr>
          <p:spPr bwMode="auto">
            <a:xfrm>
              <a:off x="1824" y="331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>
              <a:off x="4512" y="283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867" name="Line 51"/>
            <p:cNvSpPr>
              <a:spLocks noChangeShapeType="1"/>
            </p:cNvSpPr>
            <p:nvPr/>
          </p:nvSpPr>
          <p:spPr bwMode="auto">
            <a:xfrm>
              <a:off x="456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31124" name="Oval 52"/>
          <p:cNvSpPr>
            <a:spLocks noChangeArrowheads="1"/>
          </p:cNvSpPr>
          <p:nvPr/>
        </p:nvSpPr>
        <p:spPr bwMode="auto">
          <a:xfrm>
            <a:off x="35814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1125" name="Oval 53"/>
          <p:cNvSpPr>
            <a:spLocks noChangeArrowheads="1"/>
          </p:cNvSpPr>
          <p:nvPr/>
        </p:nvSpPr>
        <p:spPr bwMode="auto">
          <a:xfrm>
            <a:off x="54102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31126" name="Group 54"/>
          <p:cNvGrpSpPr>
            <a:grpSpLocks/>
          </p:cNvGrpSpPr>
          <p:nvPr/>
        </p:nvGrpSpPr>
        <p:grpSpPr bwMode="auto">
          <a:xfrm>
            <a:off x="3581400" y="4419600"/>
            <a:ext cx="228600" cy="1371600"/>
            <a:chOff x="2256" y="2784"/>
            <a:chExt cx="144" cy="864"/>
          </a:xfrm>
        </p:grpSpPr>
        <p:sp>
          <p:nvSpPr>
            <p:cNvPr id="4" name="Oval 55"/>
            <p:cNvSpPr>
              <a:spLocks noChangeArrowheads="1"/>
            </p:cNvSpPr>
            <p:nvPr/>
          </p:nvSpPr>
          <p:spPr bwMode="auto">
            <a:xfrm>
              <a:off x="230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5" name="Oval 56"/>
            <p:cNvSpPr>
              <a:spLocks noChangeArrowheads="1"/>
            </p:cNvSpPr>
            <p:nvPr/>
          </p:nvSpPr>
          <p:spPr bwMode="auto">
            <a:xfrm>
              <a:off x="2256" y="35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grpSp>
        <p:nvGrpSpPr>
          <p:cNvPr id="131129" name="Group 57"/>
          <p:cNvGrpSpPr>
            <a:grpSpLocks/>
          </p:cNvGrpSpPr>
          <p:nvPr/>
        </p:nvGrpSpPr>
        <p:grpSpPr bwMode="auto">
          <a:xfrm>
            <a:off x="5334000" y="4419600"/>
            <a:ext cx="152400" cy="1371600"/>
            <a:chOff x="3360" y="2784"/>
            <a:chExt cx="96" cy="864"/>
          </a:xfrm>
        </p:grpSpPr>
        <p:sp>
          <p:nvSpPr>
            <p:cNvPr id="6" name="Oval 58"/>
            <p:cNvSpPr>
              <a:spLocks noChangeArrowheads="1"/>
            </p:cNvSpPr>
            <p:nvPr/>
          </p:nvSpPr>
          <p:spPr bwMode="auto">
            <a:xfrm>
              <a:off x="3360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7" name="Oval 59"/>
            <p:cNvSpPr>
              <a:spLocks noChangeArrowheads="1"/>
            </p:cNvSpPr>
            <p:nvPr/>
          </p:nvSpPr>
          <p:spPr bwMode="auto">
            <a:xfrm>
              <a:off x="3360" y="35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131132" name="Rectangle 60"/>
          <p:cNvSpPr>
            <a:spLocks noChangeArrowheads="1"/>
          </p:cNvSpPr>
          <p:nvPr/>
        </p:nvSpPr>
        <p:spPr bwMode="auto">
          <a:xfrm>
            <a:off x="2667000" y="26670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1133" name="Rectangle 61"/>
          <p:cNvSpPr>
            <a:spLocks noChangeArrowheads="1"/>
          </p:cNvSpPr>
          <p:nvPr/>
        </p:nvSpPr>
        <p:spPr bwMode="auto">
          <a:xfrm>
            <a:off x="4419600" y="26670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1134" name="Rectangle 62"/>
          <p:cNvSpPr>
            <a:spLocks noChangeArrowheads="1"/>
          </p:cNvSpPr>
          <p:nvPr/>
        </p:nvSpPr>
        <p:spPr bwMode="auto">
          <a:xfrm>
            <a:off x="6172200" y="26670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1135" name="Rectangle 63"/>
          <p:cNvSpPr>
            <a:spLocks noChangeArrowheads="1"/>
          </p:cNvSpPr>
          <p:nvPr/>
        </p:nvSpPr>
        <p:spPr bwMode="auto">
          <a:xfrm>
            <a:off x="2667000" y="49530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31136" name="Group 64"/>
          <p:cNvGrpSpPr>
            <a:grpSpLocks/>
          </p:cNvGrpSpPr>
          <p:nvPr/>
        </p:nvGrpSpPr>
        <p:grpSpPr bwMode="auto">
          <a:xfrm>
            <a:off x="4419600" y="4343400"/>
            <a:ext cx="228600" cy="1524000"/>
            <a:chOff x="2784" y="2736"/>
            <a:chExt cx="144" cy="960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grpSpPr>
        <p:sp>
          <p:nvSpPr>
            <p:cNvPr id="34838" name="Rectangle 65"/>
            <p:cNvSpPr>
              <a:spLocks noChangeArrowheads="1"/>
            </p:cNvSpPr>
            <p:nvPr/>
          </p:nvSpPr>
          <p:spPr bwMode="auto">
            <a:xfrm>
              <a:off x="2784" y="2736"/>
              <a:ext cx="144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charset="0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endParaRPr lang="fr-CA" altLang="fr-FR" sz="1800" b="0" smtClean="0">
                <a:cs typeface="Arial" charset="0"/>
              </a:endParaRPr>
            </a:p>
          </p:txBody>
        </p:sp>
        <p:sp>
          <p:nvSpPr>
            <p:cNvPr id="34839" name="Rectangle 66"/>
            <p:cNvSpPr>
              <a:spLocks noChangeArrowheads="1"/>
            </p:cNvSpPr>
            <p:nvPr/>
          </p:nvSpPr>
          <p:spPr bwMode="auto">
            <a:xfrm>
              <a:off x="2784" y="3504"/>
              <a:ext cx="144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charset="0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endParaRPr lang="fr-CA" altLang="fr-FR" sz="1800" b="0" smtClean="0">
                <a:cs typeface="Arial" charset="0"/>
              </a:endParaRPr>
            </a:p>
          </p:txBody>
        </p:sp>
      </p:grpSp>
      <p:grpSp>
        <p:nvGrpSpPr>
          <p:cNvPr id="131139" name="Group 67"/>
          <p:cNvGrpSpPr>
            <a:grpSpLocks/>
          </p:cNvGrpSpPr>
          <p:nvPr/>
        </p:nvGrpSpPr>
        <p:grpSpPr bwMode="auto">
          <a:xfrm>
            <a:off x="6172200" y="4343400"/>
            <a:ext cx="228600" cy="1524000"/>
            <a:chOff x="3888" y="2736"/>
            <a:chExt cx="144" cy="960"/>
          </a:xfr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grpSpPr>
        <p:sp>
          <p:nvSpPr>
            <p:cNvPr id="34836" name="Rectangle 68"/>
            <p:cNvSpPr>
              <a:spLocks noChangeArrowheads="1"/>
            </p:cNvSpPr>
            <p:nvPr/>
          </p:nvSpPr>
          <p:spPr bwMode="auto">
            <a:xfrm>
              <a:off x="3888" y="2736"/>
              <a:ext cx="144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charset="0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endParaRPr lang="fr-CA" altLang="fr-FR" sz="1800" b="0" smtClean="0">
                <a:cs typeface="Arial" charset="0"/>
              </a:endParaRPr>
            </a:p>
          </p:txBody>
        </p:sp>
        <p:sp>
          <p:nvSpPr>
            <p:cNvPr id="34837" name="Rectangle 69"/>
            <p:cNvSpPr>
              <a:spLocks noChangeArrowheads="1"/>
            </p:cNvSpPr>
            <p:nvPr/>
          </p:nvSpPr>
          <p:spPr bwMode="auto">
            <a:xfrm>
              <a:off x="3888" y="3504"/>
              <a:ext cx="144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charset="0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endParaRPr lang="fr-CA" altLang="fr-FR" sz="1800" b="0" smtClean="0">
                <a:cs typeface="Arial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D42EDF-D905-4657-89CD-9F7DD38DDDB1}" type="slidenum">
              <a:rPr lang="fr-CA" smtClean="0"/>
              <a:pPr>
                <a:defRPr/>
              </a:pPr>
              <a:t>22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1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1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31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  <p:bldP spid="131076" grpId="0" animBg="1"/>
      <p:bldP spid="131077" grpId="0" animBg="1"/>
      <p:bldP spid="131124" grpId="0" animBg="1"/>
      <p:bldP spid="131125" grpId="0" animBg="1"/>
      <p:bldP spid="131132" grpId="0" animBg="1"/>
      <p:bldP spid="131133" grpId="0" animBg="1"/>
      <p:bldP spid="131134" grpId="0" animBg="1"/>
      <p:bldP spid="1311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Net Structures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z="2800" smtClean="0"/>
              <a:t>Non-deterministic events - conflict, choice or decision: A choice of either e1, e2 …  or e3, e4 ...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1905000" y="3200400"/>
            <a:ext cx="5791200" cy="1860550"/>
            <a:chOff x="1200" y="2016"/>
            <a:chExt cx="3648" cy="1172"/>
          </a:xfrm>
        </p:grpSpPr>
        <p:sp>
          <p:nvSpPr>
            <p:cNvPr id="35857" name="Oval 5"/>
            <p:cNvSpPr>
              <a:spLocks noChangeArrowheads="1"/>
            </p:cNvSpPr>
            <p:nvPr/>
          </p:nvSpPr>
          <p:spPr bwMode="auto">
            <a:xfrm>
              <a:off x="1200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5858" name="Rectangle 6"/>
            <p:cNvSpPr>
              <a:spLocks noChangeArrowheads="1"/>
            </p:cNvSpPr>
            <p:nvPr/>
          </p:nvSpPr>
          <p:spPr bwMode="auto">
            <a:xfrm>
              <a:off x="1776" y="201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5859" name="Rectangle 7"/>
            <p:cNvSpPr>
              <a:spLocks noChangeArrowheads="1"/>
            </p:cNvSpPr>
            <p:nvPr/>
          </p:nvSpPr>
          <p:spPr bwMode="auto">
            <a:xfrm>
              <a:off x="1776" y="278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5860" name="Line 8"/>
            <p:cNvSpPr>
              <a:spLocks noChangeShapeType="1"/>
            </p:cNvSpPr>
            <p:nvPr/>
          </p:nvSpPr>
          <p:spPr bwMode="auto">
            <a:xfrm flipV="1">
              <a:off x="1440" y="216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61" name="Line 9"/>
            <p:cNvSpPr>
              <a:spLocks noChangeShapeType="1"/>
            </p:cNvSpPr>
            <p:nvPr/>
          </p:nvSpPr>
          <p:spPr bwMode="auto">
            <a:xfrm>
              <a:off x="1440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62" name="Oval 10"/>
            <p:cNvSpPr>
              <a:spLocks noChangeArrowheads="1"/>
            </p:cNvSpPr>
            <p:nvPr/>
          </p:nvSpPr>
          <p:spPr bwMode="auto">
            <a:xfrm>
              <a:off x="230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5863" name="Line 11"/>
            <p:cNvSpPr>
              <a:spLocks noChangeShapeType="1"/>
            </p:cNvSpPr>
            <p:nvPr/>
          </p:nvSpPr>
          <p:spPr bwMode="auto">
            <a:xfrm>
              <a:off x="1920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64" name="Line 12"/>
            <p:cNvSpPr>
              <a:spLocks noChangeShapeType="1"/>
            </p:cNvSpPr>
            <p:nvPr/>
          </p:nvSpPr>
          <p:spPr bwMode="auto">
            <a:xfrm>
              <a:off x="2544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65" name="Oval 13"/>
            <p:cNvSpPr>
              <a:spLocks noChangeArrowheads="1"/>
            </p:cNvSpPr>
            <p:nvPr/>
          </p:nvSpPr>
          <p:spPr bwMode="auto">
            <a:xfrm>
              <a:off x="2304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1920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>
              <a:off x="2544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68" name="Rectangle 16"/>
            <p:cNvSpPr>
              <a:spLocks noChangeArrowheads="1"/>
            </p:cNvSpPr>
            <p:nvPr/>
          </p:nvSpPr>
          <p:spPr bwMode="auto">
            <a:xfrm>
              <a:off x="2928" y="201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5869" name="Oval 17"/>
            <p:cNvSpPr>
              <a:spLocks noChangeArrowheads="1"/>
            </p:cNvSpPr>
            <p:nvPr/>
          </p:nvSpPr>
          <p:spPr bwMode="auto">
            <a:xfrm>
              <a:off x="3456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5870" name="Line 18"/>
            <p:cNvSpPr>
              <a:spLocks noChangeShapeType="1"/>
            </p:cNvSpPr>
            <p:nvPr/>
          </p:nvSpPr>
          <p:spPr bwMode="auto">
            <a:xfrm>
              <a:off x="3072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71" name="Line 19"/>
            <p:cNvSpPr>
              <a:spLocks noChangeShapeType="1"/>
            </p:cNvSpPr>
            <p:nvPr/>
          </p:nvSpPr>
          <p:spPr bwMode="auto">
            <a:xfrm>
              <a:off x="369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72" name="Rectangle 20"/>
            <p:cNvSpPr>
              <a:spLocks noChangeArrowheads="1"/>
            </p:cNvSpPr>
            <p:nvPr/>
          </p:nvSpPr>
          <p:spPr bwMode="auto">
            <a:xfrm>
              <a:off x="2928" y="278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5873" name="Oval 21"/>
            <p:cNvSpPr>
              <a:spLocks noChangeArrowheads="1"/>
            </p:cNvSpPr>
            <p:nvPr/>
          </p:nvSpPr>
          <p:spPr bwMode="auto">
            <a:xfrm>
              <a:off x="3456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3072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75" name="Line 23"/>
            <p:cNvSpPr>
              <a:spLocks noChangeShapeType="1"/>
            </p:cNvSpPr>
            <p:nvPr/>
          </p:nvSpPr>
          <p:spPr bwMode="auto">
            <a:xfrm>
              <a:off x="3696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76" name="Line 24"/>
            <p:cNvSpPr>
              <a:spLocks noChangeShapeType="1"/>
            </p:cNvSpPr>
            <p:nvPr/>
          </p:nvSpPr>
          <p:spPr bwMode="auto">
            <a:xfrm>
              <a:off x="4224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77" name="Line 25"/>
            <p:cNvSpPr>
              <a:spLocks noChangeShapeType="1"/>
            </p:cNvSpPr>
            <p:nvPr/>
          </p:nvSpPr>
          <p:spPr bwMode="auto">
            <a:xfrm>
              <a:off x="427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5878" name="Text Box 26"/>
            <p:cNvSpPr txBox="1">
              <a:spLocks noChangeArrowheads="1"/>
            </p:cNvSpPr>
            <p:nvPr/>
          </p:nvSpPr>
          <p:spPr bwMode="auto">
            <a:xfrm>
              <a:off x="1728" y="2208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e1</a:t>
              </a:r>
            </a:p>
          </p:txBody>
        </p:sp>
        <p:sp>
          <p:nvSpPr>
            <p:cNvPr id="35879" name="Text Box 27"/>
            <p:cNvSpPr txBox="1">
              <a:spLocks noChangeArrowheads="1"/>
            </p:cNvSpPr>
            <p:nvPr/>
          </p:nvSpPr>
          <p:spPr bwMode="auto">
            <a:xfrm>
              <a:off x="2880" y="2208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e2</a:t>
              </a:r>
            </a:p>
          </p:txBody>
        </p:sp>
        <p:sp>
          <p:nvSpPr>
            <p:cNvPr id="35880" name="Text Box 28"/>
            <p:cNvSpPr txBox="1">
              <a:spLocks noChangeArrowheads="1"/>
            </p:cNvSpPr>
            <p:nvPr/>
          </p:nvSpPr>
          <p:spPr bwMode="auto">
            <a:xfrm>
              <a:off x="1728" y="2976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e3</a:t>
              </a:r>
            </a:p>
          </p:txBody>
        </p:sp>
        <p:sp>
          <p:nvSpPr>
            <p:cNvPr id="35881" name="Text Box 29"/>
            <p:cNvSpPr txBox="1">
              <a:spLocks noChangeArrowheads="1"/>
            </p:cNvSpPr>
            <p:nvPr/>
          </p:nvSpPr>
          <p:spPr bwMode="auto">
            <a:xfrm>
              <a:off x="2880" y="2976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e4</a:t>
              </a:r>
            </a:p>
          </p:txBody>
        </p:sp>
      </p:grp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19812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37338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5638800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20574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3810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55626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2132" name="Rectangle 36"/>
          <p:cNvSpPr>
            <a:spLocks noChangeArrowheads="1"/>
          </p:cNvSpPr>
          <p:nvPr/>
        </p:nvSpPr>
        <p:spPr bwMode="auto">
          <a:xfrm>
            <a:off x="2819400" y="44196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2133" name="Rectangle 37"/>
          <p:cNvSpPr>
            <a:spLocks noChangeArrowheads="1"/>
          </p:cNvSpPr>
          <p:nvPr/>
        </p:nvSpPr>
        <p:spPr bwMode="auto">
          <a:xfrm>
            <a:off x="4648200" y="44196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2134" name="Rectangle 38"/>
          <p:cNvSpPr>
            <a:spLocks noChangeArrowheads="1"/>
          </p:cNvSpPr>
          <p:nvPr/>
        </p:nvSpPr>
        <p:spPr bwMode="auto">
          <a:xfrm>
            <a:off x="2819400" y="32004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2135" name="Rectangle 39"/>
          <p:cNvSpPr>
            <a:spLocks noChangeArrowheads="1"/>
          </p:cNvSpPr>
          <p:nvPr/>
        </p:nvSpPr>
        <p:spPr bwMode="auto">
          <a:xfrm>
            <a:off x="4648200" y="32004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B253E8-3A63-4F83-90D8-C6D931676767}" type="slidenum">
              <a:rPr lang="fr-CA" smtClean="0"/>
              <a:pPr>
                <a:defRPr/>
              </a:pPr>
              <a:t>23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  <p:bldP spid="132134" grpId="0" animBg="1"/>
      <p:bldP spid="1321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Net Structures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Synchronization</a:t>
            </a:r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21336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2057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21336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3505200" y="3733800"/>
            <a:ext cx="304800" cy="4572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3128" name="Oval 8"/>
          <p:cNvSpPr>
            <a:spLocks noChangeArrowheads="1"/>
          </p:cNvSpPr>
          <p:nvPr/>
        </p:nvSpPr>
        <p:spPr bwMode="auto">
          <a:xfrm>
            <a:off x="51054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33129" name="Group 9"/>
          <p:cNvGrpSpPr>
            <a:grpSpLocks/>
          </p:cNvGrpSpPr>
          <p:nvPr/>
        </p:nvGrpSpPr>
        <p:grpSpPr bwMode="auto">
          <a:xfrm>
            <a:off x="2057400" y="2895600"/>
            <a:ext cx="228600" cy="2362200"/>
            <a:chOff x="1296" y="1824"/>
            <a:chExt cx="144" cy="1488"/>
          </a:xfrm>
        </p:grpSpPr>
        <p:sp>
          <p:nvSpPr>
            <p:cNvPr id="36892" name="Oval 10"/>
            <p:cNvSpPr>
              <a:spLocks noChangeArrowheads="1"/>
            </p:cNvSpPr>
            <p:nvPr/>
          </p:nvSpPr>
          <p:spPr bwMode="auto">
            <a:xfrm>
              <a:off x="1344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6893" name="Oval 11"/>
            <p:cNvSpPr>
              <a:spLocks noChangeArrowheads="1"/>
            </p:cNvSpPr>
            <p:nvPr/>
          </p:nvSpPr>
          <p:spPr bwMode="auto">
            <a:xfrm>
              <a:off x="1296" y="24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6894" name="Oval 12"/>
            <p:cNvSpPr>
              <a:spLocks noChangeArrowheads="1"/>
            </p:cNvSpPr>
            <p:nvPr/>
          </p:nvSpPr>
          <p:spPr bwMode="auto">
            <a:xfrm>
              <a:off x="1344" y="32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grpSp>
        <p:nvGrpSpPr>
          <p:cNvPr id="133133" name="Group 13"/>
          <p:cNvGrpSpPr>
            <a:grpSpLocks/>
          </p:cNvGrpSpPr>
          <p:nvPr/>
        </p:nvGrpSpPr>
        <p:grpSpPr bwMode="auto">
          <a:xfrm>
            <a:off x="1447800" y="2819400"/>
            <a:ext cx="5410200" cy="2514600"/>
            <a:chOff x="912" y="1776"/>
            <a:chExt cx="3408" cy="1584"/>
          </a:xfrm>
        </p:grpSpPr>
        <p:grpSp>
          <p:nvGrpSpPr>
            <p:cNvPr id="36877" name="Group 14"/>
            <p:cNvGrpSpPr>
              <a:grpSpLocks/>
            </p:cNvGrpSpPr>
            <p:nvPr/>
          </p:nvGrpSpPr>
          <p:grpSpPr bwMode="auto">
            <a:xfrm>
              <a:off x="912" y="1776"/>
              <a:ext cx="3408" cy="1584"/>
              <a:chOff x="912" y="1776"/>
              <a:chExt cx="3408" cy="1584"/>
            </a:xfrm>
          </p:grpSpPr>
          <p:sp>
            <p:nvSpPr>
              <p:cNvPr id="36879" name="Oval 15"/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36881" name="Oval 17"/>
              <p:cNvSpPr>
                <a:spLocks noChangeArrowheads="1"/>
              </p:cNvSpPr>
              <p:nvPr/>
            </p:nvSpPr>
            <p:spPr bwMode="auto">
              <a:xfrm>
                <a:off x="1248" y="312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36882" name="Rectangle 18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36883" name="Line 19"/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884" name="Line 20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885" name="Line 21"/>
              <p:cNvSpPr>
                <a:spLocks noChangeShapeType="1"/>
              </p:cNvSpPr>
              <p:nvPr/>
            </p:nvSpPr>
            <p:spPr bwMode="auto">
              <a:xfrm flipV="1">
                <a:off x="1488" y="2592"/>
                <a:ext cx="72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886" name="Line 22"/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887" name="Line 2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888" name="Line 24"/>
              <p:cNvSpPr>
                <a:spLocks noChangeShapeType="1"/>
              </p:cNvSpPr>
              <p:nvPr/>
            </p:nvSpPr>
            <p:spPr bwMode="auto">
              <a:xfrm>
                <a:off x="960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889" name="Line 25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890" name="Oval 26"/>
              <p:cNvSpPr>
                <a:spLocks noChangeArrowheads="1"/>
              </p:cNvSpPr>
              <p:nvPr/>
            </p:nvSpPr>
            <p:spPr bwMode="auto">
              <a:xfrm>
                <a:off x="3168" y="240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36891" name="Line 27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36878" name="Text Box 28"/>
            <p:cNvSpPr txBox="1">
              <a:spLocks noChangeArrowheads="1"/>
            </p:cNvSpPr>
            <p:nvPr/>
          </p:nvSpPr>
          <p:spPr bwMode="auto">
            <a:xfrm>
              <a:off x="2198" y="2664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e1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4DD027-3F66-496B-AA02-28BA8C4FB678}" type="slidenum">
              <a:rPr lang="fr-CA" smtClean="0"/>
              <a:pPr>
                <a:defRPr/>
              </a:pPr>
              <a:t>24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  <p:bldP spid="133124" grpId="0" animBg="1"/>
      <p:bldP spid="133125" grpId="0" animBg="1"/>
      <p:bldP spid="133126" grpId="0" animBg="1"/>
      <p:bldP spid="133127" grpId="0" animBg="1"/>
      <p:bldP spid="1331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Net Structures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Synchronization and Concurrency</a:t>
            </a:r>
          </a:p>
        </p:txBody>
      </p:sp>
      <p:sp>
        <p:nvSpPr>
          <p:cNvPr id="134148" name="Oval 4"/>
          <p:cNvSpPr>
            <a:spLocks noChangeArrowheads="1"/>
          </p:cNvSpPr>
          <p:nvPr/>
        </p:nvSpPr>
        <p:spPr bwMode="auto">
          <a:xfrm>
            <a:off x="22860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22098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2286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3657600" y="3886200"/>
            <a:ext cx="304800" cy="4572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34152" name="Group 8"/>
          <p:cNvGrpSpPr>
            <a:grpSpLocks/>
          </p:cNvGrpSpPr>
          <p:nvPr/>
        </p:nvGrpSpPr>
        <p:grpSpPr bwMode="auto">
          <a:xfrm>
            <a:off x="2209800" y="3048000"/>
            <a:ext cx="228600" cy="2362200"/>
            <a:chOff x="1296" y="1824"/>
            <a:chExt cx="144" cy="1488"/>
          </a:xfrm>
        </p:grpSpPr>
        <p:sp>
          <p:nvSpPr>
            <p:cNvPr id="37930" name="Oval 9"/>
            <p:cNvSpPr>
              <a:spLocks noChangeArrowheads="1"/>
            </p:cNvSpPr>
            <p:nvPr/>
          </p:nvSpPr>
          <p:spPr bwMode="auto">
            <a:xfrm>
              <a:off x="1344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7931" name="Oval 10"/>
            <p:cNvSpPr>
              <a:spLocks noChangeArrowheads="1"/>
            </p:cNvSpPr>
            <p:nvPr/>
          </p:nvSpPr>
          <p:spPr bwMode="auto">
            <a:xfrm>
              <a:off x="1296" y="24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7932" name="Oval 11"/>
            <p:cNvSpPr>
              <a:spLocks noChangeArrowheads="1"/>
            </p:cNvSpPr>
            <p:nvPr/>
          </p:nvSpPr>
          <p:spPr bwMode="auto">
            <a:xfrm>
              <a:off x="1344" y="32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grpSp>
        <p:nvGrpSpPr>
          <p:cNvPr id="134156" name="Group 12"/>
          <p:cNvGrpSpPr>
            <a:grpSpLocks/>
          </p:cNvGrpSpPr>
          <p:nvPr/>
        </p:nvGrpSpPr>
        <p:grpSpPr bwMode="auto">
          <a:xfrm>
            <a:off x="1600200" y="2819400"/>
            <a:ext cx="5410200" cy="3429000"/>
            <a:chOff x="1008" y="1776"/>
            <a:chExt cx="3408" cy="2160"/>
          </a:xfrm>
        </p:grpSpPr>
        <p:sp>
          <p:nvSpPr>
            <p:cNvPr id="37905" name="Line 13"/>
            <p:cNvSpPr>
              <a:spLocks noChangeShapeType="1"/>
            </p:cNvSpPr>
            <p:nvPr/>
          </p:nvSpPr>
          <p:spPr bwMode="auto">
            <a:xfrm>
              <a:off x="3504" y="192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37906" name="Group 14"/>
            <p:cNvGrpSpPr>
              <a:grpSpLocks/>
            </p:cNvGrpSpPr>
            <p:nvPr/>
          </p:nvGrpSpPr>
          <p:grpSpPr bwMode="auto">
            <a:xfrm>
              <a:off x="1008" y="1776"/>
              <a:ext cx="3408" cy="2160"/>
              <a:chOff x="1008" y="1776"/>
              <a:chExt cx="3408" cy="2160"/>
            </a:xfrm>
          </p:grpSpPr>
          <p:grpSp>
            <p:nvGrpSpPr>
              <p:cNvPr id="37907" name="Group 15"/>
              <p:cNvGrpSpPr>
                <a:grpSpLocks/>
              </p:cNvGrpSpPr>
              <p:nvPr/>
            </p:nvGrpSpPr>
            <p:grpSpPr bwMode="auto">
              <a:xfrm>
                <a:off x="1008" y="1872"/>
                <a:ext cx="3408" cy="1584"/>
                <a:chOff x="912" y="1776"/>
                <a:chExt cx="3408" cy="1584"/>
              </a:xfrm>
            </p:grpSpPr>
            <p:sp>
              <p:nvSpPr>
                <p:cNvPr id="37917" name="Oval 16"/>
                <p:cNvSpPr>
                  <a:spLocks noChangeArrowheads="1"/>
                </p:cNvSpPr>
                <p:nvPr/>
              </p:nvSpPr>
              <p:spPr bwMode="auto">
                <a:xfrm>
                  <a:off x="1248" y="177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37918" name="Oval 17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37919" name="Oval 18"/>
                <p:cNvSpPr>
                  <a:spLocks noChangeArrowheads="1"/>
                </p:cNvSpPr>
                <p:nvPr/>
              </p:nvSpPr>
              <p:spPr bwMode="auto">
                <a:xfrm>
                  <a:off x="1248" y="312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37920" name="Rectangle 19"/>
                <p:cNvSpPr>
                  <a:spLocks noChangeArrowheads="1"/>
                </p:cNvSpPr>
                <p:nvPr/>
              </p:nvSpPr>
              <p:spPr bwMode="auto">
                <a:xfrm>
                  <a:off x="2208" y="2352"/>
                  <a:ext cx="19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37921" name="Line 20"/>
                <p:cNvSpPr>
                  <a:spLocks noChangeShapeType="1"/>
                </p:cNvSpPr>
                <p:nvPr/>
              </p:nvSpPr>
              <p:spPr bwMode="auto">
                <a:xfrm>
                  <a:off x="1488" y="1920"/>
                  <a:ext cx="72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7922" name="Line 21"/>
                <p:cNvSpPr>
                  <a:spLocks noChangeShapeType="1"/>
                </p:cNvSpPr>
                <p:nvPr/>
              </p:nvSpPr>
              <p:spPr bwMode="auto">
                <a:xfrm>
                  <a:off x="1488" y="249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792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488" y="2592"/>
                  <a:ext cx="72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7924" name="Line 23"/>
                <p:cNvSpPr>
                  <a:spLocks noChangeShapeType="1"/>
                </p:cNvSpPr>
                <p:nvPr/>
              </p:nvSpPr>
              <p:spPr bwMode="auto">
                <a:xfrm>
                  <a:off x="912" y="187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7925" name="Line 24"/>
                <p:cNvSpPr>
                  <a:spLocks noChangeShapeType="1"/>
                </p:cNvSpPr>
                <p:nvPr/>
              </p:nvSpPr>
              <p:spPr bwMode="auto">
                <a:xfrm>
                  <a:off x="960" y="24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7926" name="Line 25"/>
                <p:cNvSpPr>
                  <a:spLocks noChangeShapeType="1"/>
                </p:cNvSpPr>
                <p:nvPr/>
              </p:nvSpPr>
              <p:spPr bwMode="auto">
                <a:xfrm>
                  <a:off x="960" y="321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7927" name="Line 26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7928" name="Oval 27"/>
                <p:cNvSpPr>
                  <a:spLocks noChangeArrowheads="1"/>
                </p:cNvSpPr>
                <p:nvPr/>
              </p:nvSpPr>
              <p:spPr bwMode="auto">
                <a:xfrm>
                  <a:off x="3168" y="240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spcAft>
                      <a:spcPts val="600"/>
                    </a:spcAft>
                    <a:buFont typeface="Arial" pitchFamily="34" charset="0"/>
                    <a:defRPr sz="2000" b="1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Arial" pitchFamily="34" charset="0"/>
                    <a:buChar char="•"/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fr-CA" altLang="fr-FR" sz="1800" b="0"/>
                </a:p>
              </p:txBody>
            </p:sp>
            <p:sp>
              <p:nvSpPr>
                <p:cNvPr id="37929" name="Line 28"/>
                <p:cNvSpPr>
                  <a:spLocks noChangeShapeType="1"/>
                </p:cNvSpPr>
                <p:nvPr/>
              </p:nvSpPr>
              <p:spPr bwMode="auto">
                <a:xfrm>
                  <a:off x="3408" y="2496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37908" name="Text Box 29"/>
              <p:cNvSpPr txBox="1">
                <a:spLocks noChangeArrowheads="1"/>
              </p:cNvSpPr>
              <p:nvPr/>
            </p:nvSpPr>
            <p:spPr bwMode="auto">
              <a:xfrm>
                <a:off x="2294" y="2760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e1</a:t>
                </a:r>
              </a:p>
            </p:txBody>
          </p:sp>
          <p:sp>
            <p:nvSpPr>
              <p:cNvPr id="37909" name="Line 30"/>
              <p:cNvSpPr>
                <a:spLocks noChangeShapeType="1"/>
              </p:cNvSpPr>
              <p:nvPr/>
            </p:nvSpPr>
            <p:spPr bwMode="auto">
              <a:xfrm flipV="1">
                <a:off x="2496" y="1920"/>
                <a:ext cx="76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910" name="Line 31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864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911" name="Line 32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81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912" name="Oval 33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37913" name="Oval 34"/>
              <p:cNvSpPr>
                <a:spLocks noChangeArrowheads="1"/>
              </p:cNvSpPr>
              <p:nvPr/>
            </p:nvSpPr>
            <p:spPr bwMode="auto">
              <a:xfrm>
                <a:off x="3312" y="369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37914" name="Oval 35"/>
              <p:cNvSpPr>
                <a:spLocks noChangeArrowheads="1"/>
              </p:cNvSpPr>
              <p:nvPr/>
            </p:nvSpPr>
            <p:spPr bwMode="auto">
              <a:xfrm>
                <a:off x="3264" y="177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37915" name="Line 36"/>
              <p:cNvSpPr>
                <a:spLocks noChangeShapeType="1"/>
              </p:cNvSpPr>
              <p:nvPr/>
            </p:nvSpPr>
            <p:spPr bwMode="auto">
              <a:xfrm>
                <a:off x="3552" y="316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916" name="Line 37"/>
              <p:cNvSpPr>
                <a:spLocks noChangeShapeType="1"/>
              </p:cNvSpPr>
              <p:nvPr/>
            </p:nvSpPr>
            <p:spPr bwMode="auto">
              <a:xfrm>
                <a:off x="3552" y="379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134182" name="Group 38"/>
          <p:cNvGrpSpPr>
            <a:grpSpLocks/>
          </p:cNvGrpSpPr>
          <p:nvPr/>
        </p:nvGrpSpPr>
        <p:grpSpPr bwMode="auto">
          <a:xfrm>
            <a:off x="5257800" y="2971800"/>
            <a:ext cx="304800" cy="3200400"/>
            <a:chOff x="3312" y="1872"/>
            <a:chExt cx="192" cy="2016"/>
          </a:xfrm>
        </p:grpSpPr>
        <p:sp>
          <p:nvSpPr>
            <p:cNvPr id="37901" name="Oval 39"/>
            <p:cNvSpPr>
              <a:spLocks noChangeArrowheads="1"/>
            </p:cNvSpPr>
            <p:nvPr/>
          </p:nvSpPr>
          <p:spPr bwMode="auto">
            <a:xfrm>
              <a:off x="3312" y="25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7902" name="Oval 40"/>
            <p:cNvSpPr>
              <a:spLocks noChangeArrowheads="1"/>
            </p:cNvSpPr>
            <p:nvPr/>
          </p:nvSpPr>
          <p:spPr bwMode="auto">
            <a:xfrm>
              <a:off x="3360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7903" name="Oval 41"/>
            <p:cNvSpPr>
              <a:spLocks noChangeArrowheads="1"/>
            </p:cNvSpPr>
            <p:nvPr/>
          </p:nvSpPr>
          <p:spPr bwMode="auto">
            <a:xfrm>
              <a:off x="3408" y="31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37904" name="Oval 42"/>
            <p:cNvSpPr>
              <a:spLocks noChangeArrowheads="1"/>
            </p:cNvSpPr>
            <p:nvPr/>
          </p:nvSpPr>
          <p:spPr bwMode="auto">
            <a:xfrm>
              <a:off x="3360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7CCC97-6260-4BDB-BE03-E4D4809A5AAA}" type="slidenum">
              <a:rPr lang="fr-CA" smtClean="0"/>
              <a:pPr>
                <a:defRPr/>
              </a:pPr>
              <a:t>25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  <p:bldP spid="134148" grpId="0" animBg="1"/>
      <p:bldP spid="134149" grpId="0" animBg="1"/>
      <p:bldP spid="134150" grpId="0" animBg="1"/>
      <p:bldP spid="1341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Another Example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charset="0"/>
              <a:buNone/>
              <a:defRPr/>
            </a:pPr>
            <a:r>
              <a:rPr lang="en-US" altLang="fr-FR" sz="2400" dirty="0"/>
              <a:t>A producer-consumer system, consist </a:t>
            </a:r>
            <a:r>
              <a:rPr lang="en-US" altLang="fr-FR" sz="2400" dirty="0" smtClean="0"/>
              <a:t>of: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fr-FR" dirty="0"/>
              <a:t>One producer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fr-FR" dirty="0"/>
              <a:t>Two consumers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fr-FR" dirty="0"/>
              <a:t>One storage buffer </a:t>
            </a:r>
          </a:p>
          <a:p>
            <a:pPr indent="-182563">
              <a:buClr>
                <a:schemeClr val="tx1"/>
              </a:buClr>
              <a:buFont typeface="Arial" charset="0"/>
              <a:buNone/>
              <a:defRPr/>
            </a:pPr>
            <a:r>
              <a:rPr lang="en-US" altLang="fr-FR" sz="2400" dirty="0" smtClean="0"/>
              <a:t>With </a:t>
            </a:r>
            <a:r>
              <a:rPr lang="en-US" altLang="fr-FR" sz="2400" dirty="0"/>
              <a:t>the following conditions: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fr-FR" dirty="0"/>
              <a:t>The storage buffer may contain at most 5 items;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fr-FR" dirty="0"/>
              <a:t>The producer sends 3 items in each production;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fr-FR" dirty="0"/>
              <a:t>At most one consumer is able to access the storage buffer at one time;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fr-FR" dirty="0"/>
              <a:t>Each consumer removes two items when accessing the storage buffer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23B934-2543-4CC9-AFE6-4EF2590986EB}" type="slidenum">
              <a:rPr lang="fr-CA" smtClean="0"/>
              <a:pPr>
                <a:defRPr/>
              </a:pPr>
              <a:t>26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fr-FR"/>
              <a:t>A Producer-Consumer System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21336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371600" y="2971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2133600" y="3962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971800" y="2971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943600" y="2971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67056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7543800" y="2971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4267200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V="1">
            <a:off x="1524000" y="2362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2514600" y="2362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>
            <a:off x="2514600" y="3276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 flipV="1">
            <a:off x="1524000" y="3276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6096000" y="2362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7086600" y="2362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H="1">
            <a:off x="7086600" y="3276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 flipV="1">
            <a:off x="6096000" y="3276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32004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48768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1600200" y="2057400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ready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2133600" y="2362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p1</a:t>
            </a:r>
            <a:endParaRPr lang="en-US" altLang="fr-FR" b="0"/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22098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1600200" y="29718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t1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914400" y="2667000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produce</a:t>
            </a:r>
            <a:endParaRPr lang="en-US" altLang="fr-FR" sz="1800" b="0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1676400" y="396240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idle</a:t>
            </a:r>
            <a:endParaRPr lang="en-US" altLang="fr-FR" sz="2400" b="0"/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3108325" y="3262313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send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2133600" y="36576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p2</a:t>
            </a:r>
            <a:endParaRPr lang="en-US" altLang="fr-FR" sz="1800" b="0"/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2651125" y="2957513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t2</a:t>
            </a:r>
            <a:endParaRPr lang="en-US" altLang="fr-FR" sz="2400" b="0"/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2193925" y="1738313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k=1</a:t>
            </a:r>
            <a:endParaRPr lang="en-US" altLang="fr-FR" sz="1400" b="0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2057400" y="4318000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k=1</a:t>
            </a:r>
            <a:endParaRPr lang="en-US" altLang="fr-FR" sz="1200" b="0"/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4343400" y="3479800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k=5</a:t>
            </a:r>
            <a:endParaRPr lang="en-US" altLang="fr-FR" sz="1200" b="0"/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4038600" y="2514600"/>
            <a:ext cx="11874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Storage p3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3505200" y="2819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b="0"/>
              <a:t>3</a:t>
            </a:r>
            <a:endParaRPr lang="en-US" altLang="fr-FR" sz="2400" b="0"/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5257800" y="2819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b="0"/>
              <a:t>2</a:t>
            </a:r>
            <a:endParaRPr lang="en-US" altLang="fr-FR" sz="2400" b="0"/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6172200" y="297180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t3</a:t>
            </a:r>
            <a:endParaRPr lang="en-US" altLang="fr-FR" sz="2400" b="0"/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7239000" y="297180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t4</a:t>
            </a:r>
            <a:endParaRPr lang="en-US" altLang="fr-FR" sz="2400" b="0"/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705600" y="2362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p4</a:t>
            </a:r>
            <a:endParaRPr lang="en-US" altLang="fr-FR" sz="2400" b="0"/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6705600" y="36576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p5</a:t>
            </a:r>
            <a:endParaRPr lang="en-US" altLang="fr-FR" sz="2400" b="0"/>
          </a:p>
        </p:txBody>
      </p:sp>
      <p:sp>
        <p:nvSpPr>
          <p:cNvPr id="39976" name="Oval 40"/>
          <p:cNvSpPr>
            <a:spLocks noChangeArrowheads="1"/>
          </p:cNvSpPr>
          <p:nvPr/>
        </p:nvSpPr>
        <p:spPr bwMode="auto">
          <a:xfrm>
            <a:off x="6629400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6629400" y="1651000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k=2</a:t>
            </a:r>
            <a:endParaRPr lang="en-US" altLang="fr-FR" sz="1200" b="0"/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6705600" y="4394200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k=2</a:t>
            </a:r>
            <a:endParaRPr lang="en-US" altLang="fr-FR" sz="1200" b="0"/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5562600" y="2667000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accept</a:t>
            </a:r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7086600" y="1981200"/>
            <a:ext cx="896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accepted</a:t>
            </a:r>
          </a:p>
        </p:txBody>
      </p:sp>
      <p:sp>
        <p:nvSpPr>
          <p:cNvPr id="39981" name="Text Box 45"/>
          <p:cNvSpPr txBox="1">
            <a:spLocks noChangeArrowheads="1"/>
          </p:cNvSpPr>
          <p:nvPr/>
        </p:nvSpPr>
        <p:spPr bwMode="auto">
          <a:xfrm>
            <a:off x="7772400" y="2971800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consume</a:t>
            </a:r>
          </a:p>
        </p:txBody>
      </p:sp>
      <p:sp>
        <p:nvSpPr>
          <p:cNvPr id="39982" name="Text Box 46"/>
          <p:cNvSpPr txBox="1">
            <a:spLocks noChangeArrowheads="1"/>
          </p:cNvSpPr>
          <p:nvPr/>
        </p:nvSpPr>
        <p:spPr bwMode="auto">
          <a:xfrm>
            <a:off x="7146925" y="4100513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ready</a:t>
            </a:r>
          </a:p>
        </p:txBody>
      </p:sp>
      <p:sp>
        <p:nvSpPr>
          <p:cNvPr id="104495" name="Oval 47"/>
          <p:cNvSpPr>
            <a:spLocks noChangeArrowheads="1"/>
          </p:cNvSpPr>
          <p:nvPr/>
        </p:nvSpPr>
        <p:spPr bwMode="auto">
          <a:xfrm>
            <a:off x="67818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496" name="Oval 48"/>
          <p:cNvSpPr>
            <a:spLocks noChangeArrowheads="1"/>
          </p:cNvSpPr>
          <p:nvPr/>
        </p:nvSpPr>
        <p:spPr bwMode="auto">
          <a:xfrm>
            <a:off x="6934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497" name="Oval 49"/>
          <p:cNvSpPr>
            <a:spLocks noChangeArrowheads="1"/>
          </p:cNvSpPr>
          <p:nvPr/>
        </p:nvSpPr>
        <p:spPr bwMode="auto">
          <a:xfrm>
            <a:off x="22098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04498" name="Group 50"/>
          <p:cNvGrpSpPr>
            <a:grpSpLocks/>
          </p:cNvGrpSpPr>
          <p:nvPr/>
        </p:nvGrpSpPr>
        <p:grpSpPr bwMode="auto">
          <a:xfrm>
            <a:off x="4343400" y="2895600"/>
            <a:ext cx="457200" cy="304800"/>
            <a:chOff x="2736" y="1824"/>
            <a:chExt cx="288" cy="192"/>
          </a:xfrm>
        </p:grpSpPr>
        <p:sp>
          <p:nvSpPr>
            <p:cNvPr id="40034" name="Oval 51"/>
            <p:cNvSpPr>
              <a:spLocks noChangeArrowheads="1"/>
            </p:cNvSpPr>
            <p:nvPr/>
          </p:nvSpPr>
          <p:spPr bwMode="auto">
            <a:xfrm>
              <a:off x="2832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0035" name="Oval 52"/>
            <p:cNvSpPr>
              <a:spLocks noChangeArrowheads="1"/>
            </p:cNvSpPr>
            <p:nvPr/>
          </p:nvSpPr>
          <p:spPr bwMode="auto">
            <a:xfrm>
              <a:off x="2928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0036" name="Oval 53"/>
            <p:cNvSpPr>
              <a:spLocks noChangeArrowheads="1"/>
            </p:cNvSpPr>
            <p:nvPr/>
          </p:nvSpPr>
          <p:spPr bwMode="auto">
            <a:xfrm>
              <a:off x="2736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104502" name="Oval 54"/>
          <p:cNvSpPr>
            <a:spLocks noChangeArrowheads="1"/>
          </p:cNvSpPr>
          <p:nvPr/>
        </p:nvSpPr>
        <p:spPr bwMode="auto">
          <a:xfrm>
            <a:off x="22098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39988" name="Text Box 55"/>
          <p:cNvSpPr txBox="1">
            <a:spLocks noChangeArrowheads="1"/>
          </p:cNvSpPr>
          <p:nvPr/>
        </p:nvSpPr>
        <p:spPr bwMode="auto">
          <a:xfrm>
            <a:off x="1676400" y="4953000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2400" b="0"/>
              <a:t>Producer</a:t>
            </a:r>
          </a:p>
        </p:txBody>
      </p:sp>
      <p:sp>
        <p:nvSpPr>
          <p:cNvPr id="39989" name="Text Box 56"/>
          <p:cNvSpPr txBox="1">
            <a:spLocks noChangeArrowheads="1"/>
          </p:cNvSpPr>
          <p:nvPr/>
        </p:nvSpPr>
        <p:spPr bwMode="auto">
          <a:xfrm>
            <a:off x="6172200" y="49530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2400" b="0"/>
              <a:t>Consumers</a:t>
            </a:r>
          </a:p>
        </p:txBody>
      </p:sp>
      <p:sp>
        <p:nvSpPr>
          <p:cNvPr id="104505" name="Rectangle 57"/>
          <p:cNvSpPr>
            <a:spLocks noChangeArrowheads="1"/>
          </p:cNvSpPr>
          <p:nvPr/>
        </p:nvSpPr>
        <p:spPr bwMode="auto">
          <a:xfrm>
            <a:off x="1368425" y="2971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06" name="Rectangle 58"/>
          <p:cNvSpPr>
            <a:spLocks noChangeArrowheads="1"/>
          </p:cNvSpPr>
          <p:nvPr/>
        </p:nvSpPr>
        <p:spPr bwMode="auto">
          <a:xfrm>
            <a:off x="2974975" y="2971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07" name="Rectangle 59"/>
          <p:cNvSpPr>
            <a:spLocks noChangeArrowheads="1"/>
          </p:cNvSpPr>
          <p:nvPr/>
        </p:nvSpPr>
        <p:spPr bwMode="auto">
          <a:xfrm>
            <a:off x="1368425" y="2971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04508" name="Group 60"/>
          <p:cNvGrpSpPr>
            <a:grpSpLocks/>
          </p:cNvGrpSpPr>
          <p:nvPr/>
        </p:nvGrpSpPr>
        <p:grpSpPr bwMode="auto">
          <a:xfrm>
            <a:off x="4343400" y="2895600"/>
            <a:ext cx="304800" cy="304800"/>
            <a:chOff x="2736" y="1824"/>
            <a:chExt cx="192" cy="192"/>
          </a:xfrm>
        </p:grpSpPr>
        <p:sp>
          <p:nvSpPr>
            <p:cNvPr id="40032" name="Oval 61"/>
            <p:cNvSpPr>
              <a:spLocks noChangeArrowheads="1"/>
            </p:cNvSpPr>
            <p:nvPr/>
          </p:nvSpPr>
          <p:spPr bwMode="auto">
            <a:xfrm>
              <a:off x="2832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0033" name="Oval 62"/>
            <p:cNvSpPr>
              <a:spLocks noChangeArrowheads="1"/>
            </p:cNvSpPr>
            <p:nvPr/>
          </p:nvSpPr>
          <p:spPr bwMode="auto">
            <a:xfrm>
              <a:off x="2736" y="19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104511" name="Rectangle 63"/>
          <p:cNvSpPr>
            <a:spLocks noChangeArrowheads="1"/>
          </p:cNvSpPr>
          <p:nvPr/>
        </p:nvSpPr>
        <p:spPr bwMode="auto">
          <a:xfrm>
            <a:off x="5940425" y="2971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12" name="Oval 64"/>
          <p:cNvSpPr>
            <a:spLocks noChangeArrowheads="1"/>
          </p:cNvSpPr>
          <p:nvPr/>
        </p:nvSpPr>
        <p:spPr bwMode="auto">
          <a:xfrm>
            <a:off x="6858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13" name="Oval 65"/>
          <p:cNvSpPr>
            <a:spLocks noChangeArrowheads="1"/>
          </p:cNvSpPr>
          <p:nvPr/>
        </p:nvSpPr>
        <p:spPr bwMode="auto">
          <a:xfrm>
            <a:off x="2286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14" name="Oval 66"/>
          <p:cNvSpPr>
            <a:spLocks noChangeArrowheads="1"/>
          </p:cNvSpPr>
          <p:nvPr/>
        </p:nvSpPr>
        <p:spPr bwMode="auto">
          <a:xfrm>
            <a:off x="2286000" y="2133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15" name="Rectangle 67"/>
          <p:cNvSpPr>
            <a:spLocks noChangeArrowheads="1"/>
          </p:cNvSpPr>
          <p:nvPr/>
        </p:nvSpPr>
        <p:spPr bwMode="auto">
          <a:xfrm>
            <a:off x="2974975" y="2971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04516" name="Group 68"/>
          <p:cNvGrpSpPr>
            <a:grpSpLocks/>
          </p:cNvGrpSpPr>
          <p:nvPr/>
        </p:nvGrpSpPr>
        <p:grpSpPr bwMode="auto">
          <a:xfrm>
            <a:off x="4343400" y="2895600"/>
            <a:ext cx="304800" cy="457200"/>
            <a:chOff x="2736" y="1824"/>
            <a:chExt cx="192" cy="288"/>
          </a:xfrm>
        </p:grpSpPr>
        <p:sp>
          <p:nvSpPr>
            <p:cNvPr id="40029" name="Oval 69"/>
            <p:cNvSpPr>
              <a:spLocks noChangeArrowheads="1"/>
            </p:cNvSpPr>
            <p:nvPr/>
          </p:nvSpPr>
          <p:spPr bwMode="auto">
            <a:xfrm>
              <a:off x="2832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0030" name="Oval 70"/>
            <p:cNvSpPr>
              <a:spLocks noChangeArrowheads="1"/>
            </p:cNvSpPr>
            <p:nvPr/>
          </p:nvSpPr>
          <p:spPr bwMode="auto">
            <a:xfrm>
              <a:off x="2832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0031" name="Oval 71"/>
            <p:cNvSpPr>
              <a:spLocks noChangeArrowheads="1"/>
            </p:cNvSpPr>
            <p:nvPr/>
          </p:nvSpPr>
          <p:spPr bwMode="auto">
            <a:xfrm>
              <a:off x="2736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104520" name="Oval 72"/>
          <p:cNvSpPr>
            <a:spLocks noChangeArrowheads="1"/>
          </p:cNvSpPr>
          <p:nvPr/>
        </p:nvSpPr>
        <p:spPr bwMode="auto">
          <a:xfrm>
            <a:off x="6781800" y="4038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21" name="Oval 73"/>
          <p:cNvSpPr>
            <a:spLocks noChangeArrowheads="1"/>
          </p:cNvSpPr>
          <p:nvPr/>
        </p:nvSpPr>
        <p:spPr bwMode="auto">
          <a:xfrm>
            <a:off x="22860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04522" name="Group 74"/>
          <p:cNvGrpSpPr>
            <a:grpSpLocks/>
          </p:cNvGrpSpPr>
          <p:nvPr/>
        </p:nvGrpSpPr>
        <p:grpSpPr bwMode="auto">
          <a:xfrm>
            <a:off x="4495800" y="2895600"/>
            <a:ext cx="304800" cy="304800"/>
            <a:chOff x="2832" y="1824"/>
            <a:chExt cx="192" cy="192"/>
          </a:xfrm>
        </p:grpSpPr>
        <p:sp>
          <p:nvSpPr>
            <p:cNvPr id="40027" name="Oval 75"/>
            <p:cNvSpPr>
              <a:spLocks noChangeArrowheads="1"/>
            </p:cNvSpPr>
            <p:nvPr/>
          </p:nvSpPr>
          <p:spPr bwMode="auto">
            <a:xfrm>
              <a:off x="2832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0028" name="Oval 76"/>
            <p:cNvSpPr>
              <a:spLocks noChangeArrowheads="1"/>
            </p:cNvSpPr>
            <p:nvPr/>
          </p:nvSpPr>
          <p:spPr bwMode="auto">
            <a:xfrm>
              <a:off x="2928" y="19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104525" name="Oval 77"/>
          <p:cNvSpPr>
            <a:spLocks noChangeArrowheads="1"/>
          </p:cNvSpPr>
          <p:nvPr/>
        </p:nvSpPr>
        <p:spPr bwMode="auto">
          <a:xfrm>
            <a:off x="6934200" y="4191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26" name="Rectangle 78"/>
          <p:cNvSpPr>
            <a:spLocks noChangeArrowheads="1"/>
          </p:cNvSpPr>
          <p:nvPr/>
        </p:nvSpPr>
        <p:spPr bwMode="auto">
          <a:xfrm>
            <a:off x="5940425" y="2971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27" name="Oval 79"/>
          <p:cNvSpPr>
            <a:spLocks noChangeArrowheads="1"/>
          </p:cNvSpPr>
          <p:nvPr/>
        </p:nvSpPr>
        <p:spPr bwMode="auto">
          <a:xfrm>
            <a:off x="67056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28" name="Oval 80"/>
          <p:cNvSpPr>
            <a:spLocks noChangeArrowheads="1"/>
          </p:cNvSpPr>
          <p:nvPr/>
        </p:nvSpPr>
        <p:spPr bwMode="auto">
          <a:xfrm>
            <a:off x="2286000" y="4114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29" name="Rectangle 81"/>
          <p:cNvSpPr>
            <a:spLocks noChangeArrowheads="1"/>
          </p:cNvSpPr>
          <p:nvPr/>
        </p:nvSpPr>
        <p:spPr bwMode="auto">
          <a:xfrm>
            <a:off x="1368425" y="2971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30" name="Oval 82"/>
          <p:cNvSpPr>
            <a:spLocks noChangeArrowheads="1"/>
          </p:cNvSpPr>
          <p:nvPr/>
        </p:nvSpPr>
        <p:spPr bwMode="auto">
          <a:xfrm>
            <a:off x="22860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31" name="Rectangle 83"/>
          <p:cNvSpPr>
            <a:spLocks noChangeArrowheads="1"/>
          </p:cNvSpPr>
          <p:nvPr/>
        </p:nvSpPr>
        <p:spPr bwMode="auto">
          <a:xfrm>
            <a:off x="2974975" y="2971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04532" name="Group 84"/>
          <p:cNvGrpSpPr>
            <a:grpSpLocks/>
          </p:cNvGrpSpPr>
          <p:nvPr/>
        </p:nvGrpSpPr>
        <p:grpSpPr bwMode="auto">
          <a:xfrm>
            <a:off x="4419600" y="2895600"/>
            <a:ext cx="381000" cy="304800"/>
            <a:chOff x="2784" y="1824"/>
            <a:chExt cx="240" cy="192"/>
          </a:xfrm>
        </p:grpSpPr>
        <p:sp>
          <p:nvSpPr>
            <p:cNvPr id="40024" name="Oval 85"/>
            <p:cNvSpPr>
              <a:spLocks noChangeArrowheads="1"/>
            </p:cNvSpPr>
            <p:nvPr/>
          </p:nvSpPr>
          <p:spPr bwMode="auto">
            <a:xfrm>
              <a:off x="2784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0025" name="Oval 86"/>
            <p:cNvSpPr>
              <a:spLocks noChangeArrowheads="1"/>
            </p:cNvSpPr>
            <p:nvPr/>
          </p:nvSpPr>
          <p:spPr bwMode="auto">
            <a:xfrm>
              <a:off x="2880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0026" name="Oval 87"/>
            <p:cNvSpPr>
              <a:spLocks noChangeArrowheads="1"/>
            </p:cNvSpPr>
            <p:nvPr/>
          </p:nvSpPr>
          <p:spPr bwMode="auto">
            <a:xfrm>
              <a:off x="2928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104536" name="Oval 88"/>
          <p:cNvSpPr>
            <a:spLocks noChangeArrowheads="1"/>
          </p:cNvSpPr>
          <p:nvPr/>
        </p:nvSpPr>
        <p:spPr bwMode="auto">
          <a:xfrm>
            <a:off x="2286000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37" name="Oval 89"/>
          <p:cNvSpPr>
            <a:spLocks noChangeArrowheads="1"/>
          </p:cNvSpPr>
          <p:nvPr/>
        </p:nvSpPr>
        <p:spPr bwMode="auto">
          <a:xfrm>
            <a:off x="6705600" y="2133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38" name="Rectangle 90"/>
          <p:cNvSpPr>
            <a:spLocks noChangeArrowheads="1"/>
          </p:cNvSpPr>
          <p:nvPr/>
        </p:nvSpPr>
        <p:spPr bwMode="auto">
          <a:xfrm>
            <a:off x="7543800" y="2971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39" name="Oval 91"/>
          <p:cNvSpPr>
            <a:spLocks noChangeArrowheads="1"/>
          </p:cNvSpPr>
          <p:nvPr/>
        </p:nvSpPr>
        <p:spPr bwMode="auto">
          <a:xfrm>
            <a:off x="6934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04540" name="Group 92"/>
          <p:cNvGrpSpPr>
            <a:grpSpLocks/>
          </p:cNvGrpSpPr>
          <p:nvPr/>
        </p:nvGrpSpPr>
        <p:grpSpPr bwMode="auto">
          <a:xfrm>
            <a:off x="4419600" y="2895600"/>
            <a:ext cx="2667000" cy="1447800"/>
            <a:chOff x="2784" y="1824"/>
            <a:chExt cx="1680" cy="912"/>
          </a:xfrm>
        </p:grpSpPr>
        <p:sp>
          <p:nvSpPr>
            <p:cNvPr id="40021" name="Oval 93"/>
            <p:cNvSpPr>
              <a:spLocks noChangeArrowheads="1"/>
            </p:cNvSpPr>
            <p:nvPr/>
          </p:nvSpPr>
          <p:spPr bwMode="auto">
            <a:xfrm>
              <a:off x="4368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0022" name="Oval 94"/>
            <p:cNvSpPr>
              <a:spLocks noChangeArrowheads="1"/>
            </p:cNvSpPr>
            <p:nvPr/>
          </p:nvSpPr>
          <p:spPr bwMode="auto">
            <a:xfrm>
              <a:off x="2784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0023" name="Oval 95"/>
            <p:cNvSpPr>
              <a:spLocks noChangeArrowheads="1"/>
            </p:cNvSpPr>
            <p:nvPr/>
          </p:nvSpPr>
          <p:spPr bwMode="auto">
            <a:xfrm>
              <a:off x="2832" y="20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104544" name="Rectangle 96"/>
          <p:cNvSpPr>
            <a:spLocks noChangeArrowheads="1"/>
          </p:cNvSpPr>
          <p:nvPr/>
        </p:nvSpPr>
        <p:spPr bwMode="auto">
          <a:xfrm>
            <a:off x="5940425" y="2971800"/>
            <a:ext cx="228600" cy="3048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45" name="Oval 97"/>
          <p:cNvSpPr>
            <a:spLocks noChangeArrowheads="1"/>
          </p:cNvSpPr>
          <p:nvPr/>
        </p:nvSpPr>
        <p:spPr bwMode="auto">
          <a:xfrm>
            <a:off x="67056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4546" name="Oval 98"/>
          <p:cNvSpPr>
            <a:spLocks noChangeArrowheads="1"/>
          </p:cNvSpPr>
          <p:nvPr/>
        </p:nvSpPr>
        <p:spPr bwMode="auto">
          <a:xfrm>
            <a:off x="2286000" y="2133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26677A-9679-49E1-953F-FE46DDC8DC4C}" type="slidenum">
              <a:rPr lang="fr-CA" smtClean="0"/>
              <a:pPr>
                <a:defRPr/>
              </a:pPr>
              <a:t>27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4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4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1" grpId="0" animBg="1"/>
      <p:bldP spid="104495" grpId="0" animBg="1"/>
      <p:bldP spid="104496" grpId="0" animBg="1"/>
      <p:bldP spid="104497" grpId="0" animBg="1"/>
      <p:bldP spid="104502" grpId="0" animBg="1"/>
      <p:bldP spid="104505" grpId="0" animBg="1"/>
      <p:bldP spid="104506" grpId="0" animBg="1"/>
      <p:bldP spid="104507" grpId="0" animBg="1"/>
      <p:bldP spid="104511" grpId="0" animBg="1"/>
      <p:bldP spid="104512" grpId="0" animBg="1"/>
      <p:bldP spid="104513" grpId="0" animBg="1"/>
      <p:bldP spid="104514" grpId="0" animBg="1"/>
      <p:bldP spid="104515" grpId="0" animBg="1"/>
      <p:bldP spid="104520" grpId="0" animBg="1"/>
      <p:bldP spid="104521" grpId="0" animBg="1"/>
      <p:bldP spid="104525" grpId="0" animBg="1"/>
      <p:bldP spid="104526" grpId="0" animBg="1"/>
      <p:bldP spid="104527" grpId="0" animBg="1"/>
      <p:bldP spid="104528" grpId="0" animBg="1"/>
      <p:bldP spid="104529" grpId="0" animBg="1"/>
      <p:bldP spid="104530" grpId="0" animBg="1"/>
      <p:bldP spid="104531" grpId="0" animBg="1"/>
      <p:bldP spid="104536" grpId="0" animBg="1"/>
      <p:bldP spid="104537" grpId="0" animBg="1"/>
      <p:bldP spid="104538" grpId="0" animBg="1"/>
      <p:bldP spid="104539" grpId="0" animBg="1"/>
      <p:bldP spid="104544" grpId="0" animBg="1"/>
      <p:bldP spid="104545" grpId="0" animBg="1"/>
      <p:bldP spid="1045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dirty="0"/>
              <a:t>A Producer-Consumer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fr-FR" sz="2800" smtClean="0"/>
              <a:t>In this Petri net, every place has a capacity and every arc has a weight.</a:t>
            </a:r>
          </a:p>
          <a:p>
            <a:pPr>
              <a:buClr>
                <a:schemeClr val="tx1"/>
              </a:buClr>
            </a:pPr>
            <a:endParaRPr lang="en-US" altLang="fr-FR" sz="2800" smtClean="0"/>
          </a:p>
          <a:p>
            <a:pPr>
              <a:buClr>
                <a:schemeClr val="tx1"/>
              </a:buClr>
            </a:pPr>
            <a:r>
              <a:rPr lang="en-US" altLang="fr-FR" sz="2800" smtClean="0"/>
              <a:t>This allows multiple tokens to reside in a place to model more complex behavior.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BF3EBE-DE74-49E6-B138-D1153497A531}" type="slidenum">
              <a:rPr lang="fr-CA" smtClean="0"/>
              <a:pPr>
                <a:defRPr/>
              </a:pPr>
              <a:t>28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Short Break?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CE1883-ED8B-4EDE-94FB-276023A946EF}" type="slidenum">
              <a:rPr lang="fr-CA" smtClean="0"/>
              <a:pPr>
                <a:defRPr/>
              </a:pPr>
              <a:t>29</a:t>
            </a:fld>
            <a:endParaRPr lang="fr-CA" dirty="0"/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0"/>
          <a:stretch/>
        </p:blipFill>
        <p:spPr bwMode="auto">
          <a:xfrm>
            <a:off x="1042988" y="2743199"/>
            <a:ext cx="6753225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63938" y="5373688"/>
            <a:ext cx="1008062" cy="35877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41991" name="TextBox 2"/>
          <p:cNvSpPr txBox="1">
            <a:spLocks noChangeArrowheads="1"/>
          </p:cNvSpPr>
          <p:nvPr/>
        </p:nvSpPr>
        <p:spPr bwMode="auto">
          <a:xfrm>
            <a:off x="2951163" y="5940425"/>
            <a:ext cx="2233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CA" altLang="fr-FR" sz="1800" i="1"/>
              <a:t>Are you here yet?</a:t>
            </a:r>
            <a:endParaRPr lang="fr-CA" altLang="fr-FR" sz="1800" i="1"/>
          </a:p>
        </p:txBody>
      </p:sp>
      <p:cxnSp>
        <p:nvCxnSpPr>
          <p:cNvPr id="8" name="Straight Arrow Connector 7"/>
          <p:cNvCxnSpPr>
            <a:stCxn id="41991" idx="0"/>
          </p:cNvCxnSpPr>
          <p:nvPr/>
        </p:nvCxnSpPr>
        <p:spPr>
          <a:xfrm flipV="1">
            <a:off x="4068763" y="5718175"/>
            <a:ext cx="0" cy="22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98575" y="5362575"/>
            <a:ext cx="649763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3" name="TextBox 2"/>
          <p:cNvSpPr txBox="1"/>
          <p:nvPr/>
        </p:nvSpPr>
        <p:spPr>
          <a:xfrm>
            <a:off x="1379042" y="2204864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Lives and Times of Engineering Students</a:t>
            </a:r>
            <a:endParaRPr lang="en-C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Ok, let’s start…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DD792E-A241-4D60-A5B8-2A1E1FF9D313}" type="slidenum">
              <a:rPr lang="fr-CA" smtClean="0"/>
              <a:pPr>
                <a:defRPr/>
              </a:pPr>
              <a:t>3</a:t>
            </a:fld>
            <a:endParaRPr lang="fr-CA"/>
          </a:p>
        </p:txBody>
      </p:sp>
      <p:pic>
        <p:nvPicPr>
          <p:cNvPr id="15364" name="Picture 2" descr="http://www.andertoons.com/img/cartoons/62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4602176" cy="369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dirty="0" smtClean="0"/>
              <a:t>Behavioral </a:t>
            </a:r>
            <a:r>
              <a:rPr lang="en-US" altLang="fr-FR" dirty="0"/>
              <a:t>Properties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fr-FR" smtClean="0"/>
              <a:t>Reachability </a:t>
            </a:r>
          </a:p>
          <a:p>
            <a:pPr lvl="1"/>
            <a:r>
              <a:rPr lang="en-US" altLang="fr-FR" smtClean="0"/>
              <a:t> “Can we reach one particular state from another?”</a:t>
            </a:r>
          </a:p>
          <a:p>
            <a:pPr>
              <a:buClr>
                <a:schemeClr val="tx1"/>
              </a:buClr>
            </a:pPr>
            <a:r>
              <a:rPr lang="en-US" altLang="fr-FR" smtClean="0"/>
              <a:t>Boundedness </a:t>
            </a:r>
          </a:p>
          <a:p>
            <a:pPr lvl="1"/>
            <a:r>
              <a:rPr lang="en-US" altLang="fr-FR" smtClean="0"/>
              <a:t>“Will a storage place overflow?”</a:t>
            </a:r>
          </a:p>
          <a:p>
            <a:pPr>
              <a:buClr>
                <a:schemeClr val="tx1"/>
              </a:buClr>
            </a:pPr>
            <a:r>
              <a:rPr lang="en-US" altLang="fr-FR" smtClean="0"/>
              <a:t>Liveness</a:t>
            </a:r>
          </a:p>
          <a:p>
            <a:pPr lvl="1"/>
            <a:r>
              <a:rPr lang="en-US" altLang="fr-FR" smtClean="0"/>
              <a:t>“Will the system die in a particular state?”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7F6B06-22A9-4E59-A7E8-17D16C7977FB}" type="slidenum">
              <a:rPr lang="fr-CA" smtClean="0"/>
              <a:pPr>
                <a:defRPr/>
              </a:pPr>
              <a:t>30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fr-FR" dirty="0"/>
              <a:t>Recalling the Vending Machine (Token Game)</a:t>
            </a:r>
            <a:endParaRPr lang="fr-CA" alt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SEG2506</a:t>
            </a:r>
            <a:endParaRPr lang="en-US" dirty="0"/>
          </a:p>
        </p:txBody>
      </p:sp>
      <p:sp>
        <p:nvSpPr>
          <p:cNvPr id="44036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D1A9C5B0-5358-4445-B7D7-58700E0BFCC9}" type="slidenum">
              <a:rPr lang="fr-CA" altLang="fr-FR" sz="1200" b="0" smtClean="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31</a:t>
            </a:fld>
            <a:endParaRPr lang="fr-CA" altLang="fr-FR" sz="1200" b="0" smtClean="0">
              <a:solidFill>
                <a:srgbClr val="898989"/>
              </a:solidFill>
            </a:endParaRPr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1066800" y="1752600"/>
            <a:ext cx="7083425" cy="4419600"/>
            <a:chOff x="662" y="1104"/>
            <a:chExt cx="4462" cy="2784"/>
          </a:xfrm>
        </p:grpSpPr>
        <p:sp>
          <p:nvSpPr>
            <p:cNvPr id="44049" name="Line 4"/>
            <p:cNvSpPr>
              <a:spLocks noChangeShapeType="1"/>
            </p:cNvSpPr>
            <p:nvPr/>
          </p:nvSpPr>
          <p:spPr bwMode="auto">
            <a:xfrm flipH="1">
              <a:off x="1056" y="120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4050" name="Text Box 5"/>
            <p:cNvSpPr txBox="1">
              <a:spLocks noChangeArrowheads="1"/>
            </p:cNvSpPr>
            <p:nvPr/>
          </p:nvSpPr>
          <p:spPr bwMode="auto">
            <a:xfrm>
              <a:off x="2064" y="1584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ts val="600"/>
                </a:spcAft>
                <a:buFont typeface="Arial" charset="0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charset="0"/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b="0"/>
                <a:t>5c</a:t>
              </a:r>
              <a:endParaRPr lang="en-US" altLang="fr-FR" sz="2400" b="0"/>
            </a:p>
          </p:txBody>
        </p:sp>
        <p:grpSp>
          <p:nvGrpSpPr>
            <p:cNvPr id="44051" name="Group 6"/>
            <p:cNvGrpSpPr>
              <a:grpSpLocks/>
            </p:cNvGrpSpPr>
            <p:nvPr/>
          </p:nvGrpSpPr>
          <p:grpSpPr bwMode="auto">
            <a:xfrm>
              <a:off x="662" y="1104"/>
              <a:ext cx="4462" cy="2784"/>
              <a:chOff x="662" y="1104"/>
              <a:chExt cx="4462" cy="2784"/>
            </a:xfrm>
          </p:grpSpPr>
          <p:sp>
            <p:nvSpPr>
              <p:cNvPr id="44052" name="Oval 7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53" name="Rectangle 8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54" name="Line 9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55" name="Line 1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56" name="Oval 11"/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57" name="Oval 12"/>
              <p:cNvSpPr>
                <a:spLocks noChangeArrowheads="1"/>
              </p:cNvSpPr>
              <p:nvPr/>
            </p:nvSpPr>
            <p:spPr bwMode="auto">
              <a:xfrm>
                <a:off x="2256" y="30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58" name="Rectangle 13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59" name="Rectangle 14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60" name="Rectangle 15"/>
              <p:cNvSpPr>
                <a:spLocks noChangeArrowheads="1"/>
              </p:cNvSpPr>
              <p:nvPr/>
            </p:nvSpPr>
            <p:spPr bwMode="auto">
              <a:xfrm>
                <a:off x="3264" y="3168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61" name="Rectangle 16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62" name="Oval 17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63" name="Oval 18"/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64" name="Line 19"/>
              <p:cNvSpPr>
                <a:spLocks noChangeShapeType="1"/>
              </p:cNvSpPr>
              <p:nvPr/>
            </p:nvSpPr>
            <p:spPr bwMode="auto">
              <a:xfrm flipV="1">
                <a:off x="1680" y="1872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65" name="Line 20"/>
              <p:cNvSpPr>
                <a:spLocks noChangeShapeType="1"/>
              </p:cNvSpPr>
              <p:nvPr/>
            </p:nvSpPr>
            <p:spPr bwMode="auto">
              <a:xfrm>
                <a:off x="1680" y="2928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66" name="Line 21"/>
              <p:cNvSpPr>
                <a:spLocks noChangeShapeType="1"/>
              </p:cNvSpPr>
              <p:nvPr/>
            </p:nvSpPr>
            <p:spPr bwMode="auto">
              <a:xfrm flipV="1">
                <a:off x="2496" y="1632"/>
                <a:ext cx="7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67" name="Line 22"/>
              <p:cNvSpPr>
                <a:spLocks noChangeShapeType="1"/>
              </p:cNvSpPr>
              <p:nvPr/>
            </p:nvSpPr>
            <p:spPr bwMode="auto">
              <a:xfrm flipV="1">
                <a:off x="3408" y="1584"/>
                <a:ext cx="86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68" name="Rectangle 23"/>
              <p:cNvSpPr>
                <a:spLocks noChangeArrowheads="1"/>
              </p:cNvSpPr>
              <p:nvPr/>
            </p:nvSpPr>
            <p:spPr bwMode="auto">
              <a:xfrm>
                <a:off x="2352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69" name="Line 24"/>
              <p:cNvSpPr>
                <a:spLocks noChangeShapeType="1"/>
              </p:cNvSpPr>
              <p:nvPr/>
            </p:nvSpPr>
            <p:spPr bwMode="auto">
              <a:xfrm>
                <a:off x="2400" y="196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70" name="Line 25"/>
              <p:cNvSpPr>
                <a:spLocks noChangeShapeType="1"/>
              </p:cNvSpPr>
              <p:nvPr/>
            </p:nvSpPr>
            <p:spPr bwMode="auto">
              <a:xfrm>
                <a:off x="2400" y="25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71" name="Line 26"/>
              <p:cNvSpPr>
                <a:spLocks noChangeShapeType="1"/>
              </p:cNvSpPr>
              <p:nvPr/>
            </p:nvSpPr>
            <p:spPr bwMode="auto">
              <a:xfrm flipV="1">
                <a:off x="2496" y="2448"/>
                <a:ext cx="76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72" name="Line 27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91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73" name="Line 28"/>
              <p:cNvSpPr>
                <a:spLocks noChangeShapeType="1"/>
              </p:cNvSpPr>
              <p:nvPr/>
            </p:nvSpPr>
            <p:spPr bwMode="auto">
              <a:xfrm>
                <a:off x="2496" y="3168"/>
                <a:ext cx="76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74" name="Line 29"/>
              <p:cNvSpPr>
                <a:spLocks noChangeShapeType="1"/>
              </p:cNvSpPr>
              <p:nvPr/>
            </p:nvSpPr>
            <p:spPr bwMode="auto">
              <a:xfrm>
                <a:off x="3408" y="326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75" name="Rectangle 30"/>
              <p:cNvSpPr>
                <a:spLocks noChangeArrowheads="1"/>
              </p:cNvSpPr>
              <p:nvPr/>
            </p:nvSpPr>
            <p:spPr bwMode="auto">
              <a:xfrm>
                <a:off x="4416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76" name="Line 31"/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77" name="Line 32"/>
              <p:cNvSpPr>
                <a:spLocks noChangeShapeType="1"/>
              </p:cNvSpPr>
              <p:nvPr/>
            </p:nvSpPr>
            <p:spPr bwMode="auto">
              <a:xfrm flipH="1">
                <a:off x="4464" y="2544"/>
                <a:ext cx="4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78" name="Rectangle 33"/>
              <p:cNvSpPr>
                <a:spLocks noChangeArrowheads="1"/>
              </p:cNvSpPr>
              <p:nvPr/>
            </p:nvSpPr>
            <p:spPr bwMode="auto">
              <a:xfrm>
                <a:off x="2208" y="369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79" name="Rectangle 3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fr-CA" altLang="fr-FR" sz="1800" b="0"/>
              </a:p>
            </p:txBody>
          </p:sp>
          <p:sp>
            <p:nvSpPr>
              <p:cNvPr id="44080" name="Line 35"/>
              <p:cNvSpPr>
                <a:spLocks noChangeShapeType="1"/>
              </p:cNvSpPr>
              <p:nvPr/>
            </p:nvSpPr>
            <p:spPr bwMode="auto">
              <a:xfrm>
                <a:off x="4464" y="34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81" name="Line 36"/>
              <p:cNvSpPr>
                <a:spLocks noChangeShapeType="1"/>
              </p:cNvSpPr>
              <p:nvPr/>
            </p:nvSpPr>
            <p:spPr bwMode="auto">
              <a:xfrm flipH="1">
                <a:off x="2352" y="3792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82" name="Line 37"/>
              <p:cNvSpPr>
                <a:spLocks noChangeShapeType="1"/>
              </p:cNvSpPr>
              <p:nvPr/>
            </p:nvSpPr>
            <p:spPr bwMode="auto">
              <a:xfrm flipH="1">
                <a:off x="1056" y="379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83" name="Line 38"/>
              <p:cNvSpPr>
                <a:spLocks noChangeShapeType="1"/>
              </p:cNvSpPr>
              <p:nvPr/>
            </p:nvSpPr>
            <p:spPr bwMode="auto">
              <a:xfrm flipV="1">
                <a:off x="1056" y="268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84" name="Line 39"/>
              <p:cNvSpPr>
                <a:spLocks noChangeShapeType="1"/>
              </p:cNvSpPr>
              <p:nvPr/>
            </p:nvSpPr>
            <p:spPr bwMode="auto">
              <a:xfrm flipV="1">
                <a:off x="4416" y="12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85" name="Line 40"/>
              <p:cNvSpPr>
                <a:spLocks noChangeShapeType="1"/>
              </p:cNvSpPr>
              <p:nvPr/>
            </p:nvSpPr>
            <p:spPr bwMode="auto">
              <a:xfrm flipH="1">
                <a:off x="2304" y="1200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86" name="Line 41"/>
              <p:cNvSpPr>
                <a:spLocks noChangeShapeType="1"/>
              </p:cNvSpPr>
              <p:nvPr/>
            </p:nvSpPr>
            <p:spPr bwMode="auto">
              <a:xfrm>
                <a:off x="1056" y="120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087" name="Text Box 42"/>
              <p:cNvSpPr txBox="1">
                <a:spLocks noChangeArrowheads="1"/>
              </p:cNvSpPr>
              <p:nvPr/>
            </p:nvSpPr>
            <p:spPr bwMode="auto">
              <a:xfrm>
                <a:off x="1680" y="1248"/>
                <a:ext cx="111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Take 15c bar</a:t>
                </a:r>
              </a:p>
            </p:txBody>
          </p:sp>
          <p:sp>
            <p:nvSpPr>
              <p:cNvPr id="44088" name="Text Box 43"/>
              <p:cNvSpPr txBox="1">
                <a:spLocks noChangeArrowheads="1"/>
              </p:cNvSpPr>
              <p:nvPr/>
            </p:nvSpPr>
            <p:spPr bwMode="auto">
              <a:xfrm>
                <a:off x="1200" y="1776"/>
                <a:ext cx="7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 5c</a:t>
                </a:r>
                <a:endParaRPr lang="en-US" altLang="fr-FR" sz="2400" b="0"/>
              </a:p>
            </p:txBody>
          </p:sp>
          <p:sp>
            <p:nvSpPr>
              <p:cNvPr id="44089" name="Text Box 44"/>
              <p:cNvSpPr txBox="1">
                <a:spLocks noChangeArrowheads="1"/>
              </p:cNvSpPr>
              <p:nvPr/>
            </p:nvSpPr>
            <p:spPr bwMode="auto">
              <a:xfrm>
                <a:off x="662" y="2409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b="0"/>
                  <a:t>0c</a:t>
                </a:r>
                <a:endParaRPr lang="en-US" altLang="fr-FR" sz="2400" b="0"/>
              </a:p>
            </p:txBody>
          </p:sp>
          <p:sp>
            <p:nvSpPr>
              <p:cNvPr id="44090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024"/>
                <a:ext cx="8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 10c</a:t>
                </a:r>
                <a:endParaRPr lang="en-US" altLang="fr-FR" sz="2400" b="0"/>
              </a:p>
            </p:txBody>
          </p:sp>
          <p:sp>
            <p:nvSpPr>
              <p:cNvPr id="44091" name="Text Box 46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62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</a:t>
                </a:r>
                <a:br>
                  <a:rPr lang="en-US" altLang="fr-FR" sz="1800" b="0"/>
                </a:br>
                <a:r>
                  <a:rPr lang="en-US" altLang="fr-FR" sz="1800" b="0"/>
                  <a:t>        5c</a:t>
                </a:r>
                <a:endParaRPr lang="en-US" altLang="fr-FR" sz="2400" b="0"/>
              </a:p>
            </p:txBody>
          </p:sp>
          <p:sp>
            <p:nvSpPr>
              <p:cNvPr id="44092" name="Text Box 47"/>
              <p:cNvSpPr txBox="1">
                <a:spLocks noChangeArrowheads="1"/>
              </p:cNvSpPr>
              <p:nvPr/>
            </p:nvSpPr>
            <p:spPr bwMode="auto">
              <a:xfrm>
                <a:off x="2102" y="3177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b="0"/>
                  <a:t>10c</a:t>
                </a:r>
              </a:p>
            </p:txBody>
          </p:sp>
          <p:sp>
            <p:nvSpPr>
              <p:cNvPr id="44093" name="Text Box 48"/>
              <p:cNvSpPr txBox="1">
                <a:spLocks noChangeArrowheads="1"/>
              </p:cNvSpPr>
              <p:nvPr/>
            </p:nvSpPr>
            <p:spPr bwMode="auto">
              <a:xfrm>
                <a:off x="2928" y="1344"/>
                <a:ext cx="8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 10c</a:t>
                </a:r>
                <a:endParaRPr lang="en-US" altLang="fr-FR" sz="2400" b="0"/>
              </a:p>
            </p:txBody>
          </p:sp>
          <p:sp>
            <p:nvSpPr>
              <p:cNvPr id="44094" name="Text Box 49"/>
              <p:cNvSpPr txBox="1">
                <a:spLocks noChangeArrowheads="1"/>
              </p:cNvSpPr>
              <p:nvPr/>
            </p:nvSpPr>
            <p:spPr bwMode="auto">
              <a:xfrm>
                <a:off x="3398" y="2376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5c</a:t>
                </a:r>
                <a:endParaRPr lang="en-US" altLang="fr-FR" sz="2400" b="0"/>
              </a:p>
            </p:txBody>
          </p:sp>
          <p:sp>
            <p:nvSpPr>
              <p:cNvPr id="44095" name="Text Box 50"/>
              <p:cNvSpPr txBox="1">
                <a:spLocks noChangeArrowheads="1"/>
              </p:cNvSpPr>
              <p:nvPr/>
            </p:nvSpPr>
            <p:spPr bwMode="auto">
              <a:xfrm>
                <a:off x="3024" y="3312"/>
                <a:ext cx="8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 10c</a:t>
                </a:r>
                <a:endParaRPr lang="en-US" altLang="fr-FR" sz="2400" b="0"/>
              </a:p>
            </p:txBody>
          </p:sp>
          <p:sp>
            <p:nvSpPr>
              <p:cNvPr id="44096" name="Text Box 51"/>
              <p:cNvSpPr txBox="1">
                <a:spLocks noChangeArrowheads="1"/>
              </p:cNvSpPr>
              <p:nvPr/>
            </p:nvSpPr>
            <p:spPr bwMode="auto">
              <a:xfrm>
                <a:off x="4550" y="3129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b="0"/>
                  <a:t>20c</a:t>
                </a:r>
              </a:p>
            </p:txBody>
          </p:sp>
          <p:sp>
            <p:nvSpPr>
              <p:cNvPr id="44097" name="Text Box 52"/>
              <p:cNvSpPr txBox="1">
                <a:spLocks noChangeArrowheads="1"/>
              </p:cNvSpPr>
              <p:nvPr/>
            </p:nvSpPr>
            <p:spPr bwMode="auto">
              <a:xfrm>
                <a:off x="4560" y="2256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Deposit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5c</a:t>
                </a:r>
              </a:p>
            </p:txBody>
          </p:sp>
          <p:sp>
            <p:nvSpPr>
              <p:cNvPr id="44098" name="Text Box 53"/>
              <p:cNvSpPr txBox="1">
                <a:spLocks noChangeArrowheads="1"/>
              </p:cNvSpPr>
              <p:nvPr/>
            </p:nvSpPr>
            <p:spPr bwMode="auto">
              <a:xfrm>
                <a:off x="4502" y="1449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b="0"/>
                  <a:t>15c</a:t>
                </a:r>
              </a:p>
            </p:txBody>
          </p:sp>
          <p:sp>
            <p:nvSpPr>
              <p:cNvPr id="44099" name="Text Box 54"/>
              <p:cNvSpPr txBox="1">
                <a:spLocks noChangeArrowheads="1"/>
              </p:cNvSpPr>
              <p:nvPr/>
            </p:nvSpPr>
            <p:spPr bwMode="auto">
              <a:xfrm>
                <a:off x="1584" y="3504"/>
                <a:ext cx="8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ts val="600"/>
                  </a:spcAft>
                  <a:buFont typeface="Arial" charset="0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Take 20c bar</a:t>
                </a:r>
                <a:endParaRPr lang="en-US" altLang="fr-FR" sz="2400" b="0"/>
              </a:p>
            </p:txBody>
          </p:sp>
        </p:grpSp>
      </p:grpSp>
      <p:sp>
        <p:nvSpPr>
          <p:cNvPr id="107575" name="Oval 55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</p:spTree>
    <p:extLst>
      <p:ext uri="{BB962C8B-B14F-4D97-AF65-F5344CB8AC3E}">
        <p14:creationId xmlns:p14="http://schemas.microsoft.com/office/powerpoint/2010/main" val="9936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dirty="0"/>
              <a:t>A </a:t>
            </a:r>
            <a:r>
              <a:rPr lang="en-US" altLang="fr-FR" i="1" dirty="0"/>
              <a:t>marking </a:t>
            </a:r>
            <a:r>
              <a:rPr lang="en-US" altLang="fr-FR" dirty="0"/>
              <a:t>is a state ...</a:t>
            </a:r>
            <a:endParaRPr lang="fr-CA" alt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SEG2506</a:t>
            </a:r>
            <a:endParaRPr lang="en-US" dirty="0"/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2E757F5-FFA1-49AD-AF1A-C5741A78B5B4}" type="slidenum">
              <a:rPr lang="fr-CA" altLang="fr-FR" sz="1200" b="0" smtClean="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32</a:t>
            </a:fld>
            <a:endParaRPr lang="fr-CA" altLang="fr-FR" sz="1200" b="0" smtClean="0">
              <a:solidFill>
                <a:srgbClr val="898989"/>
              </a:solidFill>
            </a:endParaRPr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1143000" y="3886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2133600" y="4495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63" name="Line 5"/>
          <p:cNvSpPr>
            <a:spLocks noChangeShapeType="1"/>
          </p:cNvSpPr>
          <p:nvPr/>
        </p:nvSpPr>
        <p:spPr bwMode="auto">
          <a:xfrm flipV="1">
            <a:off x="1524000" y="3352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15240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32766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66" name="Oval 8"/>
          <p:cNvSpPr>
            <a:spLocks noChangeArrowheads="1"/>
          </p:cNvSpPr>
          <p:nvPr/>
        </p:nvSpPr>
        <p:spPr bwMode="auto">
          <a:xfrm>
            <a:off x="32766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67" name="Rectangle 9"/>
          <p:cNvSpPr>
            <a:spLocks noChangeArrowheads="1"/>
          </p:cNvSpPr>
          <p:nvPr/>
        </p:nvSpPr>
        <p:spPr bwMode="auto">
          <a:xfrm>
            <a:off x="2133600" y="32004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68" name="Rectangle 10"/>
          <p:cNvSpPr>
            <a:spLocks noChangeArrowheads="1"/>
          </p:cNvSpPr>
          <p:nvPr/>
        </p:nvSpPr>
        <p:spPr bwMode="auto">
          <a:xfrm>
            <a:off x="4876800" y="24384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69" name="Rectangle 11"/>
          <p:cNvSpPr>
            <a:spLocks noChangeArrowheads="1"/>
          </p:cNvSpPr>
          <p:nvPr/>
        </p:nvSpPr>
        <p:spPr bwMode="auto">
          <a:xfrm>
            <a:off x="4876800" y="50292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70" name="Rectangle 12"/>
          <p:cNvSpPr>
            <a:spLocks noChangeArrowheads="1"/>
          </p:cNvSpPr>
          <p:nvPr/>
        </p:nvSpPr>
        <p:spPr bwMode="auto">
          <a:xfrm>
            <a:off x="4876800" y="3733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71" name="Oval 13"/>
          <p:cNvSpPr>
            <a:spLocks noChangeArrowheads="1"/>
          </p:cNvSpPr>
          <p:nvPr/>
        </p:nvSpPr>
        <p:spPr bwMode="auto">
          <a:xfrm>
            <a:off x="65532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72" name="Oval 14"/>
          <p:cNvSpPr>
            <a:spLocks noChangeArrowheads="1"/>
          </p:cNvSpPr>
          <p:nvPr/>
        </p:nvSpPr>
        <p:spPr bwMode="auto">
          <a:xfrm>
            <a:off x="6477000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 flipV="1">
            <a:off x="23622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>
            <a:off x="2362200" y="4648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V="1">
            <a:off x="3657600" y="25908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76" name="Line 18"/>
          <p:cNvSpPr>
            <a:spLocks noChangeShapeType="1"/>
          </p:cNvSpPr>
          <p:nvPr/>
        </p:nvSpPr>
        <p:spPr bwMode="auto">
          <a:xfrm flipV="1">
            <a:off x="5105400" y="251460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77" name="Rectangle 19"/>
          <p:cNvSpPr>
            <a:spLocks noChangeArrowheads="1"/>
          </p:cNvSpPr>
          <p:nvPr/>
        </p:nvSpPr>
        <p:spPr bwMode="auto">
          <a:xfrm>
            <a:off x="3429000" y="3733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78" name="Line 20"/>
          <p:cNvSpPr>
            <a:spLocks noChangeShapeType="1"/>
          </p:cNvSpPr>
          <p:nvPr/>
        </p:nvSpPr>
        <p:spPr bwMode="auto">
          <a:xfrm>
            <a:off x="3505200" y="31242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79" name="Line 21"/>
          <p:cNvSpPr>
            <a:spLocks noChangeShapeType="1"/>
          </p:cNvSpPr>
          <p:nvPr/>
        </p:nvSpPr>
        <p:spPr bwMode="auto">
          <a:xfrm>
            <a:off x="3505200" y="4038600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80" name="Line 22"/>
          <p:cNvSpPr>
            <a:spLocks noChangeShapeType="1"/>
          </p:cNvSpPr>
          <p:nvPr/>
        </p:nvSpPr>
        <p:spPr bwMode="auto">
          <a:xfrm flipV="1">
            <a:off x="3657600" y="38862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81" name="Line 23"/>
          <p:cNvSpPr>
            <a:spLocks noChangeShapeType="1"/>
          </p:cNvSpPr>
          <p:nvPr/>
        </p:nvSpPr>
        <p:spPr bwMode="auto">
          <a:xfrm flipV="1">
            <a:off x="5105400" y="27432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82" name="Line 24"/>
          <p:cNvSpPr>
            <a:spLocks noChangeShapeType="1"/>
          </p:cNvSpPr>
          <p:nvPr/>
        </p:nvSpPr>
        <p:spPr bwMode="auto">
          <a:xfrm>
            <a:off x="3657600" y="50292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83" name="Line 25"/>
          <p:cNvSpPr>
            <a:spLocks noChangeShapeType="1"/>
          </p:cNvSpPr>
          <p:nvPr/>
        </p:nvSpPr>
        <p:spPr bwMode="auto">
          <a:xfrm>
            <a:off x="5105400" y="5181600"/>
            <a:ext cx="1447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84" name="Rectangle 26"/>
          <p:cNvSpPr>
            <a:spLocks noChangeArrowheads="1"/>
          </p:cNvSpPr>
          <p:nvPr/>
        </p:nvSpPr>
        <p:spPr bwMode="auto">
          <a:xfrm>
            <a:off x="6705600" y="3733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85" name="Line 27"/>
          <p:cNvSpPr>
            <a:spLocks noChangeShapeType="1"/>
          </p:cNvSpPr>
          <p:nvPr/>
        </p:nvSpPr>
        <p:spPr bwMode="auto">
          <a:xfrm>
            <a:off x="6705600" y="27432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86" name="Line 28"/>
          <p:cNvSpPr>
            <a:spLocks noChangeShapeType="1"/>
          </p:cNvSpPr>
          <p:nvPr/>
        </p:nvSpPr>
        <p:spPr bwMode="auto">
          <a:xfrm flipH="1">
            <a:off x="6781800" y="40386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87" name="Rectangle 29"/>
          <p:cNvSpPr>
            <a:spLocks noChangeArrowheads="1"/>
          </p:cNvSpPr>
          <p:nvPr/>
        </p:nvSpPr>
        <p:spPr bwMode="auto">
          <a:xfrm>
            <a:off x="3200400" y="58674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88" name="Rectangle 30"/>
          <p:cNvSpPr>
            <a:spLocks noChangeArrowheads="1"/>
          </p:cNvSpPr>
          <p:nvPr/>
        </p:nvSpPr>
        <p:spPr bwMode="auto">
          <a:xfrm>
            <a:off x="3124200" y="17526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45089" name="Line 31"/>
          <p:cNvSpPr>
            <a:spLocks noChangeShapeType="1"/>
          </p:cNvSpPr>
          <p:nvPr/>
        </p:nvSpPr>
        <p:spPr bwMode="auto">
          <a:xfrm>
            <a:off x="6781800" y="54102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90" name="Line 32"/>
          <p:cNvSpPr>
            <a:spLocks noChangeShapeType="1"/>
          </p:cNvSpPr>
          <p:nvPr/>
        </p:nvSpPr>
        <p:spPr bwMode="auto">
          <a:xfrm flipH="1">
            <a:off x="3429000" y="6019800"/>
            <a:ext cx="3352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91" name="Line 33"/>
          <p:cNvSpPr>
            <a:spLocks noChangeShapeType="1"/>
          </p:cNvSpPr>
          <p:nvPr/>
        </p:nvSpPr>
        <p:spPr bwMode="auto">
          <a:xfrm flipH="1">
            <a:off x="1371600" y="6019800"/>
            <a:ext cx="1828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92" name="Line 34"/>
          <p:cNvSpPr>
            <a:spLocks noChangeShapeType="1"/>
          </p:cNvSpPr>
          <p:nvPr/>
        </p:nvSpPr>
        <p:spPr bwMode="auto">
          <a:xfrm flipV="1">
            <a:off x="1371600" y="4267200"/>
            <a:ext cx="1588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93" name="Line 35"/>
          <p:cNvSpPr>
            <a:spLocks noChangeShapeType="1"/>
          </p:cNvSpPr>
          <p:nvPr/>
        </p:nvSpPr>
        <p:spPr bwMode="auto">
          <a:xfrm flipV="1">
            <a:off x="6705600" y="19050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94" name="Line 36"/>
          <p:cNvSpPr>
            <a:spLocks noChangeShapeType="1"/>
          </p:cNvSpPr>
          <p:nvPr/>
        </p:nvSpPr>
        <p:spPr bwMode="auto">
          <a:xfrm flipH="1">
            <a:off x="3352800" y="1905000"/>
            <a:ext cx="3352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95" name="Line 37"/>
          <p:cNvSpPr>
            <a:spLocks noChangeShapeType="1"/>
          </p:cNvSpPr>
          <p:nvPr/>
        </p:nvSpPr>
        <p:spPr bwMode="auto">
          <a:xfrm flipH="1">
            <a:off x="1371600" y="1905000"/>
            <a:ext cx="1752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96" name="Line 38"/>
          <p:cNvSpPr>
            <a:spLocks noChangeShapeType="1"/>
          </p:cNvSpPr>
          <p:nvPr/>
        </p:nvSpPr>
        <p:spPr bwMode="auto">
          <a:xfrm>
            <a:off x="1371600" y="1905000"/>
            <a:ext cx="1588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97" name="Text Box 39"/>
          <p:cNvSpPr txBox="1">
            <a:spLocks noChangeArrowheads="1"/>
          </p:cNvSpPr>
          <p:nvPr/>
        </p:nvSpPr>
        <p:spPr bwMode="auto">
          <a:xfrm>
            <a:off x="3048000" y="198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t8</a:t>
            </a:r>
            <a:endParaRPr lang="en-US" altLang="fr-FR" sz="2400" b="0"/>
          </a:p>
        </p:txBody>
      </p:sp>
      <p:sp>
        <p:nvSpPr>
          <p:cNvPr id="45098" name="Text Box 40"/>
          <p:cNvSpPr txBox="1">
            <a:spLocks noChangeArrowheads="1"/>
          </p:cNvSpPr>
          <p:nvPr/>
        </p:nvSpPr>
        <p:spPr bwMode="auto">
          <a:xfrm>
            <a:off x="2057400" y="28194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t1</a:t>
            </a:r>
            <a:endParaRPr lang="en-US" altLang="fr-FR" sz="2400" b="0"/>
          </a:p>
        </p:txBody>
      </p:sp>
      <p:sp>
        <p:nvSpPr>
          <p:cNvPr id="45099" name="Text Box 41"/>
          <p:cNvSpPr txBox="1">
            <a:spLocks noChangeArrowheads="1"/>
          </p:cNvSpPr>
          <p:nvPr/>
        </p:nvSpPr>
        <p:spPr bwMode="auto">
          <a:xfrm>
            <a:off x="914400" y="3505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b="0"/>
              <a:t>p1</a:t>
            </a:r>
            <a:endParaRPr lang="en-US" altLang="fr-FR" sz="2400" b="0"/>
          </a:p>
        </p:txBody>
      </p:sp>
      <p:sp>
        <p:nvSpPr>
          <p:cNvPr id="45100" name="Text Box 42"/>
          <p:cNvSpPr txBox="1">
            <a:spLocks noChangeArrowheads="1"/>
          </p:cNvSpPr>
          <p:nvPr/>
        </p:nvSpPr>
        <p:spPr bwMode="auto">
          <a:xfrm>
            <a:off x="2057400" y="48006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t2</a:t>
            </a:r>
            <a:endParaRPr lang="en-US" altLang="fr-FR" sz="2400" b="0"/>
          </a:p>
        </p:txBody>
      </p:sp>
      <p:sp>
        <p:nvSpPr>
          <p:cNvPr id="45101" name="Text Box 43"/>
          <p:cNvSpPr txBox="1">
            <a:spLocks noChangeArrowheads="1"/>
          </p:cNvSpPr>
          <p:nvPr/>
        </p:nvSpPr>
        <p:spPr bwMode="auto">
          <a:xfrm>
            <a:off x="2971800" y="2538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p2</a:t>
            </a:r>
            <a:endParaRPr lang="en-US" altLang="fr-FR" sz="2400" b="0"/>
          </a:p>
        </p:txBody>
      </p:sp>
      <p:sp>
        <p:nvSpPr>
          <p:cNvPr id="45102" name="Text Box 44"/>
          <p:cNvSpPr txBox="1">
            <a:spLocks noChangeArrowheads="1"/>
          </p:cNvSpPr>
          <p:nvPr/>
        </p:nvSpPr>
        <p:spPr bwMode="auto">
          <a:xfrm>
            <a:off x="3048000" y="3657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t3</a:t>
            </a:r>
            <a:endParaRPr lang="en-US" altLang="fr-FR" sz="2400" b="0"/>
          </a:p>
        </p:txBody>
      </p:sp>
      <p:sp>
        <p:nvSpPr>
          <p:cNvPr id="45103" name="Text Box 45"/>
          <p:cNvSpPr txBox="1">
            <a:spLocks noChangeArrowheads="1"/>
          </p:cNvSpPr>
          <p:nvPr/>
        </p:nvSpPr>
        <p:spPr bwMode="auto">
          <a:xfrm>
            <a:off x="3048000" y="50292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p3</a:t>
            </a:r>
            <a:endParaRPr lang="en-US" altLang="fr-FR" sz="2400" b="0"/>
          </a:p>
        </p:txBody>
      </p:sp>
      <p:sp>
        <p:nvSpPr>
          <p:cNvPr id="45104" name="Text Box 46"/>
          <p:cNvSpPr txBox="1">
            <a:spLocks noChangeArrowheads="1"/>
          </p:cNvSpPr>
          <p:nvPr/>
        </p:nvSpPr>
        <p:spPr bwMode="auto">
          <a:xfrm>
            <a:off x="4648200" y="21336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t4</a:t>
            </a:r>
            <a:endParaRPr lang="en-US" altLang="fr-FR" sz="2400" b="0"/>
          </a:p>
        </p:txBody>
      </p:sp>
      <p:sp>
        <p:nvSpPr>
          <p:cNvPr id="45105" name="Text Box 47"/>
          <p:cNvSpPr txBox="1">
            <a:spLocks noChangeArrowheads="1"/>
          </p:cNvSpPr>
          <p:nvPr/>
        </p:nvSpPr>
        <p:spPr bwMode="auto">
          <a:xfrm>
            <a:off x="5089525" y="37719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t5</a:t>
            </a:r>
            <a:endParaRPr lang="en-US" altLang="fr-FR" sz="2400" b="0"/>
          </a:p>
        </p:txBody>
      </p:sp>
      <p:sp>
        <p:nvSpPr>
          <p:cNvPr id="45106" name="Text Box 48"/>
          <p:cNvSpPr txBox="1">
            <a:spLocks noChangeArrowheads="1"/>
          </p:cNvSpPr>
          <p:nvPr/>
        </p:nvSpPr>
        <p:spPr bwMode="auto">
          <a:xfrm>
            <a:off x="4876800" y="46482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t6</a:t>
            </a:r>
            <a:endParaRPr lang="en-US" altLang="fr-FR" sz="2400" b="0"/>
          </a:p>
        </p:txBody>
      </p:sp>
      <p:sp>
        <p:nvSpPr>
          <p:cNvPr id="45107" name="Text Box 49"/>
          <p:cNvSpPr txBox="1">
            <a:spLocks noChangeArrowheads="1"/>
          </p:cNvSpPr>
          <p:nvPr/>
        </p:nvSpPr>
        <p:spPr bwMode="auto">
          <a:xfrm>
            <a:off x="6324600" y="47244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p5</a:t>
            </a:r>
            <a:endParaRPr lang="en-US" altLang="fr-FR" sz="2400" b="0"/>
          </a:p>
        </p:txBody>
      </p:sp>
      <p:sp>
        <p:nvSpPr>
          <p:cNvPr id="45108" name="Text Box 50"/>
          <p:cNvSpPr txBox="1">
            <a:spLocks noChangeArrowheads="1"/>
          </p:cNvSpPr>
          <p:nvPr/>
        </p:nvSpPr>
        <p:spPr bwMode="auto">
          <a:xfrm>
            <a:off x="6400800" y="36576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t7</a:t>
            </a:r>
          </a:p>
        </p:txBody>
      </p:sp>
      <p:sp>
        <p:nvSpPr>
          <p:cNvPr id="45109" name="Text Box 51"/>
          <p:cNvSpPr txBox="1">
            <a:spLocks noChangeArrowheads="1"/>
          </p:cNvSpPr>
          <p:nvPr/>
        </p:nvSpPr>
        <p:spPr bwMode="auto">
          <a:xfrm>
            <a:off x="6324600" y="20574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p4</a:t>
            </a:r>
            <a:endParaRPr lang="en-US" altLang="fr-FR" sz="2400" b="0"/>
          </a:p>
        </p:txBody>
      </p:sp>
      <p:sp>
        <p:nvSpPr>
          <p:cNvPr id="45110" name="Text Box 52"/>
          <p:cNvSpPr txBox="1">
            <a:spLocks noChangeArrowheads="1"/>
          </p:cNvSpPr>
          <p:nvPr/>
        </p:nvSpPr>
        <p:spPr bwMode="auto">
          <a:xfrm>
            <a:off x="3429000" y="61722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t9</a:t>
            </a:r>
            <a:endParaRPr lang="en-US" altLang="fr-FR" sz="2400" b="0"/>
          </a:p>
        </p:txBody>
      </p:sp>
      <p:sp>
        <p:nvSpPr>
          <p:cNvPr id="109621" name="Oval 53"/>
          <p:cNvSpPr>
            <a:spLocks noChangeArrowheads="1"/>
          </p:cNvSpPr>
          <p:nvPr/>
        </p:nvSpPr>
        <p:spPr bwMode="auto">
          <a:xfrm>
            <a:off x="12192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9622" name="Oval 54"/>
          <p:cNvSpPr>
            <a:spLocks noChangeArrowheads="1"/>
          </p:cNvSpPr>
          <p:nvPr/>
        </p:nvSpPr>
        <p:spPr bwMode="auto">
          <a:xfrm>
            <a:off x="34290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9623" name="Oval 55"/>
          <p:cNvSpPr>
            <a:spLocks noChangeArrowheads="1"/>
          </p:cNvSpPr>
          <p:nvPr/>
        </p:nvSpPr>
        <p:spPr bwMode="auto">
          <a:xfrm>
            <a:off x="34290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9624" name="Oval 56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9625" name="Oval 57"/>
          <p:cNvSpPr>
            <a:spLocks noChangeArrowheads="1"/>
          </p:cNvSpPr>
          <p:nvPr/>
        </p:nvSpPr>
        <p:spPr bwMode="auto">
          <a:xfrm>
            <a:off x="67056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9626" name="Oval 58"/>
          <p:cNvSpPr>
            <a:spLocks noChangeArrowheads="1"/>
          </p:cNvSpPr>
          <p:nvPr/>
        </p:nvSpPr>
        <p:spPr bwMode="auto">
          <a:xfrm>
            <a:off x="12192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09627" name="Text Box 59"/>
          <p:cNvSpPr txBox="1">
            <a:spLocks noChangeArrowheads="1"/>
          </p:cNvSpPr>
          <p:nvPr/>
        </p:nvSpPr>
        <p:spPr bwMode="auto">
          <a:xfrm>
            <a:off x="7010400" y="2057400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b="0"/>
              <a:t>M0 = (1,0,0,0,0)</a:t>
            </a:r>
          </a:p>
        </p:txBody>
      </p:sp>
      <p:sp>
        <p:nvSpPr>
          <p:cNvPr id="109628" name="Text Box 60"/>
          <p:cNvSpPr txBox="1">
            <a:spLocks noChangeArrowheads="1"/>
          </p:cNvSpPr>
          <p:nvPr/>
        </p:nvSpPr>
        <p:spPr bwMode="auto">
          <a:xfrm>
            <a:off x="7010400" y="2438400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b="0"/>
              <a:t>M1 = (0,1,0,0,0)</a:t>
            </a:r>
          </a:p>
        </p:txBody>
      </p:sp>
      <p:sp>
        <p:nvSpPr>
          <p:cNvPr id="109629" name="Text Box 61"/>
          <p:cNvSpPr txBox="1">
            <a:spLocks noChangeArrowheads="1"/>
          </p:cNvSpPr>
          <p:nvPr/>
        </p:nvSpPr>
        <p:spPr bwMode="auto">
          <a:xfrm>
            <a:off x="7010400" y="2819400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b="0"/>
              <a:t>M2 = (0,0,1,0,0)</a:t>
            </a:r>
          </a:p>
        </p:txBody>
      </p:sp>
      <p:sp>
        <p:nvSpPr>
          <p:cNvPr id="109630" name="Text Box 62"/>
          <p:cNvSpPr txBox="1">
            <a:spLocks noChangeArrowheads="1"/>
          </p:cNvSpPr>
          <p:nvPr/>
        </p:nvSpPr>
        <p:spPr bwMode="auto">
          <a:xfrm>
            <a:off x="7010400" y="3200400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b="0"/>
              <a:t>M3 = (0,0,0,1,0)</a:t>
            </a:r>
          </a:p>
        </p:txBody>
      </p:sp>
      <p:sp>
        <p:nvSpPr>
          <p:cNvPr id="109631" name="Text Box 63"/>
          <p:cNvSpPr txBox="1">
            <a:spLocks noChangeArrowheads="1"/>
          </p:cNvSpPr>
          <p:nvPr/>
        </p:nvSpPr>
        <p:spPr bwMode="auto">
          <a:xfrm>
            <a:off x="7010400" y="3581400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b="0"/>
              <a:t>M4 = (0,0,0,0,1)</a:t>
            </a:r>
          </a:p>
        </p:txBody>
      </p:sp>
      <p:sp>
        <p:nvSpPr>
          <p:cNvPr id="109632" name="Text Box 64"/>
          <p:cNvSpPr txBox="1">
            <a:spLocks noChangeArrowheads="1"/>
          </p:cNvSpPr>
          <p:nvPr/>
        </p:nvSpPr>
        <p:spPr bwMode="auto">
          <a:xfrm>
            <a:off x="6875463" y="4419600"/>
            <a:ext cx="1992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fr-FR" sz="1800" b="0" dirty="0"/>
              <a:t>Initial </a:t>
            </a:r>
            <a:r>
              <a:rPr lang="en-US" altLang="fr-FR" sz="1800" b="0" dirty="0" smtClean="0"/>
              <a:t>marking:M0</a:t>
            </a:r>
            <a:endParaRPr lang="en-US" altLang="fr-FR" sz="1800" b="0" dirty="0"/>
          </a:p>
        </p:txBody>
      </p:sp>
    </p:spTree>
    <p:extLst>
      <p:ext uri="{BB962C8B-B14F-4D97-AF65-F5344CB8AC3E}">
        <p14:creationId xmlns:p14="http://schemas.microsoft.com/office/powerpoint/2010/main" val="13340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0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9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9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9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9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9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21" grpId="0" animBg="1"/>
      <p:bldP spid="109622" grpId="0" animBg="1"/>
      <p:bldP spid="109623" grpId="0" animBg="1"/>
      <p:bldP spid="109624" grpId="0" animBg="1"/>
      <p:bldP spid="109625" grpId="0" animBg="1"/>
      <p:bldP spid="109626" grpId="0" animBg="1"/>
      <p:bldP spid="109627" grpId="0" autoUpdateAnimBg="0"/>
      <p:bldP spid="109628" grpId="0" autoUpdateAnimBg="0"/>
      <p:bldP spid="109629" grpId="0" autoUpdateAnimBg="0"/>
      <p:bldP spid="109630" grpId="0" autoUpdateAnimBg="0"/>
      <p:bldP spid="109631" grpId="0" autoUpdateAnimBg="0"/>
      <p:bldP spid="10963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Reachability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E9C65F-D02E-4627-B7B6-3607AEF6F8B0}" type="slidenum">
              <a:rPr lang="fr-CA" smtClean="0"/>
              <a:pPr>
                <a:defRPr/>
              </a:pPr>
              <a:t>33</a:t>
            </a:fld>
            <a:endParaRPr lang="fr-CA"/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914400" y="1600200"/>
            <a:ext cx="7950200" cy="3886200"/>
            <a:chOff x="576" y="1008"/>
            <a:chExt cx="5008" cy="2448"/>
          </a:xfrm>
        </p:grpSpPr>
        <p:sp>
          <p:nvSpPr>
            <p:cNvPr id="46112" name="Oval 4"/>
            <p:cNvSpPr>
              <a:spLocks noChangeArrowheads="1"/>
            </p:cNvSpPr>
            <p:nvPr/>
          </p:nvSpPr>
          <p:spPr bwMode="auto">
            <a:xfrm>
              <a:off x="720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13" name="Rectangle 5"/>
            <p:cNvSpPr>
              <a:spLocks noChangeArrowheads="1"/>
            </p:cNvSpPr>
            <p:nvPr/>
          </p:nvSpPr>
          <p:spPr bwMode="auto">
            <a:xfrm>
              <a:off x="1344" y="264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14" name="Line 6"/>
            <p:cNvSpPr>
              <a:spLocks noChangeShapeType="1"/>
            </p:cNvSpPr>
            <p:nvPr/>
          </p:nvSpPr>
          <p:spPr bwMode="auto">
            <a:xfrm flipV="1">
              <a:off x="960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15" name="Line 7"/>
            <p:cNvSpPr>
              <a:spLocks noChangeShapeType="1"/>
            </p:cNvSpPr>
            <p:nvPr/>
          </p:nvSpPr>
          <p:spPr bwMode="auto">
            <a:xfrm>
              <a:off x="960" y="244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16" name="Oval 8"/>
            <p:cNvSpPr>
              <a:spLocks noChangeArrowheads="1"/>
            </p:cNvSpPr>
            <p:nvPr/>
          </p:nvSpPr>
          <p:spPr bwMode="auto">
            <a:xfrm>
              <a:off x="2064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17" name="Oval 9"/>
            <p:cNvSpPr>
              <a:spLocks noChangeArrowheads="1"/>
            </p:cNvSpPr>
            <p:nvPr/>
          </p:nvSpPr>
          <p:spPr bwMode="auto">
            <a:xfrm>
              <a:off x="2064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18" name="Rectangle 10"/>
            <p:cNvSpPr>
              <a:spLocks noChangeArrowheads="1"/>
            </p:cNvSpPr>
            <p:nvPr/>
          </p:nvSpPr>
          <p:spPr bwMode="auto">
            <a:xfrm>
              <a:off x="1344" y="182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19" name="Rectangle 11"/>
            <p:cNvSpPr>
              <a:spLocks noChangeArrowheads="1"/>
            </p:cNvSpPr>
            <p:nvPr/>
          </p:nvSpPr>
          <p:spPr bwMode="auto">
            <a:xfrm>
              <a:off x="3072" y="134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20" name="Rectangle 12"/>
            <p:cNvSpPr>
              <a:spLocks noChangeArrowheads="1"/>
            </p:cNvSpPr>
            <p:nvPr/>
          </p:nvSpPr>
          <p:spPr bwMode="auto">
            <a:xfrm>
              <a:off x="3072" y="297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21" name="Rectangle 13"/>
            <p:cNvSpPr>
              <a:spLocks noChangeArrowheads="1"/>
            </p:cNvSpPr>
            <p:nvPr/>
          </p:nvSpPr>
          <p:spPr bwMode="auto">
            <a:xfrm>
              <a:off x="3072" y="216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22" name="Oval 14"/>
            <p:cNvSpPr>
              <a:spLocks noChangeArrowheads="1"/>
            </p:cNvSpPr>
            <p:nvPr/>
          </p:nvSpPr>
          <p:spPr bwMode="auto">
            <a:xfrm>
              <a:off x="4128" y="29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23" name="Oval 15"/>
            <p:cNvSpPr>
              <a:spLocks noChangeArrowheads="1"/>
            </p:cNvSpPr>
            <p:nvPr/>
          </p:nvSpPr>
          <p:spPr bwMode="auto">
            <a:xfrm>
              <a:off x="4080" y="12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24" name="Line 16"/>
            <p:cNvSpPr>
              <a:spLocks noChangeShapeType="1"/>
            </p:cNvSpPr>
            <p:nvPr/>
          </p:nvSpPr>
          <p:spPr bwMode="auto">
            <a:xfrm flipV="1">
              <a:off x="1488" y="168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25" name="Line 17"/>
            <p:cNvSpPr>
              <a:spLocks noChangeShapeType="1"/>
            </p:cNvSpPr>
            <p:nvPr/>
          </p:nvSpPr>
          <p:spPr bwMode="auto">
            <a:xfrm>
              <a:off x="1488" y="273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26" name="Line 18"/>
            <p:cNvSpPr>
              <a:spLocks noChangeShapeType="1"/>
            </p:cNvSpPr>
            <p:nvPr/>
          </p:nvSpPr>
          <p:spPr bwMode="auto">
            <a:xfrm flipV="1">
              <a:off x="2304" y="1440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27" name="Line 19"/>
            <p:cNvSpPr>
              <a:spLocks noChangeShapeType="1"/>
            </p:cNvSpPr>
            <p:nvPr/>
          </p:nvSpPr>
          <p:spPr bwMode="auto">
            <a:xfrm flipV="1">
              <a:off x="3216" y="1392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28" name="Rectangle 20"/>
            <p:cNvSpPr>
              <a:spLocks noChangeArrowheads="1"/>
            </p:cNvSpPr>
            <p:nvPr/>
          </p:nvSpPr>
          <p:spPr bwMode="auto">
            <a:xfrm>
              <a:off x="2160" y="216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29" name="Line 21"/>
            <p:cNvSpPr>
              <a:spLocks noChangeShapeType="1"/>
            </p:cNvSpPr>
            <p:nvPr/>
          </p:nvSpPr>
          <p:spPr bwMode="auto">
            <a:xfrm>
              <a:off x="2208" y="1776"/>
              <a:ext cx="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30" name="Line 22"/>
            <p:cNvSpPr>
              <a:spLocks noChangeShapeType="1"/>
            </p:cNvSpPr>
            <p:nvPr/>
          </p:nvSpPr>
          <p:spPr bwMode="auto">
            <a:xfrm>
              <a:off x="2208" y="2352"/>
              <a:ext cx="1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31" name="Line 23"/>
            <p:cNvSpPr>
              <a:spLocks noChangeShapeType="1"/>
            </p:cNvSpPr>
            <p:nvPr/>
          </p:nvSpPr>
          <p:spPr bwMode="auto">
            <a:xfrm flipV="1">
              <a:off x="2304" y="225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32" name="Line 24"/>
            <p:cNvSpPr>
              <a:spLocks noChangeShapeType="1"/>
            </p:cNvSpPr>
            <p:nvPr/>
          </p:nvSpPr>
          <p:spPr bwMode="auto">
            <a:xfrm flipV="1">
              <a:off x="3216" y="1536"/>
              <a:ext cx="91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33" name="Line 25"/>
            <p:cNvSpPr>
              <a:spLocks noChangeShapeType="1"/>
            </p:cNvSpPr>
            <p:nvPr/>
          </p:nvSpPr>
          <p:spPr bwMode="auto">
            <a:xfrm>
              <a:off x="2304" y="2976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34" name="Line 26"/>
            <p:cNvSpPr>
              <a:spLocks noChangeShapeType="1"/>
            </p:cNvSpPr>
            <p:nvPr/>
          </p:nvSpPr>
          <p:spPr bwMode="auto">
            <a:xfrm>
              <a:off x="3216" y="3072"/>
              <a:ext cx="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35" name="Rectangle 27"/>
            <p:cNvSpPr>
              <a:spLocks noChangeArrowheads="1"/>
            </p:cNvSpPr>
            <p:nvPr/>
          </p:nvSpPr>
          <p:spPr bwMode="auto">
            <a:xfrm>
              <a:off x="4224" y="216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36" name="Line 28"/>
            <p:cNvSpPr>
              <a:spLocks noChangeShapeType="1"/>
            </p:cNvSpPr>
            <p:nvPr/>
          </p:nvSpPr>
          <p:spPr bwMode="auto">
            <a:xfrm>
              <a:off x="4224" y="1536"/>
              <a:ext cx="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37" name="Line 29"/>
            <p:cNvSpPr>
              <a:spLocks noChangeShapeType="1"/>
            </p:cNvSpPr>
            <p:nvPr/>
          </p:nvSpPr>
          <p:spPr bwMode="auto">
            <a:xfrm flipH="1">
              <a:off x="4272" y="2352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38" name="Rectangle 30"/>
            <p:cNvSpPr>
              <a:spLocks noChangeArrowheads="1"/>
            </p:cNvSpPr>
            <p:nvPr/>
          </p:nvSpPr>
          <p:spPr bwMode="auto">
            <a:xfrm>
              <a:off x="2016" y="326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39" name="Rectangle 31"/>
            <p:cNvSpPr>
              <a:spLocks noChangeArrowheads="1"/>
            </p:cNvSpPr>
            <p:nvPr/>
          </p:nvSpPr>
          <p:spPr bwMode="auto">
            <a:xfrm>
              <a:off x="1968" y="1008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40" name="Line 32"/>
            <p:cNvSpPr>
              <a:spLocks noChangeShapeType="1"/>
            </p:cNvSpPr>
            <p:nvPr/>
          </p:nvSpPr>
          <p:spPr bwMode="auto">
            <a:xfrm>
              <a:off x="4272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41" name="Line 33"/>
            <p:cNvSpPr>
              <a:spLocks noChangeShapeType="1"/>
            </p:cNvSpPr>
            <p:nvPr/>
          </p:nvSpPr>
          <p:spPr bwMode="auto">
            <a:xfrm flipH="1">
              <a:off x="2160" y="3360"/>
              <a:ext cx="21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42" name="Line 34"/>
            <p:cNvSpPr>
              <a:spLocks noChangeShapeType="1"/>
            </p:cNvSpPr>
            <p:nvPr/>
          </p:nvSpPr>
          <p:spPr bwMode="auto">
            <a:xfrm flipH="1">
              <a:off x="864" y="3360"/>
              <a:ext cx="1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43" name="Line 35"/>
            <p:cNvSpPr>
              <a:spLocks noChangeShapeType="1"/>
            </p:cNvSpPr>
            <p:nvPr/>
          </p:nvSpPr>
          <p:spPr bwMode="auto">
            <a:xfrm flipV="1">
              <a:off x="864" y="2496"/>
              <a:ext cx="1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44" name="Line 36"/>
            <p:cNvSpPr>
              <a:spLocks noChangeShapeType="1"/>
            </p:cNvSpPr>
            <p:nvPr/>
          </p:nvSpPr>
          <p:spPr bwMode="auto">
            <a:xfrm flipV="1">
              <a:off x="4224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45" name="Line 37"/>
            <p:cNvSpPr>
              <a:spLocks noChangeShapeType="1"/>
            </p:cNvSpPr>
            <p:nvPr/>
          </p:nvSpPr>
          <p:spPr bwMode="auto">
            <a:xfrm flipH="1">
              <a:off x="2112" y="1104"/>
              <a:ext cx="21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46" name="Line 38"/>
            <p:cNvSpPr>
              <a:spLocks noChangeShapeType="1"/>
            </p:cNvSpPr>
            <p:nvPr/>
          </p:nvSpPr>
          <p:spPr bwMode="auto">
            <a:xfrm flipH="1">
              <a:off x="864" y="1104"/>
              <a:ext cx="110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47" name="Line 39"/>
            <p:cNvSpPr>
              <a:spLocks noChangeShapeType="1"/>
            </p:cNvSpPr>
            <p:nvPr/>
          </p:nvSpPr>
          <p:spPr bwMode="auto">
            <a:xfrm>
              <a:off x="864" y="1104"/>
              <a:ext cx="1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48" name="Text Box 40"/>
            <p:cNvSpPr txBox="1">
              <a:spLocks noChangeArrowheads="1"/>
            </p:cNvSpPr>
            <p:nvPr/>
          </p:nvSpPr>
          <p:spPr bwMode="auto">
            <a:xfrm>
              <a:off x="1776" y="10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t8</a:t>
              </a:r>
              <a:endParaRPr lang="en-US" altLang="fr-FR" sz="2400" b="0"/>
            </a:p>
          </p:txBody>
        </p:sp>
        <p:sp>
          <p:nvSpPr>
            <p:cNvPr id="46149" name="Text Box 41"/>
            <p:cNvSpPr txBox="1">
              <a:spLocks noChangeArrowheads="1"/>
            </p:cNvSpPr>
            <p:nvPr/>
          </p:nvSpPr>
          <p:spPr bwMode="auto">
            <a:xfrm>
              <a:off x="1296" y="158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t1</a:t>
              </a:r>
              <a:endParaRPr lang="en-US" altLang="fr-FR" sz="2400" b="0"/>
            </a:p>
          </p:txBody>
        </p:sp>
        <p:sp>
          <p:nvSpPr>
            <p:cNvPr id="46150" name="Text Box 42"/>
            <p:cNvSpPr txBox="1">
              <a:spLocks noChangeArrowheads="1"/>
            </p:cNvSpPr>
            <p:nvPr/>
          </p:nvSpPr>
          <p:spPr bwMode="auto">
            <a:xfrm>
              <a:off x="576" y="201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b="0"/>
                <a:t>p1</a:t>
              </a:r>
              <a:endParaRPr lang="en-US" altLang="fr-FR" sz="2400" b="0"/>
            </a:p>
          </p:txBody>
        </p:sp>
        <p:sp>
          <p:nvSpPr>
            <p:cNvPr id="46151" name="Text Box 43"/>
            <p:cNvSpPr txBox="1">
              <a:spLocks noChangeArrowheads="1"/>
            </p:cNvSpPr>
            <p:nvPr/>
          </p:nvSpPr>
          <p:spPr bwMode="auto">
            <a:xfrm>
              <a:off x="1296" y="283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t2</a:t>
              </a:r>
              <a:endParaRPr lang="en-US" altLang="fr-FR" sz="2400" b="0"/>
            </a:p>
          </p:txBody>
        </p:sp>
        <p:sp>
          <p:nvSpPr>
            <p:cNvPr id="46152" name="Text Box 44"/>
            <p:cNvSpPr txBox="1">
              <a:spLocks noChangeArrowheads="1"/>
            </p:cNvSpPr>
            <p:nvPr/>
          </p:nvSpPr>
          <p:spPr bwMode="auto">
            <a:xfrm>
              <a:off x="1872" y="140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p2</a:t>
              </a:r>
              <a:endParaRPr lang="en-US" altLang="fr-FR" sz="2400" b="0"/>
            </a:p>
          </p:txBody>
        </p:sp>
        <p:sp>
          <p:nvSpPr>
            <p:cNvPr id="46153" name="Text Box 45"/>
            <p:cNvSpPr txBox="1">
              <a:spLocks noChangeArrowheads="1"/>
            </p:cNvSpPr>
            <p:nvPr/>
          </p:nvSpPr>
          <p:spPr bwMode="auto">
            <a:xfrm>
              <a:off x="1920" y="211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t3</a:t>
              </a:r>
              <a:endParaRPr lang="en-US" altLang="fr-FR" sz="2400" b="0"/>
            </a:p>
          </p:txBody>
        </p:sp>
        <p:sp>
          <p:nvSpPr>
            <p:cNvPr id="46154" name="Text Box 46"/>
            <p:cNvSpPr txBox="1">
              <a:spLocks noChangeArrowheads="1"/>
            </p:cNvSpPr>
            <p:nvPr/>
          </p:nvSpPr>
          <p:spPr bwMode="auto">
            <a:xfrm>
              <a:off x="1920" y="264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p3</a:t>
              </a:r>
              <a:endParaRPr lang="en-US" altLang="fr-FR" sz="2400" b="0"/>
            </a:p>
          </p:txBody>
        </p:sp>
        <p:sp>
          <p:nvSpPr>
            <p:cNvPr id="46155" name="Text Box 47"/>
            <p:cNvSpPr txBox="1">
              <a:spLocks noChangeArrowheads="1"/>
            </p:cNvSpPr>
            <p:nvPr/>
          </p:nvSpPr>
          <p:spPr bwMode="auto">
            <a:xfrm>
              <a:off x="2928" y="115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t4</a:t>
              </a:r>
              <a:endParaRPr lang="en-US" altLang="fr-FR" sz="2400" b="0"/>
            </a:p>
          </p:txBody>
        </p:sp>
        <p:sp>
          <p:nvSpPr>
            <p:cNvPr id="46156" name="Text Box 48"/>
            <p:cNvSpPr txBox="1">
              <a:spLocks noChangeArrowheads="1"/>
            </p:cNvSpPr>
            <p:nvPr/>
          </p:nvSpPr>
          <p:spPr bwMode="auto">
            <a:xfrm>
              <a:off x="3206" y="218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t5</a:t>
              </a:r>
              <a:endParaRPr lang="en-US" altLang="fr-FR" sz="2400" b="0"/>
            </a:p>
          </p:txBody>
        </p:sp>
        <p:sp>
          <p:nvSpPr>
            <p:cNvPr id="46157" name="Text Box 49"/>
            <p:cNvSpPr txBox="1">
              <a:spLocks noChangeArrowheads="1"/>
            </p:cNvSpPr>
            <p:nvPr/>
          </p:nvSpPr>
          <p:spPr bwMode="auto">
            <a:xfrm>
              <a:off x="3072" y="273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t6</a:t>
              </a:r>
              <a:endParaRPr lang="en-US" altLang="fr-FR" sz="2400" b="0"/>
            </a:p>
          </p:txBody>
        </p:sp>
        <p:sp>
          <p:nvSpPr>
            <p:cNvPr id="46158" name="Text Box 50"/>
            <p:cNvSpPr txBox="1">
              <a:spLocks noChangeArrowheads="1"/>
            </p:cNvSpPr>
            <p:nvPr/>
          </p:nvSpPr>
          <p:spPr bwMode="auto">
            <a:xfrm>
              <a:off x="3984" y="278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p5</a:t>
              </a:r>
              <a:endParaRPr lang="en-US" altLang="fr-FR" sz="2400" b="0"/>
            </a:p>
          </p:txBody>
        </p:sp>
        <p:sp>
          <p:nvSpPr>
            <p:cNvPr id="46159" name="Text Box 51"/>
            <p:cNvSpPr txBox="1">
              <a:spLocks noChangeArrowheads="1"/>
            </p:cNvSpPr>
            <p:nvPr/>
          </p:nvSpPr>
          <p:spPr bwMode="auto">
            <a:xfrm>
              <a:off x="4032" y="211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 dirty="0"/>
                <a:t>t</a:t>
              </a:r>
              <a:r>
                <a:rPr lang="en-US" altLang="fr-FR" sz="1600" b="0" dirty="0"/>
                <a:t>7</a:t>
              </a:r>
            </a:p>
          </p:txBody>
        </p:sp>
        <p:sp>
          <p:nvSpPr>
            <p:cNvPr id="46160" name="Text Box 52"/>
            <p:cNvSpPr txBox="1">
              <a:spLocks noChangeArrowheads="1"/>
            </p:cNvSpPr>
            <p:nvPr/>
          </p:nvSpPr>
          <p:spPr bwMode="auto">
            <a:xfrm>
              <a:off x="3984" y="110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p4</a:t>
              </a:r>
              <a:endParaRPr lang="en-US" altLang="fr-FR" sz="2400" b="0"/>
            </a:p>
          </p:txBody>
        </p:sp>
        <p:sp>
          <p:nvSpPr>
            <p:cNvPr id="46161" name="Text Box 53"/>
            <p:cNvSpPr txBox="1">
              <a:spLocks noChangeArrowheads="1"/>
            </p:cNvSpPr>
            <p:nvPr/>
          </p:nvSpPr>
          <p:spPr bwMode="auto">
            <a:xfrm>
              <a:off x="1824" y="316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t9</a:t>
              </a:r>
              <a:endParaRPr lang="en-US" altLang="fr-FR" sz="2400" b="0"/>
            </a:p>
          </p:txBody>
        </p:sp>
        <p:sp>
          <p:nvSpPr>
            <p:cNvPr id="46162" name="Oval 54"/>
            <p:cNvSpPr>
              <a:spLocks noChangeArrowheads="1"/>
            </p:cNvSpPr>
            <p:nvPr/>
          </p:nvSpPr>
          <p:spPr bwMode="auto">
            <a:xfrm>
              <a:off x="768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63" name="Oval 55"/>
            <p:cNvSpPr>
              <a:spLocks noChangeArrowheads="1"/>
            </p:cNvSpPr>
            <p:nvPr/>
          </p:nvSpPr>
          <p:spPr bwMode="auto">
            <a:xfrm>
              <a:off x="768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46164" name="Text Box 56"/>
            <p:cNvSpPr txBox="1">
              <a:spLocks noChangeArrowheads="1"/>
            </p:cNvSpPr>
            <p:nvPr/>
          </p:nvSpPr>
          <p:spPr bwMode="auto">
            <a:xfrm>
              <a:off x="4550" y="13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AU" altLang="fr-FR" b="0"/>
            </a:p>
          </p:txBody>
        </p:sp>
        <p:sp>
          <p:nvSpPr>
            <p:cNvPr id="46165" name="Text Box 57"/>
            <p:cNvSpPr txBox="1">
              <a:spLocks noChangeArrowheads="1"/>
            </p:cNvSpPr>
            <p:nvPr/>
          </p:nvSpPr>
          <p:spPr bwMode="auto">
            <a:xfrm>
              <a:off x="4560" y="153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AU" altLang="fr-FR" b="0"/>
            </a:p>
          </p:txBody>
        </p:sp>
        <p:sp>
          <p:nvSpPr>
            <p:cNvPr id="46166" name="Text Box 58"/>
            <p:cNvSpPr txBox="1">
              <a:spLocks noChangeArrowheads="1"/>
            </p:cNvSpPr>
            <p:nvPr/>
          </p:nvSpPr>
          <p:spPr bwMode="auto">
            <a:xfrm>
              <a:off x="4560" y="177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AU" altLang="fr-FR" b="0"/>
            </a:p>
          </p:txBody>
        </p:sp>
        <p:sp>
          <p:nvSpPr>
            <p:cNvPr id="46167" name="Text Box 59"/>
            <p:cNvSpPr txBox="1">
              <a:spLocks noChangeArrowheads="1"/>
            </p:cNvSpPr>
            <p:nvPr/>
          </p:nvSpPr>
          <p:spPr bwMode="auto">
            <a:xfrm>
              <a:off x="4560" y="201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AU" altLang="fr-FR" b="0"/>
            </a:p>
          </p:txBody>
        </p:sp>
        <p:sp>
          <p:nvSpPr>
            <p:cNvPr id="46168" name="Text Box 60"/>
            <p:cNvSpPr txBox="1">
              <a:spLocks noChangeArrowheads="1"/>
            </p:cNvSpPr>
            <p:nvPr/>
          </p:nvSpPr>
          <p:spPr bwMode="auto">
            <a:xfrm>
              <a:off x="4560" y="22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AU" altLang="fr-FR" b="0"/>
            </a:p>
          </p:txBody>
        </p:sp>
        <p:sp>
          <p:nvSpPr>
            <p:cNvPr id="46169" name="Text Box 61"/>
            <p:cNvSpPr txBox="1">
              <a:spLocks noChangeArrowheads="1"/>
            </p:cNvSpPr>
            <p:nvPr/>
          </p:nvSpPr>
          <p:spPr bwMode="auto">
            <a:xfrm>
              <a:off x="4368" y="2784"/>
              <a:ext cx="1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Initial marking:M0</a:t>
              </a:r>
            </a:p>
          </p:txBody>
        </p:sp>
      </p:grpSp>
      <p:grpSp>
        <p:nvGrpSpPr>
          <p:cNvPr id="110654" name="Group 62"/>
          <p:cNvGrpSpPr>
            <a:grpSpLocks/>
          </p:cNvGrpSpPr>
          <p:nvPr/>
        </p:nvGrpSpPr>
        <p:grpSpPr bwMode="auto">
          <a:xfrm>
            <a:off x="1127125" y="5562600"/>
            <a:ext cx="7223125" cy="519113"/>
            <a:chOff x="710" y="3504"/>
            <a:chExt cx="4550" cy="327"/>
          </a:xfrm>
        </p:grpSpPr>
        <p:sp>
          <p:nvSpPr>
            <p:cNvPr id="46093" name="Text Box 63"/>
            <p:cNvSpPr txBox="1">
              <a:spLocks noChangeArrowheads="1"/>
            </p:cNvSpPr>
            <p:nvPr/>
          </p:nvSpPr>
          <p:spPr bwMode="auto">
            <a:xfrm>
              <a:off x="710" y="357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M0</a:t>
              </a:r>
            </a:p>
          </p:txBody>
        </p:sp>
        <p:sp>
          <p:nvSpPr>
            <p:cNvPr id="46094" name="Line 64"/>
            <p:cNvSpPr>
              <a:spLocks noChangeShapeType="1"/>
            </p:cNvSpPr>
            <p:nvPr/>
          </p:nvSpPr>
          <p:spPr bwMode="auto">
            <a:xfrm>
              <a:off x="1008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095" name="Text Box 65"/>
            <p:cNvSpPr txBox="1">
              <a:spLocks noChangeArrowheads="1"/>
            </p:cNvSpPr>
            <p:nvPr/>
          </p:nvSpPr>
          <p:spPr bwMode="auto">
            <a:xfrm>
              <a:off x="1392" y="360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M1</a:t>
              </a:r>
            </a:p>
          </p:txBody>
        </p:sp>
        <p:sp>
          <p:nvSpPr>
            <p:cNvPr id="46096" name="Text Box 66"/>
            <p:cNvSpPr txBox="1">
              <a:spLocks noChangeArrowheads="1"/>
            </p:cNvSpPr>
            <p:nvPr/>
          </p:nvSpPr>
          <p:spPr bwMode="auto">
            <a:xfrm>
              <a:off x="2112" y="360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M2</a:t>
              </a:r>
            </a:p>
          </p:txBody>
        </p:sp>
        <p:sp>
          <p:nvSpPr>
            <p:cNvPr id="46097" name="Line 67"/>
            <p:cNvSpPr>
              <a:spLocks noChangeShapeType="1"/>
            </p:cNvSpPr>
            <p:nvPr/>
          </p:nvSpPr>
          <p:spPr bwMode="auto">
            <a:xfrm>
              <a:off x="1776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098" name="Line 68"/>
            <p:cNvSpPr>
              <a:spLocks noChangeShapeType="1"/>
            </p:cNvSpPr>
            <p:nvPr/>
          </p:nvSpPr>
          <p:spPr bwMode="auto">
            <a:xfrm>
              <a:off x="2448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099" name="Text Box 69"/>
            <p:cNvSpPr txBox="1">
              <a:spLocks noChangeArrowheads="1"/>
            </p:cNvSpPr>
            <p:nvPr/>
          </p:nvSpPr>
          <p:spPr bwMode="auto">
            <a:xfrm>
              <a:off x="2832" y="360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M3</a:t>
              </a:r>
            </a:p>
          </p:txBody>
        </p:sp>
        <p:sp>
          <p:nvSpPr>
            <p:cNvPr id="46100" name="Text Box 70"/>
            <p:cNvSpPr txBox="1">
              <a:spLocks noChangeArrowheads="1"/>
            </p:cNvSpPr>
            <p:nvPr/>
          </p:nvSpPr>
          <p:spPr bwMode="auto">
            <a:xfrm>
              <a:off x="3552" y="360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M0</a:t>
              </a:r>
            </a:p>
          </p:txBody>
        </p:sp>
        <p:sp>
          <p:nvSpPr>
            <p:cNvPr id="46101" name="Line 71"/>
            <p:cNvSpPr>
              <a:spLocks noChangeShapeType="1"/>
            </p:cNvSpPr>
            <p:nvPr/>
          </p:nvSpPr>
          <p:spPr bwMode="auto">
            <a:xfrm>
              <a:off x="3216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02" name="Line 72"/>
            <p:cNvSpPr>
              <a:spLocks noChangeShapeType="1"/>
            </p:cNvSpPr>
            <p:nvPr/>
          </p:nvSpPr>
          <p:spPr bwMode="auto">
            <a:xfrm>
              <a:off x="3840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03" name="Text Box 73"/>
            <p:cNvSpPr txBox="1">
              <a:spLocks noChangeArrowheads="1"/>
            </p:cNvSpPr>
            <p:nvPr/>
          </p:nvSpPr>
          <p:spPr bwMode="auto">
            <a:xfrm>
              <a:off x="4224" y="360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M2</a:t>
              </a:r>
            </a:p>
          </p:txBody>
        </p:sp>
        <p:sp>
          <p:nvSpPr>
            <p:cNvPr id="46104" name="Text Box 74"/>
            <p:cNvSpPr txBox="1">
              <a:spLocks noChangeArrowheads="1"/>
            </p:cNvSpPr>
            <p:nvPr/>
          </p:nvSpPr>
          <p:spPr bwMode="auto">
            <a:xfrm>
              <a:off x="4944" y="360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M4</a:t>
              </a:r>
            </a:p>
          </p:txBody>
        </p:sp>
        <p:sp>
          <p:nvSpPr>
            <p:cNvPr id="46105" name="Line 75"/>
            <p:cNvSpPr>
              <a:spLocks noChangeShapeType="1"/>
            </p:cNvSpPr>
            <p:nvPr/>
          </p:nvSpPr>
          <p:spPr bwMode="auto">
            <a:xfrm>
              <a:off x="4608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6106" name="Text Box 76"/>
            <p:cNvSpPr txBox="1">
              <a:spLocks noChangeArrowheads="1"/>
            </p:cNvSpPr>
            <p:nvPr/>
          </p:nvSpPr>
          <p:spPr bwMode="auto">
            <a:xfrm>
              <a:off x="1824" y="35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t3</a:t>
              </a:r>
            </a:p>
          </p:txBody>
        </p:sp>
        <p:sp>
          <p:nvSpPr>
            <p:cNvPr id="46107" name="Text Box 77"/>
            <p:cNvSpPr txBox="1">
              <a:spLocks noChangeArrowheads="1"/>
            </p:cNvSpPr>
            <p:nvPr/>
          </p:nvSpPr>
          <p:spPr bwMode="auto">
            <a:xfrm>
              <a:off x="1056" y="35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t1</a:t>
              </a:r>
            </a:p>
          </p:txBody>
        </p:sp>
        <p:sp>
          <p:nvSpPr>
            <p:cNvPr id="46108" name="Text Box 78"/>
            <p:cNvSpPr txBox="1">
              <a:spLocks noChangeArrowheads="1"/>
            </p:cNvSpPr>
            <p:nvPr/>
          </p:nvSpPr>
          <p:spPr bwMode="auto">
            <a:xfrm>
              <a:off x="2496" y="35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t5</a:t>
              </a:r>
            </a:p>
          </p:txBody>
        </p:sp>
        <p:sp>
          <p:nvSpPr>
            <p:cNvPr id="46109" name="Text Box 79"/>
            <p:cNvSpPr txBox="1">
              <a:spLocks noChangeArrowheads="1"/>
            </p:cNvSpPr>
            <p:nvPr/>
          </p:nvSpPr>
          <p:spPr bwMode="auto">
            <a:xfrm>
              <a:off x="3264" y="35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t8</a:t>
              </a:r>
            </a:p>
          </p:txBody>
        </p:sp>
        <p:sp>
          <p:nvSpPr>
            <p:cNvPr id="46110" name="Text Box 80"/>
            <p:cNvSpPr txBox="1">
              <a:spLocks noChangeArrowheads="1"/>
            </p:cNvSpPr>
            <p:nvPr/>
          </p:nvSpPr>
          <p:spPr bwMode="auto">
            <a:xfrm>
              <a:off x="3888" y="35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t2</a:t>
              </a:r>
            </a:p>
          </p:txBody>
        </p:sp>
        <p:sp>
          <p:nvSpPr>
            <p:cNvPr id="46111" name="Text Box 81"/>
            <p:cNvSpPr txBox="1">
              <a:spLocks noChangeArrowheads="1"/>
            </p:cNvSpPr>
            <p:nvPr/>
          </p:nvSpPr>
          <p:spPr bwMode="auto">
            <a:xfrm>
              <a:off x="4656" y="35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600" b="0"/>
                <a:t>t6</a:t>
              </a:r>
            </a:p>
          </p:txBody>
        </p:sp>
      </p:grpSp>
      <p:grpSp>
        <p:nvGrpSpPr>
          <p:cNvPr id="110674" name="Group 82"/>
          <p:cNvGrpSpPr>
            <a:grpSpLocks/>
          </p:cNvGrpSpPr>
          <p:nvPr/>
        </p:nvGrpSpPr>
        <p:grpSpPr bwMode="auto">
          <a:xfrm>
            <a:off x="7010400" y="2057400"/>
            <a:ext cx="1697038" cy="1890713"/>
            <a:chOff x="4416" y="1296"/>
            <a:chExt cx="1069" cy="1191"/>
          </a:xfrm>
        </p:grpSpPr>
        <p:sp>
          <p:nvSpPr>
            <p:cNvPr id="46088" name="Text Box 83"/>
            <p:cNvSpPr txBox="1">
              <a:spLocks noChangeArrowheads="1"/>
            </p:cNvSpPr>
            <p:nvPr/>
          </p:nvSpPr>
          <p:spPr bwMode="auto">
            <a:xfrm>
              <a:off x="4416" y="1296"/>
              <a:ext cx="10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M0 = (1,0,0,0,0)</a:t>
              </a:r>
            </a:p>
          </p:txBody>
        </p:sp>
        <p:sp>
          <p:nvSpPr>
            <p:cNvPr id="46089" name="Text Box 84"/>
            <p:cNvSpPr txBox="1">
              <a:spLocks noChangeArrowheads="1"/>
            </p:cNvSpPr>
            <p:nvPr/>
          </p:nvSpPr>
          <p:spPr bwMode="auto">
            <a:xfrm>
              <a:off x="4416" y="1536"/>
              <a:ext cx="10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M1 = (0,1,0,0,0)</a:t>
              </a:r>
            </a:p>
          </p:txBody>
        </p:sp>
        <p:sp>
          <p:nvSpPr>
            <p:cNvPr id="46090" name="Text Box 85"/>
            <p:cNvSpPr txBox="1">
              <a:spLocks noChangeArrowheads="1"/>
            </p:cNvSpPr>
            <p:nvPr/>
          </p:nvSpPr>
          <p:spPr bwMode="auto">
            <a:xfrm>
              <a:off x="4416" y="1776"/>
              <a:ext cx="10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M2 = (0,0,1,0,0)</a:t>
              </a:r>
            </a:p>
          </p:txBody>
        </p:sp>
        <p:sp>
          <p:nvSpPr>
            <p:cNvPr id="46091" name="Text Box 86"/>
            <p:cNvSpPr txBox="1">
              <a:spLocks noChangeArrowheads="1"/>
            </p:cNvSpPr>
            <p:nvPr/>
          </p:nvSpPr>
          <p:spPr bwMode="auto">
            <a:xfrm>
              <a:off x="4416" y="2016"/>
              <a:ext cx="10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M3 = (0,0,0,1,0)</a:t>
              </a:r>
            </a:p>
          </p:txBody>
        </p:sp>
        <p:sp>
          <p:nvSpPr>
            <p:cNvPr id="46092" name="Text Box 87"/>
            <p:cNvSpPr txBox="1">
              <a:spLocks noChangeArrowheads="1"/>
            </p:cNvSpPr>
            <p:nvPr/>
          </p:nvSpPr>
          <p:spPr bwMode="auto">
            <a:xfrm>
              <a:off x="4416" y="2256"/>
              <a:ext cx="10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M4 = (0,0,0,0,1)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Reachability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endParaRPr lang="en-US" altLang="fr-FR" smtClean="0"/>
          </a:p>
          <a:p>
            <a:pPr>
              <a:buClr>
                <a:schemeClr val="tx1"/>
              </a:buClr>
            </a:pPr>
            <a:endParaRPr lang="en-US" altLang="fr-FR" smtClean="0"/>
          </a:p>
          <a:p>
            <a:pPr>
              <a:buClr>
                <a:schemeClr val="tx1"/>
              </a:buClr>
            </a:pPr>
            <a:endParaRPr lang="en-US" altLang="fr-FR" smtClean="0"/>
          </a:p>
          <a:p>
            <a:pPr>
              <a:buClr>
                <a:schemeClr val="tx1"/>
              </a:buClr>
            </a:pPr>
            <a:endParaRPr lang="en-US" altLang="fr-FR" smtClean="0"/>
          </a:p>
          <a:p>
            <a:pPr>
              <a:buClr>
                <a:schemeClr val="tx1"/>
              </a:buClr>
            </a:pPr>
            <a:r>
              <a:rPr lang="en-US" altLang="fr-FR" smtClean="0"/>
              <a:t>“M2 is </a:t>
            </a:r>
            <a:r>
              <a:rPr lang="en-US" altLang="fr-FR" i="1" smtClean="0"/>
              <a:t>reachable</a:t>
            </a:r>
            <a:r>
              <a:rPr lang="en-US" altLang="fr-FR" smtClean="0"/>
              <a:t> from M1 and M4 is </a:t>
            </a:r>
            <a:r>
              <a:rPr lang="en-US" altLang="fr-FR" i="1" smtClean="0"/>
              <a:t>reachable</a:t>
            </a:r>
            <a:r>
              <a:rPr lang="en-US" altLang="fr-FR" smtClean="0"/>
              <a:t> from M0.”</a:t>
            </a:r>
          </a:p>
          <a:p>
            <a:pPr>
              <a:buClr>
                <a:schemeClr val="tx1"/>
              </a:buClr>
            </a:pPr>
            <a:endParaRPr lang="en-US" altLang="fr-FR" smtClean="0"/>
          </a:p>
          <a:p>
            <a:pPr>
              <a:buClr>
                <a:schemeClr val="tx1"/>
              </a:buClr>
            </a:pPr>
            <a:r>
              <a:rPr lang="en-US" altLang="fr-FR" smtClean="0"/>
              <a:t>In fact, in the vending machine example, all markings are reachable from every marking.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81B7E-B3FC-4481-8227-E379CAC192AB}" type="slidenum">
              <a:rPr lang="fr-CA" smtClean="0"/>
              <a:pPr>
                <a:defRPr/>
              </a:pPr>
              <a:t>34</a:t>
            </a:fld>
            <a:endParaRPr lang="fr-CA"/>
          </a:p>
        </p:txBody>
      </p:sp>
      <p:grpSp>
        <p:nvGrpSpPr>
          <p:cNvPr id="47110" name="Group 4"/>
          <p:cNvGrpSpPr>
            <a:grpSpLocks/>
          </p:cNvGrpSpPr>
          <p:nvPr/>
        </p:nvGrpSpPr>
        <p:grpSpPr bwMode="auto">
          <a:xfrm>
            <a:off x="588963" y="1854200"/>
            <a:ext cx="7223125" cy="1214438"/>
            <a:chOff x="758" y="1050"/>
            <a:chExt cx="4550" cy="765"/>
          </a:xfrm>
        </p:grpSpPr>
        <p:grpSp>
          <p:nvGrpSpPr>
            <p:cNvPr id="47111" name="Group 5"/>
            <p:cNvGrpSpPr>
              <a:grpSpLocks/>
            </p:cNvGrpSpPr>
            <p:nvPr/>
          </p:nvGrpSpPr>
          <p:grpSpPr bwMode="auto">
            <a:xfrm>
              <a:off x="758" y="1488"/>
              <a:ext cx="4550" cy="327"/>
              <a:chOff x="758" y="1488"/>
              <a:chExt cx="4550" cy="327"/>
            </a:xfrm>
          </p:grpSpPr>
          <p:sp>
            <p:nvSpPr>
              <p:cNvPr id="47113" name="Text Box 6"/>
              <p:cNvSpPr txBox="1">
                <a:spLocks noChangeArrowheads="1"/>
              </p:cNvSpPr>
              <p:nvPr/>
            </p:nvSpPr>
            <p:spPr bwMode="auto">
              <a:xfrm>
                <a:off x="758" y="1560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M0</a:t>
                </a:r>
              </a:p>
            </p:txBody>
          </p:sp>
          <p:sp>
            <p:nvSpPr>
              <p:cNvPr id="47114" name="Line 7"/>
              <p:cNvSpPr>
                <a:spLocks noChangeShapeType="1"/>
              </p:cNvSpPr>
              <p:nvPr/>
            </p:nvSpPr>
            <p:spPr bwMode="auto">
              <a:xfrm>
                <a:off x="1056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7115" name="Text Box 8"/>
              <p:cNvSpPr txBox="1">
                <a:spLocks noChangeArrowheads="1"/>
              </p:cNvSpPr>
              <p:nvPr/>
            </p:nvSpPr>
            <p:spPr bwMode="auto">
              <a:xfrm>
                <a:off x="1440" y="1584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M1</a:t>
                </a:r>
              </a:p>
            </p:txBody>
          </p:sp>
          <p:sp>
            <p:nvSpPr>
              <p:cNvPr id="47116" name="Text Box 9"/>
              <p:cNvSpPr txBox="1">
                <a:spLocks noChangeArrowheads="1"/>
              </p:cNvSpPr>
              <p:nvPr/>
            </p:nvSpPr>
            <p:spPr bwMode="auto">
              <a:xfrm>
                <a:off x="2160" y="1584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M2</a:t>
                </a:r>
              </a:p>
            </p:txBody>
          </p:sp>
          <p:sp>
            <p:nvSpPr>
              <p:cNvPr id="47117" name="Line 10"/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7118" name="Line 11"/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7119" name="Text Box 12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M3</a:t>
                </a:r>
              </a:p>
            </p:txBody>
          </p:sp>
          <p:sp>
            <p:nvSpPr>
              <p:cNvPr id="47120" name="Text Box 13"/>
              <p:cNvSpPr txBox="1">
                <a:spLocks noChangeArrowheads="1"/>
              </p:cNvSpPr>
              <p:nvPr/>
            </p:nvSpPr>
            <p:spPr bwMode="auto">
              <a:xfrm>
                <a:off x="3600" y="1584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M0</a:t>
                </a:r>
              </a:p>
            </p:txBody>
          </p:sp>
          <p:sp>
            <p:nvSpPr>
              <p:cNvPr id="47121" name="Line 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7122" name="Line 15"/>
              <p:cNvSpPr>
                <a:spLocks noChangeShapeType="1"/>
              </p:cNvSpPr>
              <p:nvPr/>
            </p:nvSpPr>
            <p:spPr bwMode="auto">
              <a:xfrm>
                <a:off x="3888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7123" name="Text Box 16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M2</a:t>
                </a:r>
              </a:p>
            </p:txBody>
          </p:sp>
          <p:sp>
            <p:nvSpPr>
              <p:cNvPr id="47124" name="Text Box 17"/>
              <p:cNvSpPr txBox="1">
                <a:spLocks noChangeArrowheads="1"/>
              </p:cNvSpPr>
              <p:nvPr/>
            </p:nvSpPr>
            <p:spPr bwMode="auto">
              <a:xfrm>
                <a:off x="4992" y="1584"/>
                <a:ext cx="3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800" b="0"/>
                  <a:t>M4</a:t>
                </a:r>
              </a:p>
            </p:txBody>
          </p:sp>
          <p:sp>
            <p:nvSpPr>
              <p:cNvPr id="47125" name="Line 18"/>
              <p:cNvSpPr>
                <a:spLocks noChangeShapeType="1"/>
              </p:cNvSpPr>
              <p:nvPr/>
            </p:nvSpPr>
            <p:spPr bwMode="auto">
              <a:xfrm>
                <a:off x="4656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7126" name="Text Box 19"/>
              <p:cNvSpPr txBox="1">
                <a:spLocks noChangeArrowheads="1"/>
              </p:cNvSpPr>
              <p:nvPr/>
            </p:nvSpPr>
            <p:spPr bwMode="auto">
              <a:xfrm>
                <a:off x="1872" y="1488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600" b="0"/>
                  <a:t>t3</a:t>
                </a:r>
              </a:p>
            </p:txBody>
          </p:sp>
          <p:sp>
            <p:nvSpPr>
              <p:cNvPr id="47127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488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600" b="0"/>
                  <a:t>t1</a:t>
                </a:r>
              </a:p>
            </p:txBody>
          </p:sp>
          <p:sp>
            <p:nvSpPr>
              <p:cNvPr id="47128" name="Text Box 21"/>
              <p:cNvSpPr txBox="1">
                <a:spLocks noChangeArrowheads="1"/>
              </p:cNvSpPr>
              <p:nvPr/>
            </p:nvSpPr>
            <p:spPr bwMode="auto">
              <a:xfrm>
                <a:off x="2544" y="1488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600" b="0"/>
                  <a:t>t5</a:t>
                </a:r>
              </a:p>
            </p:txBody>
          </p:sp>
          <p:sp>
            <p:nvSpPr>
              <p:cNvPr id="47129" name="Text Box 22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600" b="0"/>
                  <a:t>t8</a:t>
                </a:r>
              </a:p>
            </p:txBody>
          </p:sp>
          <p:sp>
            <p:nvSpPr>
              <p:cNvPr id="47130" name="Text Box 23"/>
              <p:cNvSpPr txBox="1">
                <a:spLocks noChangeArrowheads="1"/>
              </p:cNvSpPr>
              <p:nvPr/>
            </p:nvSpPr>
            <p:spPr bwMode="auto">
              <a:xfrm>
                <a:off x="3936" y="1488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600" b="0"/>
                  <a:t>t2</a:t>
                </a:r>
              </a:p>
            </p:txBody>
          </p:sp>
          <p:sp>
            <p:nvSpPr>
              <p:cNvPr id="47131" name="Text Box 24"/>
              <p:cNvSpPr txBox="1">
                <a:spLocks noChangeArrowheads="1"/>
              </p:cNvSpPr>
              <p:nvPr/>
            </p:nvSpPr>
            <p:spPr bwMode="auto">
              <a:xfrm>
                <a:off x="4704" y="1488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spcAft>
                    <a:spcPts val="600"/>
                  </a:spcAft>
                  <a:buFont typeface="Arial" pitchFamily="34" charset="0"/>
                  <a:defRPr sz="20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fr-FR" sz="1600" b="0"/>
                  <a:t>t6</a:t>
                </a:r>
              </a:p>
            </p:txBody>
          </p:sp>
        </p:grpSp>
        <p:sp>
          <p:nvSpPr>
            <p:cNvPr id="111641" name="Text Box 25"/>
            <p:cNvSpPr txBox="1">
              <a:spLocks noChangeArrowheads="1"/>
            </p:cNvSpPr>
            <p:nvPr/>
          </p:nvSpPr>
          <p:spPr bwMode="auto">
            <a:xfrm>
              <a:off x="758" y="1050"/>
              <a:ext cx="265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fr-FR" sz="2000" b="1" dirty="0">
                  <a:latin typeface="+mn-lt"/>
                  <a:cs typeface="+mn-cs"/>
                </a:rPr>
                <a:t>A firing or occurrence sequence</a:t>
              </a:r>
              <a:r>
                <a:rPr lang="en-US" altLang="fr-FR" sz="2800" dirty="0">
                  <a:latin typeface="Arial" charset="0"/>
                  <a:cs typeface="Arial" charset="0"/>
                </a:rPr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Boundedness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fr-FR" smtClean="0"/>
              <a:t>A Petri net is said to be </a:t>
            </a:r>
            <a:r>
              <a:rPr lang="en-US" altLang="fr-FR" i="1" smtClean="0"/>
              <a:t>k-bounded</a:t>
            </a:r>
            <a:r>
              <a:rPr lang="en-US" altLang="fr-FR" smtClean="0"/>
              <a:t> or simply </a:t>
            </a:r>
            <a:r>
              <a:rPr lang="en-US" altLang="fr-FR" i="1" smtClean="0"/>
              <a:t>bounded</a:t>
            </a:r>
            <a:r>
              <a:rPr lang="en-US" altLang="fr-FR" smtClean="0"/>
              <a:t> if the number of tokens in each place does not exceed a finite number </a:t>
            </a:r>
            <a:r>
              <a:rPr lang="en-US" altLang="fr-FR" i="1" smtClean="0"/>
              <a:t>k </a:t>
            </a:r>
            <a:r>
              <a:rPr lang="en-US" altLang="fr-FR" smtClean="0"/>
              <a:t>for any marking reachable from M0.</a:t>
            </a:r>
          </a:p>
          <a:p>
            <a:pPr>
              <a:buClr>
                <a:schemeClr val="tx1"/>
              </a:buClr>
            </a:pPr>
            <a:endParaRPr lang="en-US" altLang="fr-FR" smtClean="0"/>
          </a:p>
          <a:p>
            <a:pPr>
              <a:buClr>
                <a:schemeClr val="tx1"/>
              </a:buClr>
            </a:pPr>
            <a:r>
              <a:rPr lang="en-US" altLang="fr-FR" smtClean="0"/>
              <a:t>The Petri net for vending machine is 1-bounded.</a:t>
            </a:r>
          </a:p>
          <a:p>
            <a:pPr>
              <a:buClr>
                <a:schemeClr val="tx1"/>
              </a:buClr>
            </a:pPr>
            <a:endParaRPr lang="en-US" altLang="fr-FR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557B5-9451-4024-89B2-82585C131022}" type="slidenum">
              <a:rPr lang="fr-CA" smtClean="0"/>
              <a:pPr>
                <a:defRPr/>
              </a:pPr>
              <a:t>35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Liveness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fr-FR" smtClean="0"/>
              <a:t>A Petri net with initial marking M0 is</a:t>
            </a:r>
            <a:r>
              <a:rPr lang="en-US" altLang="fr-FR" i="1" smtClean="0"/>
              <a:t> live</a:t>
            </a:r>
            <a:r>
              <a:rPr lang="en-US" altLang="fr-FR" smtClean="0"/>
              <a:t> if, no matter what marking has been reached from M0, it is possible to ultimately fire </a:t>
            </a:r>
            <a:r>
              <a:rPr lang="en-US" altLang="fr-FR" i="1" smtClean="0"/>
              <a:t>any</a:t>
            </a:r>
            <a:r>
              <a:rPr lang="en-US" altLang="fr-FR" smtClean="0"/>
              <a:t> transition by progressing through some further firing sequence.</a:t>
            </a:r>
          </a:p>
          <a:p>
            <a:pPr>
              <a:buClr>
                <a:schemeClr val="tx1"/>
              </a:buClr>
            </a:pPr>
            <a:endParaRPr lang="en-US" altLang="fr-FR" smtClean="0"/>
          </a:p>
          <a:p>
            <a:pPr>
              <a:buClr>
                <a:schemeClr val="tx1"/>
              </a:buClr>
            </a:pPr>
            <a:r>
              <a:rPr lang="en-US" altLang="fr-FR" smtClean="0"/>
              <a:t>A live Petri net guarantees </a:t>
            </a:r>
            <a:r>
              <a:rPr lang="en-US" altLang="fr-FR" i="1" smtClean="0"/>
              <a:t>deadlock-free</a:t>
            </a:r>
            <a:r>
              <a:rPr lang="en-US" altLang="fr-FR" smtClean="0"/>
              <a:t> operation, no matter what firing sequence is chosen.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753A3-8ADF-4639-B111-E4886DD87CC1}" type="slidenum">
              <a:rPr lang="fr-CA" smtClean="0"/>
              <a:pPr>
                <a:defRPr/>
              </a:pPr>
              <a:t>36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Liveness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fr-FR" smtClean="0"/>
              <a:t>The vending machine is live and the producer-consumer system is also live.</a:t>
            </a:r>
          </a:p>
          <a:p>
            <a:pPr>
              <a:buClr>
                <a:schemeClr val="tx1"/>
              </a:buClr>
            </a:pPr>
            <a:endParaRPr lang="en-US" altLang="fr-FR" smtClean="0"/>
          </a:p>
          <a:p>
            <a:pPr>
              <a:buClr>
                <a:schemeClr val="tx1"/>
              </a:buClr>
            </a:pPr>
            <a:r>
              <a:rPr lang="en-US" altLang="fr-FR" smtClean="0"/>
              <a:t>A transition is </a:t>
            </a:r>
            <a:r>
              <a:rPr lang="en-US" altLang="fr-FR" i="1" smtClean="0"/>
              <a:t>dead</a:t>
            </a:r>
            <a:r>
              <a:rPr lang="en-US" altLang="fr-FR" smtClean="0"/>
              <a:t> if it can never be fired in any firing sequence.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75F960-7F9D-4DAA-8DB7-3C7CA3238CBF}" type="slidenum">
              <a:rPr lang="fr-CA" smtClean="0"/>
              <a:pPr>
                <a:defRPr/>
              </a:pPr>
              <a:t>37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An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B3B700-EFE8-4BF9-990C-946E3D01BF15}" type="slidenum">
              <a:rPr lang="fr-CA" smtClean="0"/>
              <a:pPr>
                <a:defRPr/>
              </a:pPr>
              <a:t>38</a:t>
            </a:fld>
            <a:endParaRPr lang="fr-CA"/>
          </a:p>
        </p:txBody>
      </p:sp>
      <p:sp>
        <p:nvSpPr>
          <p:cNvPr id="51205" name="Oval 3"/>
          <p:cNvSpPr>
            <a:spLocks noChangeArrowheads="1"/>
          </p:cNvSpPr>
          <p:nvPr/>
        </p:nvSpPr>
        <p:spPr bwMode="auto">
          <a:xfrm>
            <a:off x="2286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3124200" y="19812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1207" name="Line 5"/>
          <p:cNvSpPr>
            <a:spLocks noChangeShapeType="1"/>
          </p:cNvSpPr>
          <p:nvPr/>
        </p:nvSpPr>
        <p:spPr bwMode="auto">
          <a:xfrm flipV="1">
            <a:off x="2590800" y="2209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8" name="Oval 6"/>
          <p:cNvSpPr>
            <a:spLocks noChangeArrowheads="1"/>
          </p:cNvSpPr>
          <p:nvPr/>
        </p:nvSpPr>
        <p:spPr bwMode="auto">
          <a:xfrm>
            <a:off x="3810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1209" name="Line 7"/>
          <p:cNvSpPr>
            <a:spLocks noChangeShapeType="1"/>
          </p:cNvSpPr>
          <p:nvPr/>
        </p:nvSpPr>
        <p:spPr bwMode="auto">
          <a:xfrm>
            <a:off x="3352800" y="2209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10" name="Rectangle 8"/>
          <p:cNvSpPr>
            <a:spLocks noChangeArrowheads="1"/>
          </p:cNvSpPr>
          <p:nvPr/>
        </p:nvSpPr>
        <p:spPr bwMode="auto">
          <a:xfrm>
            <a:off x="3124200" y="3352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1211" name="Line 9"/>
          <p:cNvSpPr>
            <a:spLocks noChangeShapeType="1"/>
          </p:cNvSpPr>
          <p:nvPr/>
        </p:nvSpPr>
        <p:spPr bwMode="auto">
          <a:xfrm flipH="1">
            <a:off x="3352800" y="3048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12" name="Line 10"/>
          <p:cNvSpPr>
            <a:spLocks noChangeShapeType="1"/>
          </p:cNvSpPr>
          <p:nvPr/>
        </p:nvSpPr>
        <p:spPr bwMode="auto">
          <a:xfrm flipH="1" flipV="1">
            <a:off x="2590800" y="3048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13" name="Rectangle 11"/>
          <p:cNvSpPr>
            <a:spLocks noChangeArrowheads="1"/>
          </p:cNvSpPr>
          <p:nvPr/>
        </p:nvSpPr>
        <p:spPr bwMode="auto">
          <a:xfrm rot="-5400000">
            <a:off x="5105400" y="2590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cxnSp>
        <p:nvCxnSpPr>
          <p:cNvPr id="51214" name="AutoShape 12"/>
          <p:cNvCxnSpPr>
            <a:cxnSpLocks noChangeShapeType="1"/>
            <a:stCxn id="51208" idx="4"/>
            <a:endCxn id="51213" idx="1"/>
          </p:cNvCxnSpPr>
          <p:nvPr/>
        </p:nvCxnSpPr>
        <p:spPr bwMode="auto">
          <a:xfrm rot="5400000" flipH="1" flipV="1">
            <a:off x="4532313" y="2362200"/>
            <a:ext cx="153987" cy="1217613"/>
          </a:xfrm>
          <a:prstGeom prst="curvedConnector3">
            <a:avLst>
              <a:gd name="adj1" fmla="val -4443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5" name="Oval 13"/>
          <p:cNvSpPr>
            <a:spLocks noChangeArrowheads="1"/>
          </p:cNvSpPr>
          <p:nvPr/>
        </p:nvSpPr>
        <p:spPr bwMode="auto">
          <a:xfrm>
            <a:off x="57912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1216" name="Oval 14"/>
          <p:cNvSpPr>
            <a:spLocks noChangeArrowheads="1"/>
          </p:cNvSpPr>
          <p:nvPr/>
        </p:nvSpPr>
        <p:spPr bwMode="auto">
          <a:xfrm>
            <a:off x="58674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1217" name="Rectangle 15"/>
          <p:cNvSpPr>
            <a:spLocks noChangeArrowheads="1"/>
          </p:cNvSpPr>
          <p:nvPr/>
        </p:nvSpPr>
        <p:spPr bwMode="auto">
          <a:xfrm rot="-5400000">
            <a:off x="6705600" y="2590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1218" name="Line 16"/>
          <p:cNvSpPr>
            <a:spLocks noChangeShapeType="1"/>
          </p:cNvSpPr>
          <p:nvPr/>
        </p:nvSpPr>
        <p:spPr bwMode="auto">
          <a:xfrm flipV="1">
            <a:off x="5334000" y="2133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19" name="Line 17"/>
          <p:cNvSpPr>
            <a:spLocks noChangeShapeType="1"/>
          </p:cNvSpPr>
          <p:nvPr/>
        </p:nvSpPr>
        <p:spPr bwMode="auto">
          <a:xfrm>
            <a:off x="6172200" y="2133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20" name="Line 18"/>
          <p:cNvSpPr>
            <a:spLocks noChangeShapeType="1"/>
          </p:cNvSpPr>
          <p:nvPr/>
        </p:nvSpPr>
        <p:spPr bwMode="auto">
          <a:xfrm flipH="1">
            <a:off x="6248400" y="2895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21" name="Line 19"/>
          <p:cNvSpPr>
            <a:spLocks noChangeShapeType="1"/>
          </p:cNvSpPr>
          <p:nvPr/>
        </p:nvSpPr>
        <p:spPr bwMode="auto">
          <a:xfrm flipH="1" flipV="1">
            <a:off x="5334000" y="2895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5732" name="Oval 20"/>
          <p:cNvSpPr>
            <a:spLocks noChangeArrowheads="1"/>
          </p:cNvSpPr>
          <p:nvPr/>
        </p:nvSpPr>
        <p:spPr bwMode="auto">
          <a:xfrm>
            <a:off x="24384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5733" name="Oval 21"/>
          <p:cNvSpPr>
            <a:spLocks noChangeArrowheads="1"/>
          </p:cNvSpPr>
          <p:nvPr/>
        </p:nvSpPr>
        <p:spPr bwMode="auto">
          <a:xfrm>
            <a:off x="59436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3352800" y="5638800"/>
            <a:ext cx="418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2400" b="0"/>
              <a:t>A bounded but non-live Petri net</a:t>
            </a:r>
          </a:p>
        </p:txBody>
      </p:sp>
      <p:sp>
        <p:nvSpPr>
          <p:cNvPr id="51225" name="Text Box 23"/>
          <p:cNvSpPr txBox="1">
            <a:spLocks noChangeArrowheads="1"/>
          </p:cNvSpPr>
          <p:nvPr/>
        </p:nvSpPr>
        <p:spPr bwMode="auto">
          <a:xfrm>
            <a:off x="1905000" y="26670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p1</a:t>
            </a:r>
            <a:endParaRPr lang="en-US" altLang="fr-FR" sz="2400" b="0"/>
          </a:p>
        </p:txBody>
      </p:sp>
      <p:sp>
        <p:nvSpPr>
          <p:cNvPr id="51226" name="Text Box 24"/>
          <p:cNvSpPr txBox="1">
            <a:spLocks noChangeArrowheads="1"/>
          </p:cNvSpPr>
          <p:nvPr/>
        </p:nvSpPr>
        <p:spPr bwMode="auto">
          <a:xfrm>
            <a:off x="4175125" y="26289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p2</a:t>
            </a:r>
          </a:p>
        </p:txBody>
      </p:sp>
      <p:sp>
        <p:nvSpPr>
          <p:cNvPr id="51227" name="Text Box 25"/>
          <p:cNvSpPr txBox="1">
            <a:spLocks noChangeArrowheads="1"/>
          </p:cNvSpPr>
          <p:nvPr/>
        </p:nvSpPr>
        <p:spPr bwMode="auto">
          <a:xfrm>
            <a:off x="6156325" y="17907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p3</a:t>
            </a:r>
          </a:p>
        </p:txBody>
      </p:sp>
      <p:sp>
        <p:nvSpPr>
          <p:cNvPr id="51228" name="Text Box 26"/>
          <p:cNvSpPr txBox="1">
            <a:spLocks noChangeArrowheads="1"/>
          </p:cNvSpPr>
          <p:nvPr/>
        </p:nvSpPr>
        <p:spPr bwMode="auto">
          <a:xfrm>
            <a:off x="6232525" y="3543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p4</a:t>
            </a:r>
          </a:p>
        </p:txBody>
      </p:sp>
      <p:sp>
        <p:nvSpPr>
          <p:cNvPr id="51229" name="Text Box 27"/>
          <p:cNvSpPr txBox="1">
            <a:spLocks noChangeArrowheads="1"/>
          </p:cNvSpPr>
          <p:nvPr/>
        </p:nvSpPr>
        <p:spPr bwMode="auto">
          <a:xfrm>
            <a:off x="3032125" y="16383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t1</a:t>
            </a:r>
            <a:endParaRPr lang="en-US" altLang="fr-FR" sz="2400" b="0"/>
          </a:p>
        </p:txBody>
      </p:sp>
      <p:sp>
        <p:nvSpPr>
          <p:cNvPr id="51230" name="Text Box 28"/>
          <p:cNvSpPr txBox="1">
            <a:spLocks noChangeArrowheads="1"/>
          </p:cNvSpPr>
          <p:nvPr/>
        </p:nvSpPr>
        <p:spPr bwMode="auto">
          <a:xfrm>
            <a:off x="3032125" y="36957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t2</a:t>
            </a:r>
          </a:p>
        </p:txBody>
      </p:sp>
      <p:sp>
        <p:nvSpPr>
          <p:cNvPr id="51231" name="Text Box 29"/>
          <p:cNvSpPr txBox="1">
            <a:spLocks noChangeArrowheads="1"/>
          </p:cNvSpPr>
          <p:nvPr/>
        </p:nvSpPr>
        <p:spPr bwMode="auto">
          <a:xfrm>
            <a:off x="5394325" y="25527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t3</a:t>
            </a:r>
          </a:p>
        </p:txBody>
      </p:sp>
      <p:sp>
        <p:nvSpPr>
          <p:cNvPr id="51232" name="Text Box 30"/>
          <p:cNvSpPr txBox="1">
            <a:spLocks noChangeArrowheads="1"/>
          </p:cNvSpPr>
          <p:nvPr/>
        </p:nvSpPr>
        <p:spPr bwMode="auto">
          <a:xfrm>
            <a:off x="6994525" y="25527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t4</a:t>
            </a:r>
          </a:p>
        </p:txBody>
      </p:sp>
      <p:sp>
        <p:nvSpPr>
          <p:cNvPr id="115743" name="Oval 31"/>
          <p:cNvSpPr>
            <a:spLocks noChangeArrowheads="1"/>
          </p:cNvSpPr>
          <p:nvPr/>
        </p:nvSpPr>
        <p:spPr bwMode="auto">
          <a:xfrm>
            <a:off x="38862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5744" name="Oval 32"/>
          <p:cNvSpPr>
            <a:spLocks noChangeArrowheads="1"/>
          </p:cNvSpPr>
          <p:nvPr/>
        </p:nvSpPr>
        <p:spPr bwMode="auto">
          <a:xfrm>
            <a:off x="5943600" y="3505200"/>
            <a:ext cx="2286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5745" name="Oval 33"/>
          <p:cNvSpPr>
            <a:spLocks noChangeArrowheads="1"/>
          </p:cNvSpPr>
          <p:nvPr/>
        </p:nvSpPr>
        <p:spPr bwMode="auto">
          <a:xfrm>
            <a:off x="59436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5746" name="Oval 34"/>
          <p:cNvSpPr>
            <a:spLocks noChangeArrowheads="1"/>
          </p:cNvSpPr>
          <p:nvPr/>
        </p:nvSpPr>
        <p:spPr bwMode="auto">
          <a:xfrm>
            <a:off x="60198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5747" name="Text Box 35"/>
          <p:cNvSpPr txBox="1">
            <a:spLocks noChangeArrowheads="1"/>
          </p:cNvSpPr>
          <p:nvPr/>
        </p:nvSpPr>
        <p:spPr bwMode="auto">
          <a:xfrm>
            <a:off x="1447800" y="4191000"/>
            <a:ext cx="1525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M0 = (1,0,0,1)</a:t>
            </a:r>
          </a:p>
        </p:txBody>
      </p:sp>
      <p:sp>
        <p:nvSpPr>
          <p:cNvPr id="115748" name="Text Box 36"/>
          <p:cNvSpPr txBox="1">
            <a:spLocks noChangeArrowheads="1"/>
          </p:cNvSpPr>
          <p:nvPr/>
        </p:nvSpPr>
        <p:spPr bwMode="auto">
          <a:xfrm>
            <a:off x="1447800" y="4572000"/>
            <a:ext cx="1525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M1 = (0,1,0,1)</a:t>
            </a:r>
          </a:p>
        </p:txBody>
      </p:sp>
      <p:sp>
        <p:nvSpPr>
          <p:cNvPr id="115749" name="Oval 37"/>
          <p:cNvSpPr>
            <a:spLocks noChangeArrowheads="1"/>
          </p:cNvSpPr>
          <p:nvPr/>
        </p:nvSpPr>
        <p:spPr bwMode="auto">
          <a:xfrm>
            <a:off x="3886200" y="2743200"/>
            <a:ext cx="2286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1447800" y="4953000"/>
            <a:ext cx="1525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M2 = (0,0,1,0)</a:t>
            </a:r>
          </a:p>
        </p:txBody>
      </p:sp>
      <p:sp>
        <p:nvSpPr>
          <p:cNvPr id="115751" name="Oval 39"/>
          <p:cNvSpPr>
            <a:spLocks noChangeArrowheads="1"/>
          </p:cNvSpPr>
          <p:nvPr/>
        </p:nvSpPr>
        <p:spPr bwMode="auto">
          <a:xfrm>
            <a:off x="5867400" y="1905000"/>
            <a:ext cx="2286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5752" name="Text Box 40"/>
          <p:cNvSpPr txBox="1">
            <a:spLocks noChangeArrowheads="1"/>
          </p:cNvSpPr>
          <p:nvPr/>
        </p:nvSpPr>
        <p:spPr bwMode="auto">
          <a:xfrm>
            <a:off x="1447800" y="5334000"/>
            <a:ext cx="1525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M3 = (0,0,0,1)</a:t>
            </a:r>
          </a:p>
        </p:txBody>
      </p:sp>
      <p:sp>
        <p:nvSpPr>
          <p:cNvPr id="115753" name="Rectangle 41"/>
          <p:cNvSpPr>
            <a:spLocks noChangeArrowheads="1"/>
          </p:cNvSpPr>
          <p:nvPr/>
        </p:nvSpPr>
        <p:spPr bwMode="auto">
          <a:xfrm>
            <a:off x="3124200" y="1981200"/>
            <a:ext cx="228600" cy="3810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5754" name="Rectangle 42"/>
          <p:cNvSpPr>
            <a:spLocks noChangeArrowheads="1"/>
          </p:cNvSpPr>
          <p:nvPr/>
        </p:nvSpPr>
        <p:spPr bwMode="auto">
          <a:xfrm>
            <a:off x="5029200" y="2667000"/>
            <a:ext cx="381000" cy="2286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5755" name="Rectangle 43"/>
          <p:cNvSpPr>
            <a:spLocks noChangeArrowheads="1"/>
          </p:cNvSpPr>
          <p:nvPr/>
        </p:nvSpPr>
        <p:spPr bwMode="auto">
          <a:xfrm>
            <a:off x="6629400" y="2667000"/>
            <a:ext cx="381000" cy="2286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2" grpId="0" animBg="1"/>
      <p:bldP spid="115733" grpId="0" animBg="1"/>
      <p:bldP spid="115734" grpId="0" autoUpdateAnimBg="0"/>
      <p:bldP spid="115743" grpId="0" animBg="1"/>
      <p:bldP spid="115744" grpId="0" animBg="1"/>
      <p:bldP spid="115745" grpId="0" animBg="1"/>
      <p:bldP spid="115746" grpId="0" animBg="1"/>
      <p:bldP spid="115747" grpId="0" autoUpdateAnimBg="0"/>
      <p:bldP spid="115748" grpId="0" autoUpdateAnimBg="0"/>
      <p:bldP spid="115749" grpId="0" animBg="1"/>
      <p:bldP spid="115750" grpId="0" autoUpdateAnimBg="0"/>
      <p:bldP spid="115751" grpId="0" animBg="1"/>
      <p:bldP spid="115752" grpId="0" autoUpdateAnimBg="0"/>
      <p:bldP spid="115753" grpId="0" animBg="1"/>
      <p:bldP spid="115754" grpId="0" animBg="1"/>
      <p:bldP spid="1157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fr-FR"/>
              <a:t>Another Example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3140075" y="17907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140075" y="25527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2682875" y="3162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3673475" y="3162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682875" y="40005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673475" y="40005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682875" y="4686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3673475" y="4686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3140075" y="55245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368675" y="2171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flipH="1">
            <a:off x="2987675" y="27813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444875" y="27813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3902075" y="3543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835275" y="3543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3902075" y="4229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2835275" y="4229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2987675" y="50673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>
            <a:off x="3444875" y="50673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52245" name="AutoShape 21"/>
          <p:cNvCxnSpPr>
            <a:cxnSpLocks noChangeShapeType="1"/>
            <a:stCxn id="52235" idx="1"/>
            <a:endCxn id="52229" idx="2"/>
          </p:cNvCxnSpPr>
          <p:nvPr/>
        </p:nvCxnSpPr>
        <p:spPr bwMode="auto">
          <a:xfrm rot="10800000">
            <a:off x="2682875" y="3352800"/>
            <a:ext cx="457200" cy="2286000"/>
          </a:xfrm>
          <a:prstGeom prst="curvedConnector3">
            <a:avLst>
              <a:gd name="adj1" fmla="val 32117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AutoShape 22"/>
          <p:cNvCxnSpPr>
            <a:cxnSpLocks noChangeShapeType="1"/>
            <a:stCxn id="52235" idx="3"/>
            <a:endCxn id="52227" idx="6"/>
          </p:cNvCxnSpPr>
          <p:nvPr/>
        </p:nvCxnSpPr>
        <p:spPr bwMode="auto">
          <a:xfrm flipV="1">
            <a:off x="3521075" y="1981200"/>
            <a:ext cx="1588" cy="3657600"/>
          </a:xfrm>
          <a:prstGeom prst="curvedConnector3">
            <a:avLst>
              <a:gd name="adj1" fmla="val 103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2743200" y="1752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p1</a:t>
            </a:r>
            <a:endParaRPr lang="en-US" altLang="fr-FR" sz="1400" b="0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3505200" y="25146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t1</a:t>
            </a:r>
            <a:endParaRPr lang="en-US" altLang="fr-FR" sz="1400" b="0"/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3048000" y="32004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038600" y="32004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p3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2286000" y="39624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t2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4038600" y="39624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t3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2286000" y="46482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p4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4038600" y="47244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p5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3505200" y="56388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t4</a:t>
            </a:r>
          </a:p>
        </p:txBody>
      </p:sp>
      <p:sp>
        <p:nvSpPr>
          <p:cNvPr id="116768" name="Oval 32"/>
          <p:cNvSpPr>
            <a:spLocks noChangeArrowheads="1"/>
          </p:cNvSpPr>
          <p:nvPr/>
        </p:nvSpPr>
        <p:spPr bwMode="auto">
          <a:xfrm>
            <a:off x="3292475" y="18669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16769" name="Group 33"/>
          <p:cNvGrpSpPr>
            <a:grpSpLocks/>
          </p:cNvGrpSpPr>
          <p:nvPr/>
        </p:nvGrpSpPr>
        <p:grpSpPr bwMode="auto">
          <a:xfrm>
            <a:off x="2759075" y="3238500"/>
            <a:ext cx="1219200" cy="152400"/>
            <a:chOff x="2352" y="2064"/>
            <a:chExt cx="768" cy="96"/>
          </a:xfrm>
        </p:grpSpPr>
        <p:sp>
          <p:nvSpPr>
            <p:cNvPr id="52282" name="Oval 34"/>
            <p:cNvSpPr>
              <a:spLocks noChangeArrowheads="1"/>
            </p:cNvSpPr>
            <p:nvPr/>
          </p:nvSpPr>
          <p:spPr bwMode="auto">
            <a:xfrm>
              <a:off x="2352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52283" name="Oval 35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grpSp>
        <p:nvGrpSpPr>
          <p:cNvPr id="116772" name="Group 36"/>
          <p:cNvGrpSpPr>
            <a:grpSpLocks/>
          </p:cNvGrpSpPr>
          <p:nvPr/>
        </p:nvGrpSpPr>
        <p:grpSpPr bwMode="auto">
          <a:xfrm>
            <a:off x="2759075" y="4762500"/>
            <a:ext cx="1219200" cy="228600"/>
            <a:chOff x="2352" y="3024"/>
            <a:chExt cx="768" cy="144"/>
          </a:xfrm>
        </p:grpSpPr>
        <p:sp>
          <p:nvSpPr>
            <p:cNvPr id="52280" name="Oval 37"/>
            <p:cNvSpPr>
              <a:spLocks noChangeArrowheads="1"/>
            </p:cNvSpPr>
            <p:nvPr/>
          </p:nvSpPr>
          <p:spPr bwMode="auto">
            <a:xfrm>
              <a:off x="3024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52281" name="Oval 38"/>
            <p:cNvSpPr>
              <a:spLocks noChangeArrowheads="1"/>
            </p:cNvSpPr>
            <p:nvPr/>
          </p:nvSpPr>
          <p:spPr bwMode="auto">
            <a:xfrm>
              <a:off x="2352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116775" name="Oval 39"/>
          <p:cNvSpPr>
            <a:spLocks noChangeArrowheads="1"/>
          </p:cNvSpPr>
          <p:nvPr/>
        </p:nvSpPr>
        <p:spPr bwMode="auto">
          <a:xfrm>
            <a:off x="3292475" y="19431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6776" name="Oval 40"/>
          <p:cNvSpPr>
            <a:spLocks noChangeArrowheads="1"/>
          </p:cNvSpPr>
          <p:nvPr/>
        </p:nvSpPr>
        <p:spPr bwMode="auto">
          <a:xfrm>
            <a:off x="2911475" y="33147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16777" name="Group 41"/>
          <p:cNvGrpSpPr>
            <a:grpSpLocks/>
          </p:cNvGrpSpPr>
          <p:nvPr/>
        </p:nvGrpSpPr>
        <p:grpSpPr bwMode="auto">
          <a:xfrm>
            <a:off x="2759075" y="3238500"/>
            <a:ext cx="1143000" cy="228600"/>
            <a:chOff x="2352" y="2064"/>
            <a:chExt cx="720" cy="144"/>
          </a:xfrm>
        </p:grpSpPr>
        <p:sp>
          <p:nvSpPr>
            <p:cNvPr id="52278" name="Oval 42"/>
            <p:cNvSpPr>
              <a:spLocks noChangeArrowheads="1"/>
            </p:cNvSpPr>
            <p:nvPr/>
          </p:nvSpPr>
          <p:spPr bwMode="auto">
            <a:xfrm>
              <a:off x="2352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52279" name="Oval 43"/>
            <p:cNvSpPr>
              <a:spLocks noChangeArrowheads="1"/>
            </p:cNvSpPr>
            <p:nvPr/>
          </p:nvSpPr>
          <p:spPr bwMode="auto">
            <a:xfrm>
              <a:off x="29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116780" name="Rectangle 44"/>
          <p:cNvSpPr>
            <a:spLocks noChangeArrowheads="1"/>
          </p:cNvSpPr>
          <p:nvPr/>
        </p:nvSpPr>
        <p:spPr bwMode="auto">
          <a:xfrm>
            <a:off x="4419600" y="5715000"/>
            <a:ext cx="408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2400" b="0"/>
              <a:t>An unbounded but live Petri net</a:t>
            </a:r>
          </a:p>
        </p:txBody>
      </p:sp>
      <p:grpSp>
        <p:nvGrpSpPr>
          <p:cNvPr id="116781" name="Group 45"/>
          <p:cNvGrpSpPr>
            <a:grpSpLocks/>
          </p:cNvGrpSpPr>
          <p:nvPr/>
        </p:nvGrpSpPr>
        <p:grpSpPr bwMode="auto">
          <a:xfrm>
            <a:off x="5791200" y="1676400"/>
            <a:ext cx="1925638" cy="2895600"/>
            <a:chOff x="3648" y="1056"/>
            <a:chExt cx="1213" cy="1824"/>
          </a:xfrm>
        </p:grpSpPr>
        <p:sp>
          <p:nvSpPr>
            <p:cNvPr id="52272" name="Text Box 46"/>
            <p:cNvSpPr txBox="1">
              <a:spLocks noChangeArrowheads="1"/>
            </p:cNvSpPr>
            <p:nvPr/>
          </p:nvSpPr>
          <p:spPr bwMode="auto">
            <a:xfrm>
              <a:off x="3648" y="1056"/>
              <a:ext cx="1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M0 = (1, 0, 0, 0, 0)</a:t>
              </a:r>
            </a:p>
          </p:txBody>
        </p:sp>
        <p:sp>
          <p:nvSpPr>
            <p:cNvPr id="52273" name="Text Box 47"/>
            <p:cNvSpPr txBox="1">
              <a:spLocks noChangeArrowheads="1"/>
            </p:cNvSpPr>
            <p:nvPr/>
          </p:nvSpPr>
          <p:spPr bwMode="auto">
            <a:xfrm>
              <a:off x="3648" y="1296"/>
              <a:ext cx="1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M1 = (0, 1, 1, 0, 0)</a:t>
              </a:r>
            </a:p>
          </p:txBody>
        </p:sp>
        <p:sp>
          <p:nvSpPr>
            <p:cNvPr id="52274" name="Text Box 48"/>
            <p:cNvSpPr txBox="1">
              <a:spLocks noChangeArrowheads="1"/>
            </p:cNvSpPr>
            <p:nvPr/>
          </p:nvSpPr>
          <p:spPr bwMode="auto">
            <a:xfrm>
              <a:off x="3648" y="1536"/>
              <a:ext cx="1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M2 = (0, 0, 0, 1, 1)</a:t>
              </a:r>
            </a:p>
          </p:txBody>
        </p:sp>
        <p:sp>
          <p:nvSpPr>
            <p:cNvPr id="52275" name="Text Box 49"/>
            <p:cNvSpPr txBox="1">
              <a:spLocks noChangeArrowheads="1"/>
            </p:cNvSpPr>
            <p:nvPr/>
          </p:nvSpPr>
          <p:spPr bwMode="auto">
            <a:xfrm>
              <a:off x="3648" y="1776"/>
              <a:ext cx="1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M3 = (1, 1, 0, 0, 0)</a:t>
              </a:r>
            </a:p>
          </p:txBody>
        </p:sp>
        <p:sp>
          <p:nvSpPr>
            <p:cNvPr id="52276" name="Text Box 50"/>
            <p:cNvSpPr txBox="1">
              <a:spLocks noChangeArrowheads="1"/>
            </p:cNvSpPr>
            <p:nvPr/>
          </p:nvSpPr>
          <p:spPr bwMode="auto">
            <a:xfrm>
              <a:off x="3648" y="2016"/>
              <a:ext cx="1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fr-FR" sz="1800" b="0"/>
                <a:t>M4 = (0, 2, 1, 0, 0)</a:t>
              </a:r>
            </a:p>
          </p:txBody>
        </p:sp>
        <p:sp>
          <p:nvSpPr>
            <p:cNvPr id="52277" name="Line 51"/>
            <p:cNvSpPr>
              <a:spLocks noChangeShapeType="1"/>
            </p:cNvSpPr>
            <p:nvPr/>
          </p:nvSpPr>
          <p:spPr bwMode="auto">
            <a:xfrm>
              <a:off x="4224" y="23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16788" name="Rectangle 52"/>
          <p:cNvSpPr>
            <a:spLocks noChangeArrowheads="1"/>
          </p:cNvSpPr>
          <p:nvPr/>
        </p:nvSpPr>
        <p:spPr bwMode="auto">
          <a:xfrm>
            <a:off x="3132138" y="2565400"/>
            <a:ext cx="381000" cy="2286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grpSp>
        <p:nvGrpSpPr>
          <p:cNvPr id="116789" name="Group 53"/>
          <p:cNvGrpSpPr>
            <a:grpSpLocks/>
          </p:cNvGrpSpPr>
          <p:nvPr/>
        </p:nvGrpSpPr>
        <p:grpSpPr bwMode="auto">
          <a:xfrm>
            <a:off x="2667000" y="4005263"/>
            <a:ext cx="1371600" cy="228600"/>
            <a:chOff x="1680" y="2544"/>
            <a:chExt cx="864" cy="144"/>
          </a:xfrm>
        </p:grpSpPr>
        <p:sp>
          <p:nvSpPr>
            <p:cNvPr id="52270" name="Rectangle 54"/>
            <p:cNvSpPr>
              <a:spLocks noChangeArrowheads="1"/>
            </p:cNvSpPr>
            <p:nvPr/>
          </p:nvSpPr>
          <p:spPr bwMode="auto">
            <a:xfrm>
              <a:off x="1680" y="2544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  <p:sp>
          <p:nvSpPr>
            <p:cNvPr id="52271" name="Rectangle 55"/>
            <p:cNvSpPr>
              <a:spLocks noChangeArrowheads="1"/>
            </p:cNvSpPr>
            <p:nvPr/>
          </p:nvSpPr>
          <p:spPr bwMode="auto">
            <a:xfrm>
              <a:off x="2304" y="2544"/>
              <a:ext cx="240" cy="144"/>
            </a:xfrm>
            <a:prstGeom prst="rect">
              <a:avLst/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fr-CA" altLang="fr-FR" sz="1800" b="0"/>
            </a:p>
          </p:txBody>
        </p:sp>
      </p:grpSp>
      <p:sp>
        <p:nvSpPr>
          <p:cNvPr id="116792" name="Rectangle 56"/>
          <p:cNvSpPr>
            <a:spLocks noChangeArrowheads="1"/>
          </p:cNvSpPr>
          <p:nvPr/>
        </p:nvSpPr>
        <p:spPr bwMode="auto">
          <a:xfrm>
            <a:off x="3132138" y="5516563"/>
            <a:ext cx="381000" cy="2286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16793" name="Rectangle 57"/>
          <p:cNvSpPr>
            <a:spLocks noChangeArrowheads="1"/>
          </p:cNvSpPr>
          <p:nvPr/>
        </p:nvSpPr>
        <p:spPr bwMode="auto">
          <a:xfrm>
            <a:off x="3124200" y="2552700"/>
            <a:ext cx="381000" cy="2286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0B97AC-67A4-475B-97E4-C828EF1EE8F6}" type="slidenum">
              <a:rPr lang="fr-CA" smtClean="0"/>
              <a:pPr>
                <a:defRPr/>
              </a:pPr>
              <a:t>39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8" grpId="0" animBg="1"/>
      <p:bldP spid="116775" grpId="0" animBg="1"/>
      <p:bldP spid="116776" grpId="0" animBg="1"/>
      <p:bldP spid="116780" grpId="0" autoUpdateAnimBg="0"/>
      <p:bldP spid="116788" grpId="0" animBg="1"/>
      <p:bldP spid="116792" grpId="0" animBg="1"/>
      <p:bldP spid="1167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/>
              <a:t>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smtClean="0"/>
              <a:t>First introduced by Carl Adam Petri in 1962.</a:t>
            </a:r>
          </a:p>
          <a:p>
            <a:pPr>
              <a:lnSpc>
                <a:spcPct val="90000"/>
              </a:lnSpc>
            </a:pPr>
            <a:endParaRPr lang="en-US" altLang="fr-FR" smtClean="0"/>
          </a:p>
          <a:p>
            <a:pPr>
              <a:lnSpc>
                <a:spcPct val="90000"/>
              </a:lnSpc>
            </a:pPr>
            <a:r>
              <a:rPr lang="en-US" altLang="fr-FR" smtClean="0"/>
              <a:t>A diagrammatic tool to model concurrency and synchronization in systems</a:t>
            </a:r>
          </a:p>
          <a:p>
            <a:pPr lvl="1">
              <a:lnSpc>
                <a:spcPct val="90000"/>
              </a:lnSpc>
            </a:pPr>
            <a:r>
              <a:rPr lang="en-US" altLang="fr-FR" smtClean="0"/>
              <a:t>They allow us to quickly simulate complex concurrent behavior (which is faster than prototyping!)</a:t>
            </a:r>
          </a:p>
          <a:p>
            <a:pPr lvl="1">
              <a:lnSpc>
                <a:spcPct val="90000"/>
              </a:lnSpc>
            </a:pPr>
            <a:endParaRPr lang="en-US" altLang="fr-FR" smtClean="0"/>
          </a:p>
          <a:p>
            <a:pPr>
              <a:lnSpc>
                <a:spcPct val="90000"/>
              </a:lnSpc>
            </a:pPr>
            <a:r>
              <a:rPr lang="en-US" altLang="fr-FR" smtClean="0"/>
              <a:t>Fairly similar to UML State machines that we have seen so far</a:t>
            </a:r>
          </a:p>
          <a:p>
            <a:pPr lvl="1">
              <a:lnSpc>
                <a:spcPct val="90000"/>
              </a:lnSpc>
            </a:pPr>
            <a:r>
              <a:rPr lang="en-US" altLang="fr-FR" smtClean="0"/>
              <a:t>Used as a visual communication aid to model the system behavior</a:t>
            </a:r>
          </a:p>
          <a:p>
            <a:pPr>
              <a:lnSpc>
                <a:spcPct val="90000"/>
              </a:lnSpc>
            </a:pPr>
            <a:endParaRPr lang="en-US" altLang="fr-FR" smtClean="0"/>
          </a:p>
          <a:p>
            <a:pPr>
              <a:lnSpc>
                <a:spcPct val="90000"/>
              </a:lnSpc>
            </a:pPr>
            <a:r>
              <a:rPr lang="en-US" altLang="fr-FR" smtClean="0"/>
              <a:t>Based on strong mathematical foundation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A62C59-6710-4B91-8C7F-3A7858D760AA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32004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Thank you!</a:t>
            </a:r>
            <a:endParaRPr lang="en-CA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fld id="{D0B036FA-3810-42E6-8FFD-A20942B63418}" type="slidenum">
              <a:rPr lang="fr-CA" altLang="fr-FR" sz="1200" b="0" smtClean="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t>40</a:t>
            </a:fld>
            <a:endParaRPr lang="fr-CA" altLang="fr-FR" sz="1200" b="0" smtClean="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dirty="0" smtClean="0"/>
              <a:t>Example: POS Terminal (UML State Machine)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32848F-969A-46E8-8741-A722AD887CC6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  <p:sp>
        <p:nvSpPr>
          <p:cNvPr id="17412" name="Rectangle 65"/>
          <p:cNvSpPr>
            <a:spLocks noChangeArrowheads="1"/>
          </p:cNvSpPr>
          <p:nvPr/>
        </p:nvSpPr>
        <p:spPr bwMode="auto">
          <a:xfrm>
            <a:off x="2814638" y="1484313"/>
            <a:ext cx="23336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(POS= Point of Sale)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990600" y="2057400"/>
            <a:ext cx="684213" cy="6572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idle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2435225" y="2057400"/>
            <a:ext cx="684213" cy="6572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CA" altLang="fr-FR" sz="1800" b="0"/>
              <a:t>d1</a:t>
            </a:r>
            <a:endParaRPr lang="fr-CA" altLang="fr-FR" sz="1800" b="0"/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>
            <a:off x="1674813" y="2386013"/>
            <a:ext cx="760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3878263" y="2057400"/>
            <a:ext cx="684212" cy="6572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CA" altLang="fr-FR" sz="1800" b="0"/>
              <a:t>d2</a:t>
            </a:r>
            <a:endParaRPr lang="fr-CA" altLang="fr-FR" sz="1800" b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22888" y="2057400"/>
            <a:ext cx="684212" cy="6572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7419" name="Rectangle 15"/>
          <p:cNvSpPr>
            <a:spLocks noChangeArrowheads="1"/>
          </p:cNvSpPr>
          <p:nvPr/>
        </p:nvSpPr>
        <p:spPr bwMode="auto">
          <a:xfrm>
            <a:off x="6767513" y="2057400"/>
            <a:ext cx="684212" cy="6572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7420" name="Rectangle 20"/>
          <p:cNvSpPr>
            <a:spLocks noChangeArrowheads="1"/>
          </p:cNvSpPr>
          <p:nvPr/>
        </p:nvSpPr>
        <p:spPr bwMode="auto">
          <a:xfrm>
            <a:off x="7680325" y="3535363"/>
            <a:ext cx="987425" cy="6572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pressed</a:t>
            </a:r>
          </a:p>
        </p:txBody>
      </p:sp>
      <p:sp>
        <p:nvSpPr>
          <p:cNvPr id="17421" name="Text Box 21"/>
          <p:cNvSpPr txBox="1">
            <a:spLocks noChangeArrowheads="1"/>
          </p:cNvSpPr>
          <p:nvPr/>
        </p:nvSpPr>
        <p:spPr bwMode="auto">
          <a:xfrm>
            <a:off x="1674813" y="2057400"/>
            <a:ext cx="733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1 digit</a:t>
            </a:r>
          </a:p>
        </p:txBody>
      </p:sp>
      <p:sp>
        <p:nvSpPr>
          <p:cNvPr id="17422" name="Text Box 24"/>
          <p:cNvSpPr txBox="1">
            <a:spLocks noChangeArrowheads="1"/>
          </p:cNvSpPr>
          <p:nvPr/>
        </p:nvSpPr>
        <p:spPr bwMode="auto">
          <a:xfrm>
            <a:off x="3119438" y="2057400"/>
            <a:ext cx="733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1 digit</a:t>
            </a:r>
          </a:p>
        </p:txBody>
      </p:sp>
      <p:sp>
        <p:nvSpPr>
          <p:cNvPr id="17423" name="Text Box 25"/>
          <p:cNvSpPr txBox="1">
            <a:spLocks noChangeArrowheads="1"/>
          </p:cNvSpPr>
          <p:nvPr/>
        </p:nvSpPr>
        <p:spPr bwMode="auto">
          <a:xfrm>
            <a:off x="4562475" y="2057400"/>
            <a:ext cx="733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1 digit</a:t>
            </a:r>
          </a:p>
        </p:txBody>
      </p:sp>
      <p:sp>
        <p:nvSpPr>
          <p:cNvPr id="17424" name="Line 26"/>
          <p:cNvSpPr>
            <a:spLocks noChangeShapeType="1"/>
          </p:cNvSpPr>
          <p:nvPr/>
        </p:nvSpPr>
        <p:spPr bwMode="auto">
          <a:xfrm>
            <a:off x="3119438" y="2386013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5" name="Line 28"/>
          <p:cNvSpPr>
            <a:spLocks noChangeShapeType="1"/>
          </p:cNvSpPr>
          <p:nvPr/>
        </p:nvSpPr>
        <p:spPr bwMode="auto">
          <a:xfrm>
            <a:off x="4562475" y="2386013"/>
            <a:ext cx="76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6" name="Line 29"/>
          <p:cNvSpPr>
            <a:spLocks noChangeShapeType="1"/>
          </p:cNvSpPr>
          <p:nvPr/>
        </p:nvSpPr>
        <p:spPr bwMode="auto">
          <a:xfrm>
            <a:off x="6007100" y="2386013"/>
            <a:ext cx="76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7" name="Text Box 30"/>
          <p:cNvSpPr txBox="1">
            <a:spLocks noChangeArrowheads="1"/>
          </p:cNvSpPr>
          <p:nvPr/>
        </p:nvSpPr>
        <p:spPr bwMode="auto">
          <a:xfrm>
            <a:off x="6007100" y="2057400"/>
            <a:ext cx="733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600" b="0"/>
              <a:t>1 digit</a:t>
            </a:r>
          </a:p>
        </p:txBody>
      </p:sp>
      <p:sp>
        <p:nvSpPr>
          <p:cNvPr id="17428" name="Line 31"/>
          <p:cNvSpPr>
            <a:spLocks noChangeShapeType="1"/>
          </p:cNvSpPr>
          <p:nvPr/>
        </p:nvSpPr>
        <p:spPr bwMode="auto">
          <a:xfrm>
            <a:off x="7299325" y="2714625"/>
            <a:ext cx="760413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9" name="Text Box 34"/>
          <p:cNvSpPr txBox="1">
            <a:spLocks noChangeArrowheads="1"/>
          </p:cNvSpPr>
          <p:nvPr/>
        </p:nvSpPr>
        <p:spPr bwMode="auto">
          <a:xfrm>
            <a:off x="5508625" y="2205038"/>
            <a:ext cx="425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d3</a:t>
            </a:r>
          </a:p>
        </p:txBody>
      </p:sp>
      <p:sp>
        <p:nvSpPr>
          <p:cNvPr id="17430" name="Text Box 35"/>
          <p:cNvSpPr txBox="1">
            <a:spLocks noChangeArrowheads="1"/>
          </p:cNvSpPr>
          <p:nvPr/>
        </p:nvSpPr>
        <p:spPr bwMode="auto">
          <a:xfrm>
            <a:off x="6904038" y="2197100"/>
            <a:ext cx="425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d4</a:t>
            </a:r>
          </a:p>
        </p:txBody>
      </p:sp>
      <p:sp>
        <p:nvSpPr>
          <p:cNvPr id="17431" name="Text Box 36"/>
          <p:cNvSpPr txBox="1">
            <a:spLocks noChangeArrowheads="1"/>
          </p:cNvSpPr>
          <p:nvPr/>
        </p:nvSpPr>
        <p:spPr bwMode="auto">
          <a:xfrm>
            <a:off x="7664450" y="27559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17432" name="Rectangle 38"/>
          <p:cNvSpPr>
            <a:spLocks noChangeArrowheads="1"/>
          </p:cNvSpPr>
          <p:nvPr/>
        </p:nvSpPr>
        <p:spPr bwMode="auto">
          <a:xfrm>
            <a:off x="7451725" y="5260975"/>
            <a:ext cx="1216025" cy="6572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7433" name="Line 39"/>
          <p:cNvSpPr>
            <a:spLocks noChangeShapeType="1"/>
          </p:cNvSpPr>
          <p:nvPr/>
        </p:nvSpPr>
        <p:spPr bwMode="auto">
          <a:xfrm>
            <a:off x="8135938" y="4192588"/>
            <a:ext cx="0" cy="1068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34" name="Text Box 40"/>
          <p:cNvSpPr txBox="1">
            <a:spLocks noChangeArrowheads="1"/>
          </p:cNvSpPr>
          <p:nvPr/>
        </p:nvSpPr>
        <p:spPr bwMode="auto">
          <a:xfrm rot="5402571">
            <a:off x="7899400" y="4502150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approve</a:t>
            </a:r>
          </a:p>
        </p:txBody>
      </p:sp>
      <p:sp>
        <p:nvSpPr>
          <p:cNvPr id="17435" name="Text Box 41"/>
          <p:cNvSpPr txBox="1">
            <a:spLocks noChangeArrowheads="1"/>
          </p:cNvSpPr>
          <p:nvPr/>
        </p:nvSpPr>
        <p:spPr bwMode="auto">
          <a:xfrm>
            <a:off x="7527925" y="5426075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Approved</a:t>
            </a:r>
          </a:p>
        </p:txBody>
      </p:sp>
      <p:sp>
        <p:nvSpPr>
          <p:cNvPr id="17436" name="Rectangle 43"/>
          <p:cNvSpPr>
            <a:spLocks noChangeArrowheads="1"/>
          </p:cNvSpPr>
          <p:nvPr/>
        </p:nvSpPr>
        <p:spPr bwMode="auto">
          <a:xfrm>
            <a:off x="3422650" y="4275138"/>
            <a:ext cx="1292225" cy="739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7437" name="Text Box 44"/>
          <p:cNvSpPr txBox="1">
            <a:spLocks noChangeArrowheads="1"/>
          </p:cNvSpPr>
          <p:nvPr/>
        </p:nvSpPr>
        <p:spPr bwMode="auto">
          <a:xfrm>
            <a:off x="3559175" y="4398963"/>
            <a:ext cx="10350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Rejected</a:t>
            </a:r>
          </a:p>
        </p:txBody>
      </p:sp>
      <p:sp>
        <p:nvSpPr>
          <p:cNvPr id="17438" name="Line 47"/>
          <p:cNvSpPr>
            <a:spLocks noChangeShapeType="1"/>
          </p:cNvSpPr>
          <p:nvPr/>
        </p:nvSpPr>
        <p:spPr bwMode="auto">
          <a:xfrm flipH="1">
            <a:off x="4411663" y="2714625"/>
            <a:ext cx="1139825" cy="156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39" name="Line 48"/>
          <p:cNvSpPr>
            <a:spLocks noChangeShapeType="1"/>
          </p:cNvSpPr>
          <p:nvPr/>
        </p:nvSpPr>
        <p:spPr bwMode="auto">
          <a:xfrm>
            <a:off x="4183063" y="2714625"/>
            <a:ext cx="0" cy="156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40" name="Line 49"/>
          <p:cNvSpPr>
            <a:spLocks noChangeShapeType="1"/>
          </p:cNvSpPr>
          <p:nvPr/>
        </p:nvSpPr>
        <p:spPr bwMode="auto">
          <a:xfrm>
            <a:off x="2890838" y="2714625"/>
            <a:ext cx="836612" cy="156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41" name="Text Box 52"/>
          <p:cNvSpPr txBox="1">
            <a:spLocks noChangeArrowheads="1"/>
          </p:cNvSpPr>
          <p:nvPr/>
        </p:nvSpPr>
        <p:spPr bwMode="auto">
          <a:xfrm>
            <a:off x="4638675" y="304323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17442" name="Text Box 53"/>
          <p:cNvSpPr txBox="1">
            <a:spLocks noChangeArrowheads="1"/>
          </p:cNvSpPr>
          <p:nvPr/>
        </p:nvSpPr>
        <p:spPr bwMode="auto">
          <a:xfrm>
            <a:off x="3651250" y="304323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17443" name="Text Box 54"/>
          <p:cNvSpPr txBox="1">
            <a:spLocks noChangeArrowheads="1"/>
          </p:cNvSpPr>
          <p:nvPr/>
        </p:nvSpPr>
        <p:spPr bwMode="auto">
          <a:xfrm>
            <a:off x="2738438" y="33718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17444" name="Line 60"/>
          <p:cNvSpPr>
            <a:spLocks noChangeShapeType="1"/>
          </p:cNvSpPr>
          <p:nvPr/>
        </p:nvSpPr>
        <p:spPr bwMode="auto">
          <a:xfrm flipH="1">
            <a:off x="4724400" y="3962400"/>
            <a:ext cx="2971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45" name="Text Box 62"/>
          <p:cNvSpPr txBox="1">
            <a:spLocks noChangeArrowheads="1"/>
          </p:cNvSpPr>
          <p:nvPr/>
        </p:nvSpPr>
        <p:spPr bwMode="auto">
          <a:xfrm>
            <a:off x="5775325" y="43815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Reject</a:t>
            </a:r>
          </a:p>
        </p:txBody>
      </p:sp>
      <p:sp>
        <p:nvSpPr>
          <p:cNvPr id="79" name="Oval 78"/>
          <p:cNvSpPr/>
          <p:nvPr/>
        </p:nvSpPr>
        <p:spPr>
          <a:xfrm>
            <a:off x="198438" y="2205038"/>
            <a:ext cx="360362" cy="368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cxnSp>
        <p:nvCxnSpPr>
          <p:cNvPr id="80" name="Straight Arrow Connector 79"/>
          <p:cNvCxnSpPr>
            <a:stCxn id="79" idx="6"/>
            <a:endCxn id="17414" idx="1"/>
          </p:cNvCxnSpPr>
          <p:nvPr/>
        </p:nvCxnSpPr>
        <p:spPr>
          <a:xfrm flipV="1">
            <a:off x="558800" y="2386013"/>
            <a:ext cx="431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8" name="Straight Arrow Connector 80"/>
          <p:cNvCxnSpPr>
            <a:cxnSpLocks noChangeShapeType="1"/>
            <a:stCxn id="17436" idx="2"/>
            <a:endCxn id="84" idx="1"/>
          </p:cNvCxnSpPr>
          <p:nvPr/>
        </p:nvCxnSpPr>
        <p:spPr bwMode="auto">
          <a:xfrm>
            <a:off x="4068763" y="5014913"/>
            <a:ext cx="30162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9" name="Straight Arrow Connector 81"/>
          <p:cNvCxnSpPr>
            <a:cxnSpLocks noChangeShapeType="1"/>
            <a:stCxn id="17432" idx="1"/>
            <a:endCxn id="84" idx="6"/>
          </p:cNvCxnSpPr>
          <p:nvPr/>
        </p:nvCxnSpPr>
        <p:spPr bwMode="auto">
          <a:xfrm flipH="1">
            <a:off x="4676775" y="5589588"/>
            <a:ext cx="2774950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450" name="Group 82"/>
          <p:cNvGrpSpPr>
            <a:grpSpLocks/>
          </p:cNvGrpSpPr>
          <p:nvPr/>
        </p:nvGrpSpPr>
        <p:grpSpPr bwMode="auto">
          <a:xfrm>
            <a:off x="4316413" y="5868988"/>
            <a:ext cx="360362" cy="368300"/>
            <a:chOff x="2994369" y="5549900"/>
            <a:chExt cx="360362" cy="368300"/>
          </a:xfrm>
        </p:grpSpPr>
        <p:sp>
          <p:nvSpPr>
            <p:cNvPr id="84" name="Oval 83"/>
            <p:cNvSpPr/>
            <p:nvPr/>
          </p:nvSpPr>
          <p:spPr>
            <a:xfrm>
              <a:off x="2994369" y="5549900"/>
              <a:ext cx="360362" cy="368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CA"/>
            </a:p>
          </p:txBody>
        </p:sp>
        <p:sp>
          <p:nvSpPr>
            <p:cNvPr id="85" name="Oval 84"/>
            <p:cNvSpPr/>
            <p:nvPr/>
          </p:nvSpPr>
          <p:spPr>
            <a:xfrm>
              <a:off x="3084856" y="5641975"/>
              <a:ext cx="179388" cy="184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fr-FR" sz="3200" dirty="0" smtClean="0"/>
              <a:t>Example: POS Terminal (Petri Net)</a:t>
            </a:r>
            <a:endParaRPr lang="en-US" altLang="fr-FR" sz="3200" dirty="0"/>
          </a:p>
        </p:txBody>
      </p:sp>
      <p:sp>
        <p:nvSpPr>
          <p:cNvPr id="18435" name="Oval 16"/>
          <p:cNvSpPr>
            <a:spLocks noChangeArrowheads="1"/>
          </p:cNvSpPr>
          <p:nvPr/>
        </p:nvSpPr>
        <p:spPr bwMode="auto">
          <a:xfrm>
            <a:off x="931863" y="228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36" name="Oval 27"/>
          <p:cNvSpPr>
            <a:spLocks noChangeArrowheads="1"/>
          </p:cNvSpPr>
          <p:nvPr/>
        </p:nvSpPr>
        <p:spPr bwMode="auto">
          <a:xfrm>
            <a:off x="779463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37" name="Rectangle 28"/>
          <p:cNvSpPr>
            <a:spLocks noChangeArrowheads="1"/>
          </p:cNvSpPr>
          <p:nvPr/>
        </p:nvSpPr>
        <p:spPr bwMode="auto">
          <a:xfrm>
            <a:off x="1693863" y="2209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38" name="Line 29"/>
          <p:cNvSpPr>
            <a:spLocks noChangeShapeType="1"/>
          </p:cNvSpPr>
          <p:nvPr/>
        </p:nvSpPr>
        <p:spPr bwMode="auto">
          <a:xfrm>
            <a:off x="1160463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39" name="Line 30"/>
          <p:cNvSpPr>
            <a:spLocks noChangeShapeType="1"/>
          </p:cNvSpPr>
          <p:nvPr/>
        </p:nvSpPr>
        <p:spPr bwMode="auto">
          <a:xfrm>
            <a:off x="1998663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40" name="Oval 31"/>
          <p:cNvSpPr>
            <a:spLocks noChangeArrowheads="1"/>
          </p:cNvSpPr>
          <p:nvPr/>
        </p:nvSpPr>
        <p:spPr bwMode="auto">
          <a:xfrm>
            <a:off x="2532063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41" name="Rectangle 32"/>
          <p:cNvSpPr>
            <a:spLocks noChangeArrowheads="1"/>
          </p:cNvSpPr>
          <p:nvPr/>
        </p:nvSpPr>
        <p:spPr bwMode="auto">
          <a:xfrm>
            <a:off x="3446463" y="2209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42" name="Line 33"/>
          <p:cNvSpPr>
            <a:spLocks noChangeShapeType="1"/>
          </p:cNvSpPr>
          <p:nvPr/>
        </p:nvSpPr>
        <p:spPr bwMode="auto">
          <a:xfrm>
            <a:off x="2913063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43" name="Oval 34"/>
          <p:cNvSpPr>
            <a:spLocks noChangeArrowheads="1"/>
          </p:cNvSpPr>
          <p:nvPr/>
        </p:nvSpPr>
        <p:spPr bwMode="auto">
          <a:xfrm>
            <a:off x="4284663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44" name="Rectangle 35"/>
          <p:cNvSpPr>
            <a:spLocks noChangeArrowheads="1"/>
          </p:cNvSpPr>
          <p:nvPr/>
        </p:nvSpPr>
        <p:spPr bwMode="auto">
          <a:xfrm>
            <a:off x="5199063" y="2209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45" name="Line 36"/>
          <p:cNvSpPr>
            <a:spLocks noChangeShapeType="1"/>
          </p:cNvSpPr>
          <p:nvPr/>
        </p:nvSpPr>
        <p:spPr bwMode="auto">
          <a:xfrm>
            <a:off x="4665663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46" name="Line 37"/>
          <p:cNvSpPr>
            <a:spLocks noChangeShapeType="1"/>
          </p:cNvSpPr>
          <p:nvPr/>
        </p:nvSpPr>
        <p:spPr bwMode="auto">
          <a:xfrm>
            <a:off x="3751263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47" name="Text Box 38"/>
          <p:cNvSpPr txBox="1">
            <a:spLocks noChangeArrowheads="1"/>
          </p:cNvSpPr>
          <p:nvPr/>
        </p:nvSpPr>
        <p:spPr bwMode="auto">
          <a:xfrm>
            <a:off x="611188" y="25527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Initial</a:t>
            </a:r>
          </a:p>
        </p:txBody>
      </p:sp>
      <p:sp>
        <p:nvSpPr>
          <p:cNvPr id="18448" name="Text Box 39"/>
          <p:cNvSpPr txBox="1">
            <a:spLocks noChangeArrowheads="1"/>
          </p:cNvSpPr>
          <p:nvPr/>
        </p:nvSpPr>
        <p:spPr bwMode="auto">
          <a:xfrm>
            <a:off x="1465263" y="190500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1 digit</a:t>
            </a:r>
          </a:p>
        </p:txBody>
      </p:sp>
      <p:sp>
        <p:nvSpPr>
          <p:cNvPr id="18449" name="Text Box 40"/>
          <p:cNvSpPr txBox="1">
            <a:spLocks noChangeArrowheads="1"/>
          </p:cNvSpPr>
          <p:nvPr/>
        </p:nvSpPr>
        <p:spPr bwMode="auto">
          <a:xfrm>
            <a:off x="3217863" y="190500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1 digit</a:t>
            </a:r>
          </a:p>
        </p:txBody>
      </p:sp>
      <p:sp>
        <p:nvSpPr>
          <p:cNvPr id="18450" name="Text Box 41"/>
          <p:cNvSpPr txBox="1">
            <a:spLocks noChangeArrowheads="1"/>
          </p:cNvSpPr>
          <p:nvPr/>
        </p:nvSpPr>
        <p:spPr bwMode="auto">
          <a:xfrm>
            <a:off x="4970463" y="190500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1 digit</a:t>
            </a:r>
          </a:p>
        </p:txBody>
      </p:sp>
      <p:sp>
        <p:nvSpPr>
          <p:cNvPr id="18451" name="Text Box 42"/>
          <p:cNvSpPr txBox="1">
            <a:spLocks noChangeArrowheads="1"/>
          </p:cNvSpPr>
          <p:nvPr/>
        </p:nvSpPr>
        <p:spPr bwMode="auto">
          <a:xfrm>
            <a:off x="6723063" y="190500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1 digit</a:t>
            </a:r>
          </a:p>
        </p:txBody>
      </p:sp>
      <p:sp>
        <p:nvSpPr>
          <p:cNvPr id="18452" name="Oval 43"/>
          <p:cNvSpPr>
            <a:spLocks noChangeArrowheads="1"/>
          </p:cNvSpPr>
          <p:nvPr/>
        </p:nvSpPr>
        <p:spPr bwMode="auto">
          <a:xfrm>
            <a:off x="6037263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53" name="Rectangle 44"/>
          <p:cNvSpPr>
            <a:spLocks noChangeArrowheads="1"/>
          </p:cNvSpPr>
          <p:nvPr/>
        </p:nvSpPr>
        <p:spPr bwMode="auto">
          <a:xfrm>
            <a:off x="6951663" y="2209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54" name="Line 45"/>
          <p:cNvSpPr>
            <a:spLocks noChangeShapeType="1"/>
          </p:cNvSpPr>
          <p:nvPr/>
        </p:nvSpPr>
        <p:spPr bwMode="auto">
          <a:xfrm>
            <a:off x="6418263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55" name="Line 46"/>
          <p:cNvSpPr>
            <a:spLocks noChangeShapeType="1"/>
          </p:cNvSpPr>
          <p:nvPr/>
        </p:nvSpPr>
        <p:spPr bwMode="auto">
          <a:xfrm>
            <a:off x="5503863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56" name="Text Box 47"/>
          <p:cNvSpPr txBox="1">
            <a:spLocks noChangeArrowheads="1"/>
          </p:cNvSpPr>
          <p:nvPr/>
        </p:nvSpPr>
        <p:spPr bwMode="auto">
          <a:xfrm>
            <a:off x="2516188" y="25527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d1</a:t>
            </a:r>
          </a:p>
        </p:txBody>
      </p:sp>
      <p:sp>
        <p:nvSpPr>
          <p:cNvPr id="18457" name="Text Box 48"/>
          <p:cNvSpPr txBox="1">
            <a:spLocks noChangeArrowheads="1"/>
          </p:cNvSpPr>
          <p:nvPr/>
        </p:nvSpPr>
        <p:spPr bwMode="auto">
          <a:xfrm>
            <a:off x="4268788" y="25527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d2</a:t>
            </a:r>
          </a:p>
        </p:txBody>
      </p:sp>
      <p:sp>
        <p:nvSpPr>
          <p:cNvPr id="18458" name="Text Box 49"/>
          <p:cNvSpPr txBox="1">
            <a:spLocks noChangeArrowheads="1"/>
          </p:cNvSpPr>
          <p:nvPr/>
        </p:nvSpPr>
        <p:spPr bwMode="auto">
          <a:xfrm>
            <a:off x="6021388" y="25527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d3</a:t>
            </a:r>
          </a:p>
        </p:txBody>
      </p:sp>
      <p:sp>
        <p:nvSpPr>
          <p:cNvPr id="18459" name="Oval 50"/>
          <p:cNvSpPr>
            <a:spLocks noChangeArrowheads="1"/>
          </p:cNvSpPr>
          <p:nvPr/>
        </p:nvSpPr>
        <p:spPr bwMode="auto">
          <a:xfrm>
            <a:off x="7789863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60" name="Line 51"/>
          <p:cNvSpPr>
            <a:spLocks noChangeShapeType="1"/>
          </p:cNvSpPr>
          <p:nvPr/>
        </p:nvSpPr>
        <p:spPr bwMode="auto">
          <a:xfrm>
            <a:off x="7256463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61" name="Text Box 52"/>
          <p:cNvSpPr txBox="1">
            <a:spLocks noChangeArrowheads="1"/>
          </p:cNvSpPr>
          <p:nvPr/>
        </p:nvSpPr>
        <p:spPr bwMode="auto">
          <a:xfrm>
            <a:off x="7789863" y="19050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d4</a:t>
            </a:r>
          </a:p>
        </p:txBody>
      </p:sp>
      <p:sp>
        <p:nvSpPr>
          <p:cNvPr id="18462" name="Line 53"/>
          <p:cNvSpPr>
            <a:spLocks noChangeShapeType="1"/>
          </p:cNvSpPr>
          <p:nvPr/>
        </p:nvSpPr>
        <p:spPr bwMode="auto">
          <a:xfrm>
            <a:off x="8018463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63" name="Rectangle 54"/>
          <p:cNvSpPr>
            <a:spLocks noChangeArrowheads="1"/>
          </p:cNvSpPr>
          <p:nvPr/>
        </p:nvSpPr>
        <p:spPr bwMode="auto">
          <a:xfrm>
            <a:off x="7866063" y="3200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64" name="Text Box 55"/>
          <p:cNvSpPr txBox="1">
            <a:spLocks noChangeArrowheads="1"/>
          </p:cNvSpPr>
          <p:nvPr/>
        </p:nvSpPr>
        <p:spPr bwMode="auto">
          <a:xfrm>
            <a:off x="8154988" y="32385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18465" name="Line 56"/>
          <p:cNvSpPr>
            <a:spLocks noChangeShapeType="1"/>
          </p:cNvSpPr>
          <p:nvPr/>
        </p:nvSpPr>
        <p:spPr bwMode="auto">
          <a:xfrm>
            <a:off x="8018463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66" name="Oval 57"/>
          <p:cNvSpPr>
            <a:spLocks noChangeArrowheads="1"/>
          </p:cNvSpPr>
          <p:nvPr/>
        </p:nvSpPr>
        <p:spPr bwMode="auto">
          <a:xfrm>
            <a:off x="7866063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67" name="Text Box 58"/>
          <p:cNvSpPr txBox="1">
            <a:spLocks noChangeArrowheads="1"/>
          </p:cNvSpPr>
          <p:nvPr/>
        </p:nvSpPr>
        <p:spPr bwMode="auto">
          <a:xfrm>
            <a:off x="7104063" y="4114800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pressed</a:t>
            </a:r>
          </a:p>
        </p:txBody>
      </p:sp>
      <p:sp>
        <p:nvSpPr>
          <p:cNvPr id="18468" name="Oval 59"/>
          <p:cNvSpPr>
            <a:spLocks noChangeArrowheads="1"/>
          </p:cNvSpPr>
          <p:nvPr/>
        </p:nvSpPr>
        <p:spPr bwMode="auto">
          <a:xfrm>
            <a:off x="7942263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69" name="Oval 60"/>
          <p:cNvSpPr>
            <a:spLocks noChangeArrowheads="1"/>
          </p:cNvSpPr>
          <p:nvPr/>
        </p:nvSpPr>
        <p:spPr bwMode="auto">
          <a:xfrm>
            <a:off x="3751263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70" name="Rectangle 61"/>
          <p:cNvSpPr>
            <a:spLocks noChangeArrowheads="1"/>
          </p:cNvSpPr>
          <p:nvPr/>
        </p:nvSpPr>
        <p:spPr bwMode="auto">
          <a:xfrm>
            <a:off x="7942263" y="49530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71" name="Line 62"/>
          <p:cNvSpPr>
            <a:spLocks noChangeShapeType="1"/>
          </p:cNvSpPr>
          <p:nvPr/>
        </p:nvSpPr>
        <p:spPr bwMode="auto">
          <a:xfrm>
            <a:off x="8094663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72" name="Line 63"/>
          <p:cNvSpPr>
            <a:spLocks noChangeShapeType="1"/>
          </p:cNvSpPr>
          <p:nvPr/>
        </p:nvSpPr>
        <p:spPr bwMode="auto">
          <a:xfrm>
            <a:off x="8094663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73" name="Text Box 64"/>
          <p:cNvSpPr txBox="1">
            <a:spLocks noChangeArrowheads="1"/>
          </p:cNvSpPr>
          <p:nvPr/>
        </p:nvSpPr>
        <p:spPr bwMode="auto">
          <a:xfrm>
            <a:off x="7027863" y="49530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approve</a:t>
            </a:r>
          </a:p>
        </p:txBody>
      </p:sp>
      <p:sp>
        <p:nvSpPr>
          <p:cNvPr id="18474" name="Text Box 65"/>
          <p:cNvSpPr txBox="1">
            <a:spLocks noChangeArrowheads="1"/>
          </p:cNvSpPr>
          <p:nvPr/>
        </p:nvSpPr>
        <p:spPr bwMode="auto">
          <a:xfrm>
            <a:off x="6875463" y="571500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approved</a:t>
            </a:r>
          </a:p>
        </p:txBody>
      </p:sp>
      <p:sp>
        <p:nvSpPr>
          <p:cNvPr id="18475" name="Rectangle 66"/>
          <p:cNvSpPr>
            <a:spLocks noChangeArrowheads="1"/>
          </p:cNvSpPr>
          <p:nvPr/>
        </p:nvSpPr>
        <p:spPr bwMode="auto">
          <a:xfrm>
            <a:off x="3065463" y="3505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76" name="Rectangle 67"/>
          <p:cNvSpPr>
            <a:spLocks noChangeArrowheads="1"/>
          </p:cNvSpPr>
          <p:nvPr/>
        </p:nvSpPr>
        <p:spPr bwMode="auto">
          <a:xfrm>
            <a:off x="4132263" y="3505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77" name="Rectangle 68"/>
          <p:cNvSpPr>
            <a:spLocks noChangeArrowheads="1"/>
          </p:cNvSpPr>
          <p:nvPr/>
        </p:nvSpPr>
        <p:spPr bwMode="auto">
          <a:xfrm>
            <a:off x="5351463" y="3505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78" name="Rectangle 69"/>
          <p:cNvSpPr>
            <a:spLocks noChangeArrowheads="1"/>
          </p:cNvSpPr>
          <p:nvPr/>
        </p:nvSpPr>
        <p:spPr bwMode="auto">
          <a:xfrm>
            <a:off x="5656263" y="4724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18479" name="Line 71"/>
          <p:cNvSpPr>
            <a:spLocks noChangeShapeType="1"/>
          </p:cNvSpPr>
          <p:nvPr/>
        </p:nvSpPr>
        <p:spPr bwMode="auto">
          <a:xfrm>
            <a:off x="2836863" y="25908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80" name="Line 72"/>
          <p:cNvSpPr>
            <a:spLocks noChangeShapeType="1"/>
          </p:cNvSpPr>
          <p:nvPr/>
        </p:nvSpPr>
        <p:spPr bwMode="auto">
          <a:xfrm>
            <a:off x="3370263" y="3886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81" name="Line 73"/>
          <p:cNvSpPr>
            <a:spLocks noChangeShapeType="1"/>
          </p:cNvSpPr>
          <p:nvPr/>
        </p:nvSpPr>
        <p:spPr bwMode="auto">
          <a:xfrm flipH="1">
            <a:off x="4284663" y="2590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82" name="Line 74"/>
          <p:cNvSpPr>
            <a:spLocks noChangeShapeType="1"/>
          </p:cNvSpPr>
          <p:nvPr/>
        </p:nvSpPr>
        <p:spPr bwMode="auto">
          <a:xfrm flipH="1">
            <a:off x="3979863" y="38862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83" name="Line 75"/>
          <p:cNvSpPr>
            <a:spLocks noChangeShapeType="1"/>
          </p:cNvSpPr>
          <p:nvPr/>
        </p:nvSpPr>
        <p:spPr bwMode="auto">
          <a:xfrm flipH="1">
            <a:off x="5580063" y="25908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84" name="Line 76"/>
          <p:cNvSpPr>
            <a:spLocks noChangeShapeType="1"/>
          </p:cNvSpPr>
          <p:nvPr/>
        </p:nvSpPr>
        <p:spPr bwMode="auto">
          <a:xfrm flipH="1">
            <a:off x="4132263" y="38100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85" name="Line 79"/>
          <p:cNvSpPr>
            <a:spLocks noChangeShapeType="1"/>
          </p:cNvSpPr>
          <p:nvPr/>
        </p:nvSpPr>
        <p:spPr bwMode="auto">
          <a:xfrm flipH="1">
            <a:off x="5961063" y="44196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86" name="Line 80"/>
          <p:cNvSpPr>
            <a:spLocks noChangeShapeType="1"/>
          </p:cNvSpPr>
          <p:nvPr/>
        </p:nvSpPr>
        <p:spPr bwMode="auto">
          <a:xfrm flipH="1">
            <a:off x="4132263" y="49530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87" name="Text Box 81"/>
          <p:cNvSpPr txBox="1">
            <a:spLocks noChangeArrowheads="1"/>
          </p:cNvSpPr>
          <p:nvPr/>
        </p:nvSpPr>
        <p:spPr bwMode="auto">
          <a:xfrm>
            <a:off x="2516188" y="34671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18488" name="Text Box 82"/>
          <p:cNvSpPr txBox="1">
            <a:spLocks noChangeArrowheads="1"/>
          </p:cNvSpPr>
          <p:nvPr/>
        </p:nvSpPr>
        <p:spPr bwMode="auto">
          <a:xfrm>
            <a:off x="3659188" y="34671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18489" name="Text Box 83"/>
          <p:cNvSpPr txBox="1">
            <a:spLocks noChangeArrowheads="1"/>
          </p:cNvSpPr>
          <p:nvPr/>
        </p:nvSpPr>
        <p:spPr bwMode="auto">
          <a:xfrm>
            <a:off x="4802188" y="34671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18490" name="Text Box 85"/>
          <p:cNvSpPr txBox="1">
            <a:spLocks noChangeArrowheads="1"/>
          </p:cNvSpPr>
          <p:nvPr/>
        </p:nvSpPr>
        <p:spPr bwMode="auto">
          <a:xfrm>
            <a:off x="5411788" y="50673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Reject</a:t>
            </a:r>
          </a:p>
        </p:txBody>
      </p:sp>
      <p:sp>
        <p:nvSpPr>
          <p:cNvPr id="18491" name="Text Box 86"/>
          <p:cNvSpPr txBox="1">
            <a:spLocks noChangeArrowheads="1"/>
          </p:cNvSpPr>
          <p:nvPr/>
        </p:nvSpPr>
        <p:spPr bwMode="auto">
          <a:xfrm>
            <a:off x="2608263" y="480060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Rejected!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062039-B3CA-43AB-9B3E-8CBFDEAE3357}" type="slidenum">
              <a:rPr lang="fr-CA" smtClean="0"/>
              <a:pPr>
                <a:defRPr/>
              </a:pPr>
              <a:t>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sz="3200" dirty="0" smtClean="0"/>
              <a:t>POS Terminal</a:t>
            </a:r>
            <a:endParaRPr lang="en-US" altLang="fr-FR" sz="32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/>
              <a:t>Scenario 1: Normal </a:t>
            </a:r>
          </a:p>
          <a:p>
            <a:pPr lvl="1"/>
            <a:r>
              <a:rPr lang="en-US" altLang="fr-FR" smtClean="0"/>
              <a:t>Enters all 4 digits and press OK.</a:t>
            </a:r>
          </a:p>
          <a:p>
            <a:r>
              <a:rPr lang="en-US" altLang="fr-FR" smtClean="0"/>
              <a:t>Scenario 2: Exceptional </a:t>
            </a:r>
          </a:p>
          <a:p>
            <a:pPr lvl="1"/>
            <a:r>
              <a:rPr lang="en-US" altLang="fr-FR" smtClean="0"/>
              <a:t>Enters only 3 digits and press OK.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8FC24-F067-4404-96CD-6C0E50230D66}" type="slidenum">
              <a:rPr lang="fr-CA" smtClean="0"/>
              <a:pPr>
                <a:defRPr/>
              </a:pPr>
              <a:t>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fr-FR" sz="3200" dirty="0"/>
              <a:t>Example: </a:t>
            </a:r>
            <a:r>
              <a:rPr lang="en-US" altLang="fr-FR" sz="3200" dirty="0" smtClean="0"/>
              <a:t>POS </a:t>
            </a:r>
            <a:r>
              <a:rPr lang="en-US" altLang="fr-FR" sz="3200" dirty="0"/>
              <a:t>System (Token Games)</a:t>
            </a:r>
          </a:p>
        </p:txBody>
      </p:sp>
      <p:sp>
        <p:nvSpPr>
          <p:cNvPr id="74823" name="Oval 71"/>
          <p:cNvSpPr>
            <a:spLocks noChangeArrowheads="1"/>
          </p:cNvSpPr>
          <p:nvPr/>
        </p:nvSpPr>
        <p:spPr bwMode="auto">
          <a:xfrm>
            <a:off x="1143000" y="228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25" name="Rectangle 73"/>
          <p:cNvSpPr>
            <a:spLocks noChangeArrowheads="1"/>
          </p:cNvSpPr>
          <p:nvPr/>
        </p:nvSpPr>
        <p:spPr bwMode="auto">
          <a:xfrm>
            <a:off x="1905000" y="2209800"/>
            <a:ext cx="304800" cy="3810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26" name="Oval 74"/>
          <p:cNvSpPr>
            <a:spLocks noChangeArrowheads="1"/>
          </p:cNvSpPr>
          <p:nvPr/>
        </p:nvSpPr>
        <p:spPr bwMode="auto">
          <a:xfrm>
            <a:off x="2895600" y="2362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27" name="Rectangle 75"/>
          <p:cNvSpPr>
            <a:spLocks noChangeArrowheads="1"/>
          </p:cNvSpPr>
          <p:nvPr/>
        </p:nvSpPr>
        <p:spPr bwMode="auto">
          <a:xfrm>
            <a:off x="3657600" y="2209800"/>
            <a:ext cx="304800" cy="3810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28" name="Oval 76"/>
          <p:cNvSpPr>
            <a:spLocks noChangeArrowheads="1"/>
          </p:cNvSpPr>
          <p:nvPr/>
        </p:nvSpPr>
        <p:spPr bwMode="auto">
          <a:xfrm>
            <a:off x="4648200" y="2362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29" name="Rectangle 77"/>
          <p:cNvSpPr>
            <a:spLocks noChangeArrowheads="1"/>
          </p:cNvSpPr>
          <p:nvPr/>
        </p:nvSpPr>
        <p:spPr bwMode="auto">
          <a:xfrm>
            <a:off x="5410200" y="2209800"/>
            <a:ext cx="304800" cy="3810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30" name="Oval 78"/>
          <p:cNvSpPr>
            <a:spLocks noChangeArrowheads="1"/>
          </p:cNvSpPr>
          <p:nvPr/>
        </p:nvSpPr>
        <p:spPr bwMode="auto">
          <a:xfrm>
            <a:off x="6400800" y="2362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31" name="Rectangle 79"/>
          <p:cNvSpPr>
            <a:spLocks noChangeArrowheads="1"/>
          </p:cNvSpPr>
          <p:nvPr/>
        </p:nvSpPr>
        <p:spPr bwMode="auto">
          <a:xfrm>
            <a:off x="7162800" y="2209800"/>
            <a:ext cx="304800" cy="3810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32" name="Oval 80"/>
          <p:cNvSpPr>
            <a:spLocks noChangeArrowheads="1"/>
          </p:cNvSpPr>
          <p:nvPr/>
        </p:nvSpPr>
        <p:spPr bwMode="auto">
          <a:xfrm>
            <a:off x="8153400" y="2362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33" name="Rectangle 81"/>
          <p:cNvSpPr>
            <a:spLocks noChangeArrowheads="1"/>
          </p:cNvSpPr>
          <p:nvPr/>
        </p:nvSpPr>
        <p:spPr bwMode="auto">
          <a:xfrm>
            <a:off x="8077200" y="3200400"/>
            <a:ext cx="304800" cy="3810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34" name="Oval 82"/>
          <p:cNvSpPr>
            <a:spLocks noChangeArrowheads="1"/>
          </p:cNvSpPr>
          <p:nvPr/>
        </p:nvSpPr>
        <p:spPr bwMode="auto">
          <a:xfrm>
            <a:off x="82296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35" name="Rectangle 83"/>
          <p:cNvSpPr>
            <a:spLocks noChangeArrowheads="1"/>
          </p:cNvSpPr>
          <p:nvPr/>
        </p:nvSpPr>
        <p:spPr bwMode="auto">
          <a:xfrm>
            <a:off x="8153400" y="4953000"/>
            <a:ext cx="304800" cy="3810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36" name="Oval 84"/>
          <p:cNvSpPr>
            <a:spLocks noChangeArrowheads="1"/>
          </p:cNvSpPr>
          <p:nvPr/>
        </p:nvSpPr>
        <p:spPr bwMode="auto">
          <a:xfrm>
            <a:off x="8305800" y="586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37" name="Oval 85"/>
          <p:cNvSpPr>
            <a:spLocks noChangeArrowheads="1"/>
          </p:cNvSpPr>
          <p:nvPr/>
        </p:nvSpPr>
        <p:spPr bwMode="auto">
          <a:xfrm>
            <a:off x="1143000" y="228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38" name="Rectangle 86"/>
          <p:cNvSpPr>
            <a:spLocks noChangeArrowheads="1"/>
          </p:cNvSpPr>
          <p:nvPr/>
        </p:nvSpPr>
        <p:spPr bwMode="auto">
          <a:xfrm>
            <a:off x="1905000" y="2205038"/>
            <a:ext cx="304800" cy="3810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39" name="Oval 87"/>
          <p:cNvSpPr>
            <a:spLocks noChangeArrowheads="1"/>
          </p:cNvSpPr>
          <p:nvPr/>
        </p:nvSpPr>
        <p:spPr bwMode="auto">
          <a:xfrm>
            <a:off x="2895600" y="2362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40" name="Rectangle 88"/>
          <p:cNvSpPr>
            <a:spLocks noChangeArrowheads="1"/>
          </p:cNvSpPr>
          <p:nvPr/>
        </p:nvSpPr>
        <p:spPr bwMode="auto">
          <a:xfrm>
            <a:off x="3657600" y="2205038"/>
            <a:ext cx="304800" cy="3810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41" name="Oval 89"/>
          <p:cNvSpPr>
            <a:spLocks noChangeArrowheads="1"/>
          </p:cNvSpPr>
          <p:nvPr/>
        </p:nvSpPr>
        <p:spPr bwMode="auto">
          <a:xfrm>
            <a:off x="4648200" y="2362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42" name="Rectangle 90"/>
          <p:cNvSpPr>
            <a:spLocks noChangeArrowheads="1"/>
          </p:cNvSpPr>
          <p:nvPr/>
        </p:nvSpPr>
        <p:spPr bwMode="auto">
          <a:xfrm>
            <a:off x="5410200" y="2205038"/>
            <a:ext cx="304800" cy="3810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43" name="Oval 91"/>
          <p:cNvSpPr>
            <a:spLocks noChangeArrowheads="1"/>
          </p:cNvSpPr>
          <p:nvPr/>
        </p:nvSpPr>
        <p:spPr bwMode="auto">
          <a:xfrm>
            <a:off x="6400800" y="2362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44" name="Rectangle 92"/>
          <p:cNvSpPr>
            <a:spLocks noChangeArrowheads="1"/>
          </p:cNvSpPr>
          <p:nvPr/>
        </p:nvSpPr>
        <p:spPr bwMode="auto">
          <a:xfrm>
            <a:off x="5562600" y="3505200"/>
            <a:ext cx="304800" cy="381000"/>
          </a:xfrm>
          <a:prstGeom prst="rect">
            <a:avLst/>
          </a:prstGeom>
          <a:gradFill rotWithShape="1">
            <a:gsLst>
              <a:gs pos="0">
                <a:srgbClr val="EA8C8C"/>
              </a:gs>
              <a:gs pos="50000">
                <a:srgbClr val="F0BABA"/>
              </a:gs>
              <a:gs pos="100000">
                <a:srgbClr val="F7DED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74845" name="Oval 93"/>
          <p:cNvSpPr>
            <a:spLocks noChangeArrowheads="1"/>
          </p:cNvSpPr>
          <p:nvPr/>
        </p:nvSpPr>
        <p:spPr bwMode="auto">
          <a:xfrm>
            <a:off x="41148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05" name="Oval 4"/>
          <p:cNvSpPr>
            <a:spLocks noChangeArrowheads="1"/>
          </p:cNvSpPr>
          <p:nvPr/>
        </p:nvSpPr>
        <p:spPr bwMode="auto">
          <a:xfrm>
            <a:off x="990600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06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07" name="Line 7"/>
          <p:cNvSpPr>
            <a:spLocks noChangeShapeType="1"/>
          </p:cNvSpPr>
          <p:nvPr/>
        </p:nvSpPr>
        <p:spPr bwMode="auto">
          <a:xfrm>
            <a:off x="13716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08" name="Line 8"/>
          <p:cNvSpPr>
            <a:spLocks noChangeShapeType="1"/>
          </p:cNvSpPr>
          <p:nvPr/>
        </p:nvSpPr>
        <p:spPr bwMode="auto">
          <a:xfrm>
            <a:off x="22098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09" name="Oval 9"/>
          <p:cNvSpPr>
            <a:spLocks noChangeArrowheads="1"/>
          </p:cNvSpPr>
          <p:nvPr/>
        </p:nvSpPr>
        <p:spPr bwMode="auto">
          <a:xfrm>
            <a:off x="2743200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10" name="Rectangle 10"/>
          <p:cNvSpPr>
            <a:spLocks noChangeArrowheads="1"/>
          </p:cNvSpPr>
          <p:nvPr/>
        </p:nvSpPr>
        <p:spPr bwMode="auto">
          <a:xfrm>
            <a:off x="3657600" y="2209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11" name="Line 11"/>
          <p:cNvSpPr>
            <a:spLocks noChangeShapeType="1"/>
          </p:cNvSpPr>
          <p:nvPr/>
        </p:nvSpPr>
        <p:spPr bwMode="auto">
          <a:xfrm>
            <a:off x="31242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12" name="Oval 12"/>
          <p:cNvSpPr>
            <a:spLocks noChangeArrowheads="1"/>
          </p:cNvSpPr>
          <p:nvPr/>
        </p:nvSpPr>
        <p:spPr bwMode="auto">
          <a:xfrm>
            <a:off x="4495800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13" name="Rectangle 13"/>
          <p:cNvSpPr>
            <a:spLocks noChangeArrowheads="1"/>
          </p:cNvSpPr>
          <p:nvPr/>
        </p:nvSpPr>
        <p:spPr bwMode="auto">
          <a:xfrm>
            <a:off x="5410200" y="2209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14" name="Line 14"/>
          <p:cNvSpPr>
            <a:spLocks noChangeShapeType="1"/>
          </p:cNvSpPr>
          <p:nvPr/>
        </p:nvSpPr>
        <p:spPr bwMode="auto">
          <a:xfrm>
            <a:off x="48768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15" name="Line 15"/>
          <p:cNvSpPr>
            <a:spLocks noChangeShapeType="1"/>
          </p:cNvSpPr>
          <p:nvPr/>
        </p:nvSpPr>
        <p:spPr bwMode="auto">
          <a:xfrm>
            <a:off x="39624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16" name="Text Box 16"/>
          <p:cNvSpPr txBox="1">
            <a:spLocks noChangeArrowheads="1"/>
          </p:cNvSpPr>
          <p:nvPr/>
        </p:nvSpPr>
        <p:spPr bwMode="auto">
          <a:xfrm>
            <a:off x="822325" y="25527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Initial</a:t>
            </a:r>
          </a:p>
        </p:txBody>
      </p:sp>
      <p:sp>
        <p:nvSpPr>
          <p:cNvPr id="20517" name="Text Box 17"/>
          <p:cNvSpPr txBox="1">
            <a:spLocks noChangeArrowheads="1"/>
          </p:cNvSpPr>
          <p:nvPr/>
        </p:nvSpPr>
        <p:spPr bwMode="auto">
          <a:xfrm>
            <a:off x="1676400" y="190500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1 digit</a:t>
            </a:r>
          </a:p>
        </p:txBody>
      </p:sp>
      <p:sp>
        <p:nvSpPr>
          <p:cNvPr id="20518" name="Text Box 18"/>
          <p:cNvSpPr txBox="1">
            <a:spLocks noChangeArrowheads="1"/>
          </p:cNvSpPr>
          <p:nvPr/>
        </p:nvSpPr>
        <p:spPr bwMode="auto">
          <a:xfrm>
            <a:off x="3429000" y="190500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1 digit</a:t>
            </a:r>
          </a:p>
        </p:txBody>
      </p:sp>
      <p:sp>
        <p:nvSpPr>
          <p:cNvPr id="20519" name="Text Box 19"/>
          <p:cNvSpPr txBox="1">
            <a:spLocks noChangeArrowheads="1"/>
          </p:cNvSpPr>
          <p:nvPr/>
        </p:nvSpPr>
        <p:spPr bwMode="auto">
          <a:xfrm>
            <a:off x="5181600" y="190500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1 digit</a:t>
            </a:r>
          </a:p>
        </p:txBody>
      </p:sp>
      <p:sp>
        <p:nvSpPr>
          <p:cNvPr id="20520" name="Text Box 20"/>
          <p:cNvSpPr txBox="1">
            <a:spLocks noChangeArrowheads="1"/>
          </p:cNvSpPr>
          <p:nvPr/>
        </p:nvSpPr>
        <p:spPr bwMode="auto">
          <a:xfrm>
            <a:off x="6934200" y="190500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1 digit</a:t>
            </a:r>
          </a:p>
        </p:txBody>
      </p:sp>
      <p:sp>
        <p:nvSpPr>
          <p:cNvPr id="20521" name="Oval 21"/>
          <p:cNvSpPr>
            <a:spLocks noChangeArrowheads="1"/>
          </p:cNvSpPr>
          <p:nvPr/>
        </p:nvSpPr>
        <p:spPr bwMode="auto">
          <a:xfrm>
            <a:off x="6248400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22" name="Rectangle 22"/>
          <p:cNvSpPr>
            <a:spLocks noChangeArrowheads="1"/>
          </p:cNvSpPr>
          <p:nvPr/>
        </p:nvSpPr>
        <p:spPr bwMode="auto">
          <a:xfrm>
            <a:off x="7162800" y="2209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23" name="Line 23"/>
          <p:cNvSpPr>
            <a:spLocks noChangeShapeType="1"/>
          </p:cNvSpPr>
          <p:nvPr/>
        </p:nvSpPr>
        <p:spPr bwMode="auto">
          <a:xfrm>
            <a:off x="66294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24" name="Line 24"/>
          <p:cNvSpPr>
            <a:spLocks noChangeShapeType="1"/>
          </p:cNvSpPr>
          <p:nvPr/>
        </p:nvSpPr>
        <p:spPr bwMode="auto">
          <a:xfrm>
            <a:off x="57150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25" name="Text Box 25"/>
          <p:cNvSpPr txBox="1">
            <a:spLocks noChangeArrowheads="1"/>
          </p:cNvSpPr>
          <p:nvPr/>
        </p:nvSpPr>
        <p:spPr bwMode="auto">
          <a:xfrm>
            <a:off x="2727325" y="25527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d1</a:t>
            </a:r>
          </a:p>
        </p:txBody>
      </p:sp>
      <p:sp>
        <p:nvSpPr>
          <p:cNvPr id="20526" name="Text Box 26"/>
          <p:cNvSpPr txBox="1">
            <a:spLocks noChangeArrowheads="1"/>
          </p:cNvSpPr>
          <p:nvPr/>
        </p:nvSpPr>
        <p:spPr bwMode="auto">
          <a:xfrm>
            <a:off x="4479925" y="25527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d2</a:t>
            </a:r>
          </a:p>
        </p:txBody>
      </p:sp>
      <p:sp>
        <p:nvSpPr>
          <p:cNvPr id="20527" name="Text Box 27"/>
          <p:cNvSpPr txBox="1">
            <a:spLocks noChangeArrowheads="1"/>
          </p:cNvSpPr>
          <p:nvPr/>
        </p:nvSpPr>
        <p:spPr bwMode="auto">
          <a:xfrm>
            <a:off x="6232525" y="25527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d3</a:t>
            </a:r>
          </a:p>
        </p:txBody>
      </p:sp>
      <p:sp>
        <p:nvSpPr>
          <p:cNvPr id="20528" name="Oval 28"/>
          <p:cNvSpPr>
            <a:spLocks noChangeArrowheads="1"/>
          </p:cNvSpPr>
          <p:nvPr/>
        </p:nvSpPr>
        <p:spPr bwMode="auto">
          <a:xfrm>
            <a:off x="8001000" y="220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29" name="Line 29"/>
          <p:cNvSpPr>
            <a:spLocks noChangeShapeType="1"/>
          </p:cNvSpPr>
          <p:nvPr/>
        </p:nvSpPr>
        <p:spPr bwMode="auto">
          <a:xfrm>
            <a:off x="74676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30" name="Text Box 30"/>
          <p:cNvSpPr txBox="1">
            <a:spLocks noChangeArrowheads="1"/>
          </p:cNvSpPr>
          <p:nvPr/>
        </p:nvSpPr>
        <p:spPr bwMode="auto">
          <a:xfrm>
            <a:off x="8001000" y="19050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d4</a:t>
            </a:r>
          </a:p>
        </p:txBody>
      </p:sp>
      <p:sp>
        <p:nvSpPr>
          <p:cNvPr id="20531" name="Line 31"/>
          <p:cNvSpPr>
            <a:spLocks noChangeShapeType="1"/>
          </p:cNvSpPr>
          <p:nvPr/>
        </p:nvSpPr>
        <p:spPr bwMode="auto">
          <a:xfrm>
            <a:off x="82296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32" name="Rectangle 32"/>
          <p:cNvSpPr>
            <a:spLocks noChangeArrowheads="1"/>
          </p:cNvSpPr>
          <p:nvPr/>
        </p:nvSpPr>
        <p:spPr bwMode="auto">
          <a:xfrm>
            <a:off x="8077200" y="3200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33" name="Text Box 33"/>
          <p:cNvSpPr txBox="1">
            <a:spLocks noChangeArrowheads="1"/>
          </p:cNvSpPr>
          <p:nvPr/>
        </p:nvSpPr>
        <p:spPr bwMode="auto">
          <a:xfrm>
            <a:off x="8366125" y="32385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20534" name="Line 34"/>
          <p:cNvSpPr>
            <a:spLocks noChangeShapeType="1"/>
          </p:cNvSpPr>
          <p:nvPr/>
        </p:nvSpPr>
        <p:spPr bwMode="auto">
          <a:xfrm>
            <a:off x="82296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35" name="Oval 35"/>
          <p:cNvSpPr>
            <a:spLocks noChangeArrowheads="1"/>
          </p:cNvSpPr>
          <p:nvPr/>
        </p:nvSpPr>
        <p:spPr bwMode="auto">
          <a:xfrm>
            <a:off x="8077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36" name="Text Box 36"/>
          <p:cNvSpPr txBox="1">
            <a:spLocks noChangeArrowheads="1"/>
          </p:cNvSpPr>
          <p:nvPr/>
        </p:nvSpPr>
        <p:spPr bwMode="auto">
          <a:xfrm>
            <a:off x="7315200" y="4114800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pressed</a:t>
            </a:r>
          </a:p>
        </p:txBody>
      </p:sp>
      <p:sp>
        <p:nvSpPr>
          <p:cNvPr id="20537" name="Oval 37"/>
          <p:cNvSpPr>
            <a:spLocks noChangeArrowheads="1"/>
          </p:cNvSpPr>
          <p:nvPr/>
        </p:nvSpPr>
        <p:spPr bwMode="auto">
          <a:xfrm>
            <a:off x="81534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38" name="Oval 38"/>
          <p:cNvSpPr>
            <a:spLocks noChangeArrowheads="1"/>
          </p:cNvSpPr>
          <p:nvPr/>
        </p:nvSpPr>
        <p:spPr bwMode="auto">
          <a:xfrm>
            <a:off x="39624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39" name="Rectangle 39"/>
          <p:cNvSpPr>
            <a:spLocks noChangeArrowheads="1"/>
          </p:cNvSpPr>
          <p:nvPr/>
        </p:nvSpPr>
        <p:spPr bwMode="auto">
          <a:xfrm>
            <a:off x="8153400" y="49530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40" name="Line 40"/>
          <p:cNvSpPr>
            <a:spLocks noChangeShapeType="1"/>
          </p:cNvSpPr>
          <p:nvPr/>
        </p:nvSpPr>
        <p:spPr bwMode="auto">
          <a:xfrm>
            <a:off x="83058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41" name="Line 41"/>
          <p:cNvSpPr>
            <a:spLocks noChangeShapeType="1"/>
          </p:cNvSpPr>
          <p:nvPr/>
        </p:nvSpPr>
        <p:spPr bwMode="auto">
          <a:xfrm>
            <a:off x="83058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42" name="Text Box 42"/>
          <p:cNvSpPr txBox="1">
            <a:spLocks noChangeArrowheads="1"/>
          </p:cNvSpPr>
          <p:nvPr/>
        </p:nvSpPr>
        <p:spPr bwMode="auto">
          <a:xfrm>
            <a:off x="7239000" y="4953000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approve</a:t>
            </a:r>
          </a:p>
        </p:txBody>
      </p:sp>
      <p:sp>
        <p:nvSpPr>
          <p:cNvPr id="20543" name="Text Box 43"/>
          <p:cNvSpPr txBox="1">
            <a:spLocks noChangeArrowheads="1"/>
          </p:cNvSpPr>
          <p:nvPr/>
        </p:nvSpPr>
        <p:spPr bwMode="auto">
          <a:xfrm>
            <a:off x="7086600" y="571500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approved</a:t>
            </a:r>
          </a:p>
        </p:txBody>
      </p:sp>
      <p:sp>
        <p:nvSpPr>
          <p:cNvPr id="20544" name="Rectangle 44"/>
          <p:cNvSpPr>
            <a:spLocks noChangeArrowheads="1"/>
          </p:cNvSpPr>
          <p:nvPr/>
        </p:nvSpPr>
        <p:spPr bwMode="auto">
          <a:xfrm>
            <a:off x="3276600" y="3505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45" name="Rectangle 45"/>
          <p:cNvSpPr>
            <a:spLocks noChangeArrowheads="1"/>
          </p:cNvSpPr>
          <p:nvPr/>
        </p:nvSpPr>
        <p:spPr bwMode="auto">
          <a:xfrm>
            <a:off x="4343400" y="3505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46" name="Rectangle 46"/>
          <p:cNvSpPr>
            <a:spLocks noChangeArrowheads="1"/>
          </p:cNvSpPr>
          <p:nvPr/>
        </p:nvSpPr>
        <p:spPr bwMode="auto">
          <a:xfrm>
            <a:off x="5562600" y="3505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47" name="Rectangle 47"/>
          <p:cNvSpPr>
            <a:spLocks noChangeArrowheads="1"/>
          </p:cNvSpPr>
          <p:nvPr/>
        </p:nvSpPr>
        <p:spPr bwMode="auto">
          <a:xfrm>
            <a:off x="5867400" y="4724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CA" altLang="fr-FR" sz="1800" b="0"/>
          </a:p>
        </p:txBody>
      </p:sp>
      <p:sp>
        <p:nvSpPr>
          <p:cNvPr id="20548" name="Line 49"/>
          <p:cNvSpPr>
            <a:spLocks noChangeShapeType="1"/>
          </p:cNvSpPr>
          <p:nvPr/>
        </p:nvSpPr>
        <p:spPr bwMode="auto">
          <a:xfrm>
            <a:off x="3048000" y="25908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49" name="Line 50"/>
          <p:cNvSpPr>
            <a:spLocks noChangeShapeType="1"/>
          </p:cNvSpPr>
          <p:nvPr/>
        </p:nvSpPr>
        <p:spPr bwMode="auto">
          <a:xfrm>
            <a:off x="3581400" y="3886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50" name="Line 52"/>
          <p:cNvSpPr>
            <a:spLocks noChangeShapeType="1"/>
          </p:cNvSpPr>
          <p:nvPr/>
        </p:nvSpPr>
        <p:spPr bwMode="auto">
          <a:xfrm flipH="1">
            <a:off x="4495800" y="25908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51" name="Line 53"/>
          <p:cNvSpPr>
            <a:spLocks noChangeShapeType="1"/>
          </p:cNvSpPr>
          <p:nvPr/>
        </p:nvSpPr>
        <p:spPr bwMode="auto">
          <a:xfrm flipH="1">
            <a:off x="4191000" y="38862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52" name="Line 56"/>
          <p:cNvSpPr>
            <a:spLocks noChangeShapeType="1"/>
          </p:cNvSpPr>
          <p:nvPr/>
        </p:nvSpPr>
        <p:spPr bwMode="auto">
          <a:xfrm flipH="1">
            <a:off x="5791200" y="25908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53" name="Line 57"/>
          <p:cNvSpPr>
            <a:spLocks noChangeShapeType="1"/>
          </p:cNvSpPr>
          <p:nvPr/>
        </p:nvSpPr>
        <p:spPr bwMode="auto">
          <a:xfrm flipH="1">
            <a:off x="4343400" y="38100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54" name="Line 64"/>
          <p:cNvSpPr>
            <a:spLocks noChangeShapeType="1"/>
          </p:cNvSpPr>
          <p:nvPr/>
        </p:nvSpPr>
        <p:spPr bwMode="auto">
          <a:xfrm flipH="1">
            <a:off x="6172200" y="44196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55" name="Line 65"/>
          <p:cNvSpPr>
            <a:spLocks noChangeShapeType="1"/>
          </p:cNvSpPr>
          <p:nvPr/>
        </p:nvSpPr>
        <p:spPr bwMode="auto">
          <a:xfrm flipH="1">
            <a:off x="4343400" y="49530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556" name="Text Box 66"/>
          <p:cNvSpPr txBox="1">
            <a:spLocks noChangeArrowheads="1"/>
          </p:cNvSpPr>
          <p:nvPr/>
        </p:nvSpPr>
        <p:spPr bwMode="auto">
          <a:xfrm>
            <a:off x="2727325" y="34671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20557" name="Text Box 67"/>
          <p:cNvSpPr txBox="1">
            <a:spLocks noChangeArrowheads="1"/>
          </p:cNvSpPr>
          <p:nvPr/>
        </p:nvSpPr>
        <p:spPr bwMode="auto">
          <a:xfrm>
            <a:off x="3870325" y="34671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20558" name="Text Box 68"/>
          <p:cNvSpPr txBox="1">
            <a:spLocks noChangeArrowheads="1"/>
          </p:cNvSpPr>
          <p:nvPr/>
        </p:nvSpPr>
        <p:spPr bwMode="auto">
          <a:xfrm>
            <a:off x="5013325" y="34671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OK</a:t>
            </a:r>
          </a:p>
        </p:txBody>
      </p:sp>
      <p:sp>
        <p:nvSpPr>
          <p:cNvPr id="20559" name="Text Box 70"/>
          <p:cNvSpPr txBox="1">
            <a:spLocks noChangeArrowheads="1"/>
          </p:cNvSpPr>
          <p:nvPr/>
        </p:nvSpPr>
        <p:spPr bwMode="auto">
          <a:xfrm>
            <a:off x="5622925" y="50673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Reject</a:t>
            </a:r>
          </a:p>
        </p:txBody>
      </p:sp>
      <p:sp>
        <p:nvSpPr>
          <p:cNvPr id="20560" name="Text Box 94"/>
          <p:cNvSpPr txBox="1">
            <a:spLocks noChangeArrowheads="1"/>
          </p:cNvSpPr>
          <p:nvPr/>
        </p:nvSpPr>
        <p:spPr bwMode="auto">
          <a:xfrm>
            <a:off x="2819400" y="480060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ts val="600"/>
              </a:spcAft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b="0"/>
              <a:t>Rejected!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A9490C-830A-4F1F-A272-F2157472290F}" type="slidenum">
              <a:rPr lang="fr-CA" smtClean="0"/>
              <a:pPr>
                <a:defRPr/>
              </a:pPr>
              <a:t>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23" grpId="0" animBg="1"/>
      <p:bldP spid="74825" grpId="0" animBg="1"/>
      <p:bldP spid="74826" grpId="0" animBg="1"/>
      <p:bldP spid="74827" grpId="0" animBg="1"/>
      <p:bldP spid="74828" grpId="0" animBg="1"/>
      <p:bldP spid="74829" grpId="0" animBg="1"/>
      <p:bldP spid="74830" grpId="0" animBg="1"/>
      <p:bldP spid="74831" grpId="0" animBg="1"/>
      <p:bldP spid="74832" grpId="0" animBg="1"/>
      <p:bldP spid="74833" grpId="0" animBg="1"/>
      <p:bldP spid="74834" grpId="0" animBg="1"/>
      <p:bldP spid="74835" grpId="0" animBg="1"/>
      <p:bldP spid="74836" grpId="0" animBg="1"/>
      <p:bldP spid="74837" grpId="0" animBg="1"/>
      <p:bldP spid="74838" grpId="0" animBg="1"/>
      <p:bldP spid="74839" grpId="0" animBg="1"/>
      <p:bldP spid="74840" grpId="0" animBg="1"/>
      <p:bldP spid="74841" grpId="0" animBg="1"/>
      <p:bldP spid="74842" grpId="0" animBg="1"/>
      <p:bldP spid="74843" grpId="0" animBg="1"/>
      <p:bldP spid="74844" grpId="0" animBg="1"/>
      <p:bldP spid="748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34200" cy="1371600"/>
          </a:xfrm>
        </p:spPr>
        <p:txBody>
          <a:bodyPr/>
          <a:lstStyle/>
          <a:p>
            <a:pPr>
              <a:defRPr/>
            </a:pPr>
            <a:r>
              <a:rPr lang="en-US" altLang="fr-FR" dirty="0"/>
              <a:t>A Petri Net </a:t>
            </a:r>
            <a:r>
              <a:rPr lang="en-US" altLang="fr-FR" dirty="0" smtClean="0"/>
              <a:t>Components</a:t>
            </a:r>
            <a:endParaRPr lang="en-US" altLang="fr-FR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mtClean="0"/>
              <a:t>The terms are bit different than UML state machines</a:t>
            </a:r>
          </a:p>
          <a:p>
            <a:endParaRPr lang="en-US" altLang="fr-FR" smtClean="0"/>
          </a:p>
          <a:p>
            <a:r>
              <a:rPr lang="en-US" altLang="fr-FR" smtClean="0"/>
              <a:t>Petri nets consist of three types of components: </a:t>
            </a:r>
            <a:r>
              <a:rPr lang="en-US" altLang="fr-FR" i="1" smtClean="0"/>
              <a:t>places</a:t>
            </a:r>
            <a:r>
              <a:rPr lang="en-US" altLang="fr-FR" smtClean="0"/>
              <a:t> (circles), </a:t>
            </a:r>
            <a:r>
              <a:rPr lang="en-US" altLang="fr-FR" i="1" smtClean="0"/>
              <a:t>transitions</a:t>
            </a:r>
            <a:r>
              <a:rPr lang="en-US" altLang="fr-FR" smtClean="0"/>
              <a:t> (rectangles) and </a:t>
            </a:r>
            <a:r>
              <a:rPr lang="en-US" altLang="fr-FR" i="1" smtClean="0"/>
              <a:t>arcs</a:t>
            </a:r>
            <a:r>
              <a:rPr lang="en-US" altLang="fr-FR" smtClean="0"/>
              <a:t> (arrows):</a:t>
            </a:r>
          </a:p>
          <a:p>
            <a:pPr lvl="1"/>
            <a:r>
              <a:rPr lang="en-US" altLang="fr-FR" smtClean="0"/>
              <a:t>Places represent possible states of the system</a:t>
            </a:r>
          </a:p>
          <a:p>
            <a:pPr lvl="1"/>
            <a:r>
              <a:rPr lang="en-US" altLang="fr-FR" smtClean="0"/>
              <a:t>Transitions are events or actions which cause the change of state (be careful, transitions are no longer arrows here)</a:t>
            </a:r>
          </a:p>
          <a:p>
            <a:pPr lvl="1"/>
            <a:r>
              <a:rPr lang="en-US" altLang="fr-FR" smtClean="0"/>
              <a:t>Every arc simply connects a place with a transition or a transition with a place.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SEG2106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2CB97-6C29-405E-8CA6-598B535FB6A1}" type="slidenum">
              <a:rPr lang="fr-CA" smtClean="0"/>
              <a:pPr>
                <a:defRPr/>
              </a:pPr>
              <a:t>9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1566</Words>
  <Application>Microsoft Office PowerPoint</Application>
  <PresentationFormat>On-screen Show (4:3)</PresentationFormat>
  <Paragraphs>555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Essential</vt:lpstr>
      <vt:lpstr>Lecture 5</vt:lpstr>
      <vt:lpstr>Topics</vt:lpstr>
      <vt:lpstr>Ok, let’s start…</vt:lpstr>
      <vt:lpstr>Introduction</vt:lpstr>
      <vt:lpstr>Example: POS Terminal (UML State Machine)</vt:lpstr>
      <vt:lpstr>Example: POS Terminal (Petri Net)</vt:lpstr>
      <vt:lpstr>POS Terminal</vt:lpstr>
      <vt:lpstr>Example: POS System (Token Games)</vt:lpstr>
      <vt:lpstr>A Petri Net Components</vt:lpstr>
      <vt:lpstr>Change of State</vt:lpstr>
      <vt:lpstr>Change of State</vt:lpstr>
      <vt:lpstr>Example: Vending Machine</vt:lpstr>
      <vt:lpstr>Example: Vending Machine (UML State Machine)</vt:lpstr>
      <vt:lpstr>Example: Vending Machine (A Petri net)</vt:lpstr>
      <vt:lpstr>Example: Vending Machine (3 Scenarios)</vt:lpstr>
      <vt:lpstr>Example: Vending Machine (Token Games)</vt:lpstr>
      <vt:lpstr>Multiple Local States</vt:lpstr>
      <vt:lpstr>Example: In a Restaurant (A Petri Net)</vt:lpstr>
      <vt:lpstr>Example: In a Restaurant (Two Scenarios)</vt:lpstr>
      <vt:lpstr>Example: In a Restaurant (Scenario 2)</vt:lpstr>
      <vt:lpstr>Example: In a Restaurant (Scenario 1)</vt:lpstr>
      <vt:lpstr>Net Structures</vt:lpstr>
      <vt:lpstr>Net Structures</vt:lpstr>
      <vt:lpstr>Net Structures</vt:lpstr>
      <vt:lpstr>Net Structures</vt:lpstr>
      <vt:lpstr>Another Example</vt:lpstr>
      <vt:lpstr>A Producer-Consumer System</vt:lpstr>
      <vt:lpstr>A Producer-Consumer Example</vt:lpstr>
      <vt:lpstr>Short Break?</vt:lpstr>
      <vt:lpstr>Behavioral Properties</vt:lpstr>
      <vt:lpstr>Recalling the Vending Machine (Token Game)</vt:lpstr>
      <vt:lpstr>A marking is a state ...</vt:lpstr>
      <vt:lpstr>Reachability</vt:lpstr>
      <vt:lpstr>Reachability</vt:lpstr>
      <vt:lpstr>Boundedness</vt:lpstr>
      <vt:lpstr>Liveness</vt:lpstr>
      <vt:lpstr>Liveness</vt:lpstr>
      <vt:lpstr>An Example</vt:lpstr>
      <vt:lpstr>Another Example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mcadieux</dc:creator>
  <cp:lastModifiedBy>mcadieux</cp:lastModifiedBy>
  <cp:revision>87</cp:revision>
  <cp:lastPrinted>2014-01-22T15:57:21Z</cp:lastPrinted>
  <dcterms:created xsi:type="dcterms:W3CDTF">2014-01-14T18:40:10Z</dcterms:created>
  <dcterms:modified xsi:type="dcterms:W3CDTF">2017-01-27T14:50:48Z</dcterms:modified>
</cp:coreProperties>
</file>