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59" r:id="rId11"/>
    <p:sldId id="260" r:id="rId12"/>
    <p:sldId id="266" r:id="rId13"/>
    <p:sldId id="267" r:id="rId14"/>
    <p:sldId id="26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75"/>
  </p:normalViewPr>
  <p:slideViewPr>
    <p:cSldViewPr snapToGrid="0">
      <p:cViewPr>
        <p:scale>
          <a:sx n="127" d="100"/>
          <a:sy n="127" d="100"/>
        </p:scale>
        <p:origin x="10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50DD0-167D-1249-9B2B-94EFB8A68774}" type="datetimeFigureOut">
              <a:rPr lang="en-CN" smtClean="0"/>
              <a:t>2024/12/3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AA31-7B13-684C-8380-8F5201D88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229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Flow: Writing a 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calls </a:t>
            </a:r>
            <a:r>
              <a:rPr lang="en-US" dirty="0" err="1"/>
              <a:t>writeFile</a:t>
            </a:r>
            <a:r>
              <a:rPr lang="en-US" dirty="0"/>
              <a:t>("</a:t>
            </a:r>
            <a:r>
              <a:rPr lang="en-US" dirty="0" err="1"/>
              <a:t>example.txt</a:t>
            </a:r>
            <a:r>
              <a:rPr lang="en-US" dirty="0"/>
              <a:t>", "Hello, World!").</a:t>
            </a:r>
          </a:p>
          <a:p>
            <a:pPr>
              <a:buFont typeface="+mj-lt"/>
              <a:buAutoNum type="arabicPeriod"/>
            </a:pPr>
            <a:r>
              <a:rPr lang="en-US" dirty="0"/>
              <a:t>LLFS: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Allocates an </a:t>
            </a:r>
            <a:r>
              <a:rPr lang="en-US" dirty="0" err="1"/>
              <a:t>inode</a:t>
            </a:r>
            <a:r>
              <a:rPr lang="en-US" dirty="0"/>
              <a:t> for the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Allocates free blocks for the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Writes the data to the allocated blocks.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Updates the </a:t>
            </a:r>
            <a:r>
              <a:rPr lang="en-US" dirty="0" err="1"/>
              <a:t>inode</a:t>
            </a:r>
            <a:r>
              <a:rPr lang="en-US" dirty="0"/>
              <a:t> with the file size and block mapping.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Updates the directory entry for the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Marks the allocated blocks in the free block vector.</a:t>
            </a:r>
          </a:p>
          <a:p>
            <a:pPr>
              <a:buFont typeface="+mj-lt"/>
              <a:buAutoNum type="arabicPeriod"/>
            </a:pPr>
            <a:r>
              <a:rPr lang="en-US" dirty="0"/>
              <a:t>Metadata and file content are persisted to disk.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AA31-7B13-684C-8380-8F5201D8846E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001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C6D2-1A1C-BF1E-7565-0784479D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927217"/>
            <a:ext cx="8361229" cy="2098226"/>
          </a:xfrm>
        </p:spPr>
        <p:txBody>
          <a:bodyPr/>
          <a:lstStyle/>
          <a:p>
            <a:r>
              <a:rPr lang="en-CN" sz="5400" dirty="0"/>
              <a:t>Little Log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7AC6-2B7E-92CD-6914-4B48306D6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Tianyu Fang</a:t>
            </a:r>
          </a:p>
        </p:txBody>
      </p:sp>
    </p:spTree>
    <p:extLst>
      <p:ext uri="{BB962C8B-B14F-4D97-AF65-F5344CB8AC3E}">
        <p14:creationId xmlns:p14="http://schemas.microsoft.com/office/powerpoint/2010/main" val="356942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D635-2B5B-2929-B786-55183001B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1C09-E7AC-6CAE-7CD3-8020A78F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91"/>
            <a:ext cx="9601200" cy="1485900"/>
          </a:xfrm>
        </p:spPr>
        <p:txBody>
          <a:bodyPr/>
          <a:lstStyle/>
          <a:p>
            <a:r>
              <a:rPr lang="en-CN" dirty="0"/>
              <a:t>Test with hexdump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E9A9-4650-550E-880A-97A98659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71" y="798653"/>
            <a:ext cx="6360288" cy="605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00000000  4c 4c 46 53 00 10 00 00  00 02 00 00 00 00 00 00  |LLFS............|</a:t>
            </a:r>
          </a:p>
          <a:p>
            <a:pPr marL="0" indent="0">
              <a:buNone/>
            </a:pPr>
            <a:r>
              <a:rPr lang="en-US" sz="1200" b="1" dirty="0"/>
              <a:t>00000010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00000200  1f e7 7f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00000210  ff ff ff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00000400  00 00 00 00 02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00000410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00000a00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00000c00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00001400  48 65 6c 6c 6f 2c 20 4c  4c 46 53 21 00 00 00 00  |Hello, LLFS!....|</a:t>
            </a:r>
          </a:p>
          <a:p>
            <a:pPr marL="0" indent="0">
              <a:buNone/>
            </a:pPr>
            <a:r>
              <a:rPr lang="en-US" sz="1200" b="1" dirty="0"/>
              <a:t>00001410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00001600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00200000</a:t>
            </a:r>
          </a:p>
          <a:p>
            <a:pPr marL="0" indent="0">
              <a:buNone/>
            </a:pPr>
            <a:endParaRPr lang="en-CN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AC68C-9CF2-DB56-E1E8-C7F19A251079}"/>
              </a:ext>
            </a:extLst>
          </p:cNvPr>
          <p:cNvSpPr/>
          <p:nvPr/>
        </p:nvSpPr>
        <p:spPr>
          <a:xfrm>
            <a:off x="653971" y="682755"/>
            <a:ext cx="5557774" cy="7176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F1416-5C42-A7C3-CE26-A3D68A1BAAB3}"/>
              </a:ext>
            </a:extLst>
          </p:cNvPr>
          <p:cNvSpPr txBox="1"/>
          <p:nvPr/>
        </p:nvSpPr>
        <p:spPr>
          <a:xfrm>
            <a:off x="7731888" y="61398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Block 0: Superblock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AB9B2-316A-C857-74CC-38941C389CAD}"/>
              </a:ext>
            </a:extLst>
          </p:cNvPr>
          <p:cNvSpPr txBox="1"/>
          <p:nvPr/>
        </p:nvSpPr>
        <p:spPr>
          <a:xfrm>
            <a:off x="6296629" y="980052"/>
            <a:ext cx="6196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· Contains information about the filesystem implementation</a:t>
            </a:r>
          </a:p>
          <a:p>
            <a:r>
              <a:rPr lang="en-CN" dirty="0"/>
              <a:t> · first 4 bytes: magic number (to identify your file system!)</a:t>
            </a:r>
          </a:p>
          <a:p>
            <a:r>
              <a:rPr lang="en-CN" dirty="0"/>
              <a:t> · next 4 bytes: number of blocks on disk</a:t>
            </a:r>
          </a:p>
          <a:p>
            <a:r>
              <a:rPr lang="en-CN" dirty="0"/>
              <a:t> · next 4 bytes: number of inodes for disk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826E8-4C8B-6305-7E26-6004C5D3472D}"/>
              </a:ext>
            </a:extLst>
          </p:cNvPr>
          <p:cNvSpPr txBox="1"/>
          <p:nvPr/>
        </p:nvSpPr>
        <p:spPr>
          <a:xfrm>
            <a:off x="6444206" y="2465952"/>
            <a:ext cx="62445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Decoded Information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4c 4c 46 53</a:t>
            </a:r>
            <a:r>
              <a:rPr lang="en-US" dirty="0"/>
              <a:t>: ASCII for LLFS (magic number), correctly identifies the file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00 10 00 00</a:t>
            </a:r>
            <a:r>
              <a:rPr lang="en-US" dirty="0"/>
              <a:t>: Total blocks = 0x00100000 (hex) = </a:t>
            </a:r>
            <a:r>
              <a:rPr lang="en-US" b="1" dirty="0"/>
              <a:t>4096</a:t>
            </a:r>
            <a:r>
              <a:rPr lang="en-US" dirty="0"/>
              <a:t> blocks (matches your LLFS setup).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00 02 00 00</a:t>
            </a:r>
            <a:r>
              <a:rPr lang="en-US" dirty="0"/>
              <a:t>: Total </a:t>
            </a:r>
            <a:r>
              <a:rPr lang="en-US" dirty="0" err="1"/>
              <a:t>inodes</a:t>
            </a:r>
            <a:r>
              <a:rPr lang="en-US" dirty="0"/>
              <a:t> = 0x00000200 (hex) = </a:t>
            </a:r>
            <a:r>
              <a:rPr lang="en-US" b="1" dirty="0"/>
              <a:t>512 </a:t>
            </a:r>
            <a:r>
              <a:rPr lang="en-US" b="1" dirty="0" err="1"/>
              <a:t>inodes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rest of the block is filled with zeros, indicating unused metadata space.</a:t>
            </a:r>
          </a:p>
        </p:txBody>
      </p:sp>
    </p:spTree>
    <p:extLst>
      <p:ext uri="{BB962C8B-B14F-4D97-AF65-F5344CB8AC3E}">
        <p14:creationId xmlns:p14="http://schemas.microsoft.com/office/powerpoint/2010/main" val="112781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92FE-4BCE-4102-56CB-166BB0332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7CE1C2-9A19-0379-3EDA-A831B4D7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71" y="798653"/>
            <a:ext cx="6360288" cy="605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00000000  4c 4c 46 53 00 10 00 00  00 02 00 00 00 00 00 00  |LLFS............|</a:t>
            </a:r>
          </a:p>
          <a:p>
            <a:pPr marL="0" indent="0">
              <a:buNone/>
            </a:pPr>
            <a:r>
              <a:rPr lang="en-US" sz="1200" b="1" dirty="0"/>
              <a:t>00000010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00000200  1f e7 7f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00000210  ff ff ff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00000400  00 00 00 00 02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00000410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00000a00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00000c00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00001400  48 65 6c 6c 6f 2c 20 4c  4c 46 53 21 00 00 00 00  |Hello, LLFS!....|</a:t>
            </a:r>
          </a:p>
          <a:p>
            <a:pPr marL="0" indent="0">
              <a:buNone/>
            </a:pPr>
            <a:r>
              <a:rPr lang="en-US" sz="1200" b="1" dirty="0"/>
              <a:t>00001410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00001600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00200000</a:t>
            </a:r>
          </a:p>
          <a:p>
            <a:pPr marL="0" indent="0">
              <a:buNone/>
            </a:pPr>
            <a:endParaRPr lang="en-CN" sz="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29AEEB-2F45-7699-C20A-3B06E13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91"/>
            <a:ext cx="9601200" cy="1485900"/>
          </a:xfrm>
        </p:spPr>
        <p:txBody>
          <a:bodyPr/>
          <a:lstStyle/>
          <a:p>
            <a:r>
              <a:rPr lang="en-CN" dirty="0"/>
              <a:t>Test with hexdump -C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C793B-7B77-C7F8-06EC-8FCAF033D6BF}"/>
              </a:ext>
            </a:extLst>
          </p:cNvPr>
          <p:cNvSpPr/>
          <p:nvPr/>
        </p:nvSpPr>
        <p:spPr>
          <a:xfrm>
            <a:off x="653971" y="1581391"/>
            <a:ext cx="4207396" cy="7219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7468F-27FB-E64A-BA7A-F7D62B00F812}"/>
              </a:ext>
            </a:extLst>
          </p:cNvPr>
          <p:cNvSpPr txBox="1"/>
          <p:nvPr/>
        </p:nvSpPr>
        <p:spPr>
          <a:xfrm>
            <a:off x="7306506" y="765050"/>
            <a:ext cx="367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Block 1 - free block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F3442-74B7-6628-948D-DF4B9E4EE31C}"/>
              </a:ext>
            </a:extLst>
          </p:cNvPr>
          <p:cNvSpPr txBox="1"/>
          <p:nvPr/>
        </p:nvSpPr>
        <p:spPr>
          <a:xfrm>
            <a:off x="6458672" y="1317213"/>
            <a:ext cx="57313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Decoded Information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bit in the free block vector represents whether a block is </a:t>
            </a:r>
            <a:r>
              <a:rPr lang="en-US" b="1" dirty="0"/>
              <a:t>free (1)</a:t>
            </a:r>
            <a:r>
              <a:rPr lang="en-US" dirty="0"/>
              <a:t> or </a:t>
            </a:r>
            <a:r>
              <a:rPr lang="en-US" b="1" dirty="0"/>
              <a:t>allocated (0)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1f (hex)</a:t>
            </a:r>
            <a:r>
              <a:rPr lang="en-US" dirty="0"/>
              <a:t> = 00011111 (binary):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000 indicates </a:t>
            </a:r>
            <a:r>
              <a:rPr lang="en-US" b="1" dirty="0"/>
              <a:t>Blocks 0, 1, and 2 are allocated</a:t>
            </a:r>
            <a:r>
              <a:rPr lang="en-US" dirty="0"/>
              <a:t> (reserved for superblock, free block vector, and </a:t>
            </a:r>
            <a:r>
              <a:rPr lang="en-US" dirty="0" err="1"/>
              <a:t>inode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11111: blocks 3 - 7 are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e7 (hex) = 11100111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10 → Allocated (0).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8, 9, 11–15 → Free (1).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7f (hex) = 01111111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 22 → Allocated (0).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16–21, 23 → Free (1).</a:t>
            </a:r>
          </a:p>
          <a:p>
            <a:pPr lvl="1"/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remaining bits (ff ff ...) indicate that all other blocks are free.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1BD08-788E-BB4F-CE4A-BF33ECA4FDDE}"/>
              </a:ext>
            </a:extLst>
          </p:cNvPr>
          <p:cNvSpPr/>
          <p:nvPr/>
        </p:nvSpPr>
        <p:spPr>
          <a:xfrm>
            <a:off x="653971" y="4042458"/>
            <a:ext cx="5343646" cy="358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861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8AD33-A62A-32FA-027F-7A0D9E4AB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E42A3-466D-5EB5-8C9B-5CC123AB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71" y="798653"/>
            <a:ext cx="6360288" cy="605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00000000  4c 4c 46 53 00 10 00 00  00 02 00 00 00 00 00 00  |LLFS............|</a:t>
            </a:r>
          </a:p>
          <a:p>
            <a:pPr marL="0" indent="0">
              <a:buNone/>
            </a:pPr>
            <a:r>
              <a:rPr lang="en-US" sz="1200" b="1" dirty="0"/>
              <a:t>00000010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00000200  1f e7 7f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00000210  ff ff ff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00000400  00 00 00 00 02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00000410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00000a00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00000c00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00001400  48 65 6c 6c 6f 2c 20 4c  4c 46 53 21 00 00 00 00  |Hello, LLFS!....|</a:t>
            </a:r>
          </a:p>
          <a:p>
            <a:pPr marL="0" indent="0">
              <a:buNone/>
            </a:pPr>
            <a:r>
              <a:rPr lang="en-US" sz="1200" b="1" dirty="0"/>
              <a:t>00001410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00001600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00200000</a:t>
            </a:r>
          </a:p>
          <a:p>
            <a:pPr marL="0" indent="0">
              <a:buNone/>
            </a:pPr>
            <a:endParaRPr lang="en-CN" sz="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C56170-1EED-700A-01CA-A7B3AFE0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91"/>
            <a:ext cx="9601200" cy="1485900"/>
          </a:xfrm>
        </p:spPr>
        <p:txBody>
          <a:bodyPr/>
          <a:lstStyle/>
          <a:p>
            <a:r>
              <a:rPr lang="en-CN" dirty="0"/>
              <a:t>Test with hexdump -C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83A274-BC0B-5D36-A031-E717F9882AAF}"/>
              </a:ext>
            </a:extLst>
          </p:cNvPr>
          <p:cNvSpPr/>
          <p:nvPr/>
        </p:nvSpPr>
        <p:spPr>
          <a:xfrm>
            <a:off x="653971" y="2581154"/>
            <a:ext cx="5442029" cy="62503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4DF77-01DF-715D-3863-3921DFBFEA7F}"/>
              </a:ext>
            </a:extLst>
          </p:cNvPr>
          <p:cNvSpPr txBox="1"/>
          <p:nvPr/>
        </p:nvSpPr>
        <p:spPr>
          <a:xfrm>
            <a:off x="7508892" y="1119726"/>
            <a:ext cx="296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Block 2 – First Inode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90421-5444-1EED-B9C3-B76FE8AEDEE2}"/>
              </a:ext>
            </a:extLst>
          </p:cNvPr>
          <p:cNvSpPr txBox="1"/>
          <p:nvPr/>
        </p:nvSpPr>
        <p:spPr>
          <a:xfrm>
            <a:off x="6172200" y="1581391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Decoded Information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structure likely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00 00 00 00</a:t>
            </a:r>
            <a:r>
              <a:rPr lang="en-US" dirty="0"/>
              <a:t>: File type (e.g., directory, file, etc.), possibly unused.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02 00 00 00</a:t>
            </a:r>
            <a:r>
              <a:rPr lang="en-US" dirty="0"/>
              <a:t>: File size = 0x00000002 (hex) = </a:t>
            </a:r>
            <a:r>
              <a:rPr lang="en-US" b="1" dirty="0"/>
              <a:t>2 bytes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Remaining Zeros</a:t>
            </a:r>
            <a:r>
              <a:rPr lang="en-US" dirty="0"/>
              <a:t>: Pointers to direct/indirect blocks, currently unused.</a:t>
            </a:r>
          </a:p>
          <a:p>
            <a:pPr lvl="1"/>
            <a:endParaRPr lang="en-US" dirty="0"/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 err="1"/>
              <a:t>inode</a:t>
            </a:r>
            <a:r>
              <a:rPr lang="en-US" dirty="0"/>
              <a:t> represents a small file or directory structure, should be the root directory (/).</a:t>
            </a:r>
          </a:p>
        </p:txBody>
      </p:sp>
    </p:spTree>
    <p:extLst>
      <p:ext uri="{BB962C8B-B14F-4D97-AF65-F5344CB8AC3E}">
        <p14:creationId xmlns:p14="http://schemas.microsoft.com/office/powerpoint/2010/main" val="172157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4FC7-9E58-7158-B5CC-154BE8D1A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5B4B5B-9D8C-486B-E74A-14C1822D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71" y="798653"/>
            <a:ext cx="6360288" cy="605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00000000  4c 4c 46 53 00 10 00 00  00 02 00 00 00 00 00 00  |LLFS............|</a:t>
            </a:r>
          </a:p>
          <a:p>
            <a:pPr marL="0" indent="0">
              <a:buNone/>
            </a:pPr>
            <a:r>
              <a:rPr lang="en-US" sz="1200" b="1" dirty="0"/>
              <a:t>00000010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00000200  1f e7 7f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00000210  ff ff ff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00000400  00 00 00 00 02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00000410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00000a00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00000c00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00001400  48 65 6c 6c 6f 2c 20 4c  4c 46 53 21 00 00 00 00  |Hello, LLFS!....|</a:t>
            </a:r>
          </a:p>
          <a:p>
            <a:pPr marL="0" indent="0">
              <a:buNone/>
            </a:pPr>
            <a:r>
              <a:rPr lang="en-US" sz="1200" b="1" dirty="0"/>
              <a:t>00001410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00001600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00200000</a:t>
            </a:r>
          </a:p>
          <a:p>
            <a:pPr marL="0" indent="0">
              <a:buNone/>
            </a:pPr>
            <a:endParaRPr lang="en-CN" sz="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917627-FD8A-36CC-E5D5-36EB21ED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91"/>
            <a:ext cx="9601200" cy="1485900"/>
          </a:xfrm>
        </p:spPr>
        <p:txBody>
          <a:bodyPr/>
          <a:lstStyle/>
          <a:p>
            <a:r>
              <a:rPr lang="en-CN" dirty="0"/>
              <a:t>Test with hexdump -C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DBFA-A354-D3F5-2440-ACCD52F8B094}"/>
              </a:ext>
            </a:extLst>
          </p:cNvPr>
          <p:cNvSpPr/>
          <p:nvPr/>
        </p:nvSpPr>
        <p:spPr>
          <a:xfrm>
            <a:off x="740780" y="3310359"/>
            <a:ext cx="5868364" cy="717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514C6-4D31-03A8-0EC0-962D7496E13C}"/>
              </a:ext>
            </a:extLst>
          </p:cNvPr>
          <p:cNvSpPr/>
          <p:nvPr/>
        </p:nvSpPr>
        <p:spPr>
          <a:xfrm>
            <a:off x="653971" y="5398142"/>
            <a:ext cx="5868364" cy="717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2189B-4777-C3A9-B22B-25EF60542810}"/>
              </a:ext>
            </a:extLst>
          </p:cNvPr>
          <p:cNvSpPr txBox="1"/>
          <p:nvPr/>
        </p:nvSpPr>
        <p:spPr>
          <a:xfrm>
            <a:off x="7731888" y="1018572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File Data Blocks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3B24B-385A-B675-2A40-0029D7CB6EE7}"/>
              </a:ext>
            </a:extLst>
          </p:cNvPr>
          <p:cNvSpPr txBox="1"/>
          <p:nvPr/>
        </p:nvSpPr>
        <p:spPr>
          <a:xfrm>
            <a:off x="6817488" y="1581391"/>
            <a:ext cx="54487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Decoded Information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41 (hex)</a:t>
            </a:r>
            <a:r>
              <a:rPr lang="en-US" dirty="0"/>
              <a:t> = ASCII 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block is filled with the character A and likely corresponds to the file </a:t>
            </a:r>
            <a:r>
              <a:rPr lang="en-US" dirty="0" err="1"/>
              <a:t>largefile.txt</a:t>
            </a:r>
            <a:r>
              <a:rPr lang="en-US" dirty="0"/>
              <a:t> written during the benchmark.</a:t>
            </a:r>
          </a:p>
          <a:p>
            <a:endParaRPr lang="en-US" dirty="0"/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data for a file created during the write benchmark (</a:t>
            </a:r>
            <a:r>
              <a:rPr lang="en-US" dirty="0" err="1"/>
              <a:t>largefile.txt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the file fits within direct blocks, its content occupies consecutive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file spans multiple blocks.</a:t>
            </a:r>
          </a:p>
        </p:txBody>
      </p:sp>
    </p:spTree>
    <p:extLst>
      <p:ext uri="{BB962C8B-B14F-4D97-AF65-F5344CB8AC3E}">
        <p14:creationId xmlns:p14="http://schemas.microsoft.com/office/powerpoint/2010/main" val="142578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909E-7937-8930-74FC-F411FF09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4D6C5E-4F57-F8B9-1B78-7F1B068E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71" y="798653"/>
            <a:ext cx="6360288" cy="605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00000000  4c 4c 46 53 00 10 00 00  00 02 00 00 00 00 00 00  |LLFS............|</a:t>
            </a:r>
          </a:p>
          <a:p>
            <a:pPr marL="0" indent="0">
              <a:buNone/>
            </a:pPr>
            <a:r>
              <a:rPr lang="en-US" sz="1200" b="1" dirty="0"/>
              <a:t>00000010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00000200  1f e7 7f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00000210  ff ff ff ff ff ff ff ff  ff ff ff ff ff ff ff ff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00000400  00 00 00 00 02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00000410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00000a00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00000c00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00001400  48 65 6c 6c 6f 2c 20 4c  4c 46 53 21 00 00 00 00  |Hello, LLFS!....|</a:t>
            </a:r>
          </a:p>
          <a:p>
            <a:pPr marL="0" indent="0">
              <a:buNone/>
            </a:pPr>
            <a:r>
              <a:rPr lang="en-US" sz="1200" b="1" dirty="0"/>
              <a:t>00001410  00 00 00 00 00 00 00 00  00 00 00 00 00 00 00 00  |................|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00001600  41 41 41 41 41 41 41 41  41 41 41 41 41 41 41 41  |AAAAAAAAAAAAAAAA|</a:t>
            </a:r>
          </a:p>
          <a:p>
            <a:pPr marL="0" indent="0">
              <a:buNone/>
            </a:pPr>
            <a:r>
              <a:rPr lang="en-US" sz="1200" b="1" dirty="0"/>
              <a:t>*</a:t>
            </a:r>
          </a:p>
          <a:p>
            <a:pPr marL="0" indent="0">
              <a:buNone/>
            </a:pPr>
            <a:r>
              <a:rPr lang="en-US" sz="1200" b="1" dirty="0"/>
              <a:t>00200000</a:t>
            </a:r>
          </a:p>
          <a:p>
            <a:pPr marL="0" indent="0">
              <a:buNone/>
            </a:pPr>
            <a:endParaRPr lang="en-CN" sz="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E6DC5-A91E-387C-D181-A094E107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91"/>
            <a:ext cx="9601200" cy="1485900"/>
          </a:xfrm>
        </p:spPr>
        <p:txBody>
          <a:bodyPr/>
          <a:lstStyle/>
          <a:p>
            <a:r>
              <a:rPr lang="en-CN" dirty="0"/>
              <a:t>Test with hexdump -C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5E2B7-2163-7870-6EB8-AE84EE599978}"/>
              </a:ext>
            </a:extLst>
          </p:cNvPr>
          <p:cNvSpPr/>
          <p:nvPr/>
        </p:nvSpPr>
        <p:spPr>
          <a:xfrm>
            <a:off x="732099" y="4653023"/>
            <a:ext cx="5440101" cy="706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264C1-7B7A-7792-FC05-B79C8451D74E}"/>
              </a:ext>
            </a:extLst>
          </p:cNvPr>
          <p:cNvSpPr txBox="1"/>
          <p:nvPr/>
        </p:nvSpPr>
        <p:spPr>
          <a:xfrm>
            <a:off x="8092898" y="3106977"/>
            <a:ext cx="1801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Another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F8FA-3B42-C191-996D-74C80133AA24}"/>
              </a:ext>
            </a:extLst>
          </p:cNvPr>
          <p:cNvSpPr txBox="1"/>
          <p:nvPr/>
        </p:nvSpPr>
        <p:spPr>
          <a:xfrm>
            <a:off x="6763378" y="3751023"/>
            <a:ext cx="54010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Decoded Information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48 65 6c 6c 6f 2c 20 4c 4c 46 53 21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ASCII for Hello, LLFS!.</a:t>
            </a:r>
          </a:p>
          <a:p>
            <a:endParaRPr lang="en-US" dirty="0"/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block contains the data for </a:t>
            </a:r>
            <a:r>
              <a:rPr lang="en-US" dirty="0" err="1"/>
              <a:t>testfile.txt</a:t>
            </a:r>
            <a:r>
              <a:rPr lang="en-US" dirty="0"/>
              <a:t> created during the functional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content matches what was written (Hello, LLFS!).</a:t>
            </a:r>
          </a:p>
        </p:txBody>
      </p:sp>
    </p:spTree>
    <p:extLst>
      <p:ext uri="{BB962C8B-B14F-4D97-AF65-F5344CB8AC3E}">
        <p14:creationId xmlns:p14="http://schemas.microsoft.com/office/powerpoint/2010/main" val="162208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47F8-98A0-E842-B087-CD52AFA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921"/>
          </a:xfrm>
        </p:spPr>
        <p:txBody>
          <a:bodyPr/>
          <a:lstStyle/>
          <a:p>
            <a:r>
              <a:rPr lang="en-CN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E0CB-547F-E25E-2135-BEA32605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23292"/>
            <a:ext cx="9601200" cy="4345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Current 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Benchmarks focus on basic read/write operations with predefined file sizes and a limited number of iterations.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are primarily based on execution time.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Evaluate Performance with Various Workloads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read and write performance under different file sizes (e.g., small files, medium files, large files).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Benchmark random vs. sequential access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Simulate Real-World Scenarios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 performance with a mix of operations (e.g., creating, deleting, reading, writing, and updating files).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Emulate workloads resembling application use cases, such as database access or multimedia storage.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D38B-011E-49DE-C417-CEB2815568DB}"/>
              </a:ext>
            </a:extLst>
          </p:cNvPr>
          <p:cNvSpPr txBox="1"/>
          <p:nvPr/>
        </p:nvSpPr>
        <p:spPr>
          <a:xfrm>
            <a:off x="1371600" y="6026443"/>
            <a:ext cx="677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Repo: https://</a:t>
            </a:r>
            <a:r>
              <a:rPr lang="en-US" dirty="0" err="1"/>
              <a:t>github.com</a:t>
            </a:r>
            <a:r>
              <a:rPr lang="en-US" dirty="0"/>
              <a:t>/Tianyu-Fang/Little-Log-File-System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993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3E45-B00A-4034-1ADD-C3512A31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3238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1E74-E6EA-2123-56C2-1D2CFD31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4" y="803869"/>
            <a:ext cx="11403206" cy="58782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1. Initialization and Formatting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Disk Initialization</a:t>
            </a:r>
            <a:r>
              <a:rPr lang="en-US" sz="1600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600" dirty="0"/>
              <a:t>LLFS initializes the simulated disk using </a:t>
            </a:r>
            <a:r>
              <a:rPr lang="en-US" sz="1600" dirty="0" err="1"/>
              <a:t>DiskManager</a:t>
            </a:r>
            <a:r>
              <a:rPr lang="en-US" sz="16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600" dirty="0"/>
              <a:t>The disk is represented by a file (e.g., </a:t>
            </a:r>
            <a:r>
              <a:rPr lang="en-US" sz="1600" dirty="0" err="1"/>
              <a:t>vdisk</a:t>
            </a:r>
            <a:r>
              <a:rPr lang="en-US" sz="1600" dirty="0"/>
              <a:t>) and divided into fixed-size blocks (e.g., 512 bytes each).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Disk Formatting</a:t>
            </a:r>
            <a:r>
              <a:rPr lang="en-US" sz="1600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600" dirty="0" err="1"/>
              <a:t>formatDisk</a:t>
            </a:r>
            <a:r>
              <a:rPr lang="en-US" sz="1600" dirty="0"/>
              <a:t>() sets up the core structures of LLFS: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b="1" dirty="0"/>
              <a:t>Superblock (Block 0)</a:t>
            </a:r>
            <a:r>
              <a:rPr lang="en-US" sz="1400" dirty="0"/>
              <a:t>: Contains metadata about the file system (e.g., magic number, total blocks, and </a:t>
            </a:r>
            <a:r>
              <a:rPr lang="en-US" sz="1400" dirty="0" err="1"/>
              <a:t>inode</a:t>
            </a:r>
            <a:r>
              <a:rPr lang="en-US" sz="1400" dirty="0"/>
              <a:t> count).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b="1" dirty="0"/>
              <a:t>Free Block Vector (Block 1)</a:t>
            </a:r>
            <a:r>
              <a:rPr lang="en-US" sz="1400" dirty="0"/>
              <a:t>: A bitmap indicating which blocks are free (1) or allocated (0).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b="1" dirty="0" err="1"/>
              <a:t>Inode</a:t>
            </a:r>
            <a:r>
              <a:rPr lang="en-US" sz="1400" b="1" dirty="0"/>
              <a:t> Table (Block 2 onward)</a:t>
            </a:r>
            <a:r>
              <a:rPr lang="en-US" sz="1400" dirty="0"/>
              <a:t>: Contains </a:t>
            </a:r>
            <a:r>
              <a:rPr lang="en-US" sz="1400" dirty="0" err="1"/>
              <a:t>inodes</a:t>
            </a:r>
            <a:r>
              <a:rPr lang="en-US" sz="1400" dirty="0"/>
              <a:t> to represent files and directories.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b="1" dirty="0"/>
              <a:t>Root Directory </a:t>
            </a:r>
            <a:r>
              <a:rPr lang="en-US" sz="1400" b="1" dirty="0" err="1"/>
              <a:t>Inode</a:t>
            </a:r>
            <a:r>
              <a:rPr lang="en-US" sz="1400" dirty="0"/>
              <a:t>: The root directory (e.g., /) is initialized as </a:t>
            </a:r>
            <a:r>
              <a:rPr lang="en-US" sz="1400" dirty="0" err="1"/>
              <a:t>inode</a:t>
            </a:r>
            <a:r>
              <a:rPr lang="en-US" sz="1400" dirty="0"/>
              <a:t> 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Crash Recovery:</a:t>
            </a:r>
            <a:endParaRPr lang="en-US" sz="1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600" dirty="0"/>
              <a:t>On startup, </a:t>
            </a:r>
            <a:r>
              <a:rPr lang="en-US" sz="1600" dirty="0" err="1"/>
              <a:t>CrashRecovery</a:t>
            </a:r>
            <a:r>
              <a:rPr lang="en-US" sz="1600" dirty="0"/>
              <a:t> validates the superblock, free block vector, and </a:t>
            </a:r>
            <a:r>
              <a:rPr lang="en-US" sz="1600" dirty="0" err="1"/>
              <a:t>inode</a:t>
            </a:r>
            <a:r>
              <a:rPr lang="en-US" sz="1600" dirty="0"/>
              <a:t> table, ensuring consistency.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Purpose: </a:t>
            </a:r>
            <a:r>
              <a:rPr lang="en-US" sz="1600" dirty="0"/>
              <a:t>Ensures LLFS starts in a consistent and valid state, ready for file operations.</a:t>
            </a:r>
          </a:p>
          <a:p>
            <a:pPr marL="0" indent="0">
              <a:lnSpc>
                <a:spcPct val="120000"/>
              </a:lnSpc>
              <a:buNone/>
            </a:pP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68512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E60B-F572-BFBF-2C18-0D13CF54D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0698-316F-2B43-75FB-1561E505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617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CCE1-38B1-4D86-F85A-64354F91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612949"/>
            <a:ext cx="9912700" cy="6245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2. File and Directory Management</a:t>
            </a:r>
          </a:p>
          <a:p>
            <a:pPr marL="0" indent="0">
              <a:buNone/>
            </a:pPr>
            <a:r>
              <a:rPr lang="en-US" sz="1400" b="1" dirty="0"/>
              <a:t>File Creation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/>
              <a:t>A user creates a file using </a:t>
            </a:r>
            <a:r>
              <a:rPr lang="en-US" sz="1400" dirty="0" err="1"/>
              <a:t>createFile</a:t>
            </a:r>
            <a:r>
              <a:rPr lang="en-US" sz="1400" dirty="0"/>
              <a:t>(), which:</a:t>
            </a:r>
          </a:p>
          <a:p>
            <a:pPr marL="914400" lvl="2" indent="0">
              <a:buNone/>
            </a:pPr>
            <a:r>
              <a:rPr lang="en-US" sz="1400" dirty="0"/>
              <a:t>Allocates a new </a:t>
            </a:r>
            <a:r>
              <a:rPr lang="en-US" sz="1400" dirty="0" err="1"/>
              <a:t>inode</a:t>
            </a:r>
            <a:r>
              <a:rPr lang="en-US" sz="1400" dirty="0"/>
              <a:t> from the </a:t>
            </a:r>
            <a:r>
              <a:rPr lang="en-US" sz="1400" dirty="0" err="1"/>
              <a:t>inode</a:t>
            </a:r>
            <a:r>
              <a:rPr lang="en-US" sz="1400" dirty="0"/>
              <a:t> table.</a:t>
            </a:r>
          </a:p>
          <a:p>
            <a:pPr marL="914400" lvl="2" indent="0">
              <a:buNone/>
            </a:pPr>
            <a:r>
              <a:rPr lang="en-US" sz="1400" dirty="0"/>
              <a:t>Updates the root directory's </a:t>
            </a:r>
            <a:r>
              <a:rPr lang="en-US" sz="1400" dirty="0" err="1"/>
              <a:t>inode</a:t>
            </a:r>
            <a:r>
              <a:rPr lang="en-US" sz="1400" dirty="0"/>
              <a:t> to include a directory entry pointing to the new file's </a:t>
            </a:r>
            <a:r>
              <a:rPr lang="en-US" sz="1400" dirty="0" err="1"/>
              <a:t>inode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File Writing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 err="1"/>
              <a:t>writeFile</a:t>
            </a:r>
            <a:r>
              <a:rPr lang="en-US" sz="1400" dirty="0"/>
              <a:t>() handles writing data to a file:</a:t>
            </a:r>
          </a:p>
          <a:p>
            <a:pPr marL="914400" lvl="2" indent="0">
              <a:buNone/>
            </a:pPr>
            <a:r>
              <a:rPr lang="en-US" sz="1400" dirty="0"/>
              <a:t>Allocates the necessary number of free blocks for the file data.</a:t>
            </a:r>
          </a:p>
          <a:p>
            <a:pPr marL="914400" lvl="2" indent="0">
              <a:buNone/>
            </a:pPr>
            <a:r>
              <a:rPr lang="en-US" sz="1400" dirty="0"/>
              <a:t>Splits the file data into block-sized chunks and writes each chunk to a disk block.</a:t>
            </a:r>
          </a:p>
          <a:p>
            <a:pPr marL="914400" lvl="2" indent="0">
              <a:buNone/>
            </a:pPr>
            <a:r>
              <a:rPr lang="en-US" sz="1400" dirty="0"/>
              <a:t>Updates the file’s </a:t>
            </a:r>
            <a:r>
              <a:rPr lang="en-US" sz="1400" dirty="0" err="1"/>
              <a:t>inode</a:t>
            </a:r>
            <a:r>
              <a:rPr lang="en-US" sz="1400" dirty="0"/>
              <a:t> with: The list of allocated block numbers and the file size.</a:t>
            </a:r>
          </a:p>
          <a:p>
            <a:pPr marL="0" indent="0">
              <a:buNone/>
            </a:pPr>
            <a:r>
              <a:rPr lang="en-US" sz="1400" b="1" dirty="0"/>
              <a:t>File Reading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 err="1"/>
              <a:t>readFile</a:t>
            </a:r>
            <a:r>
              <a:rPr lang="en-US" sz="1400" dirty="0"/>
              <a:t>() reconstructs the file data:</a:t>
            </a:r>
          </a:p>
          <a:p>
            <a:pPr marL="914400" lvl="2" indent="0">
              <a:buNone/>
            </a:pPr>
            <a:r>
              <a:rPr lang="en-US" sz="1400" dirty="0"/>
              <a:t>Reads the block numbers from the file’s </a:t>
            </a:r>
            <a:r>
              <a:rPr lang="en-US" sz="1400" dirty="0" err="1"/>
              <a:t>inode</a:t>
            </a:r>
            <a:r>
              <a:rPr lang="en-US" sz="1400" dirty="0"/>
              <a:t>.</a:t>
            </a:r>
          </a:p>
          <a:p>
            <a:pPr marL="914400" lvl="2" indent="0">
              <a:buNone/>
            </a:pPr>
            <a:r>
              <a:rPr lang="en-US" sz="1400" dirty="0"/>
              <a:t>Retrieves the corresponding blocks from the disk.</a:t>
            </a:r>
          </a:p>
          <a:p>
            <a:pPr marL="914400" lvl="2" indent="0">
              <a:buNone/>
            </a:pPr>
            <a:r>
              <a:rPr lang="en-US" sz="1400" dirty="0"/>
              <a:t>Assembles the data into a single buffer, resizing it to the file size stored in the </a:t>
            </a:r>
            <a:r>
              <a:rPr lang="en-US" sz="1400" dirty="0" err="1"/>
              <a:t>inode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File Deletion</a:t>
            </a:r>
            <a:r>
              <a:rPr lang="en-US" sz="1400" dirty="0"/>
              <a:t>:</a:t>
            </a:r>
          </a:p>
          <a:p>
            <a:pPr marL="457200" lvl="1" indent="0">
              <a:buNone/>
            </a:pPr>
            <a:r>
              <a:rPr lang="en-US" sz="1400" dirty="0"/>
              <a:t>Removes the file’s entry from the directory.</a:t>
            </a:r>
          </a:p>
          <a:p>
            <a:pPr marL="457200" lvl="1" indent="0">
              <a:buNone/>
            </a:pPr>
            <a:r>
              <a:rPr lang="en-US" sz="1400" dirty="0"/>
              <a:t>Marks the file’s data blocks as free in the free block vector.</a:t>
            </a:r>
          </a:p>
          <a:p>
            <a:pPr marL="457200" lvl="1" indent="0">
              <a:buNone/>
            </a:pPr>
            <a:r>
              <a:rPr lang="en-US" sz="1400" dirty="0"/>
              <a:t>Frees the file’s </a:t>
            </a:r>
            <a:r>
              <a:rPr lang="en-US" sz="1400" dirty="0" err="1"/>
              <a:t>inode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Purpose: </a:t>
            </a:r>
            <a:r>
              <a:rPr lang="en-US" sz="1400" dirty="0"/>
              <a:t>Implements basic file and directory operations, enabling a functional file system.</a:t>
            </a:r>
          </a:p>
        </p:txBody>
      </p:sp>
    </p:spTree>
    <p:extLst>
      <p:ext uri="{BB962C8B-B14F-4D97-AF65-F5344CB8AC3E}">
        <p14:creationId xmlns:p14="http://schemas.microsoft.com/office/powerpoint/2010/main" val="25105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47E08-5B01-1E19-7FAC-80741C3A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9403-2B57-357E-6991-27B245B2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3238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970A-B044-6DD9-21A2-86389174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1464549"/>
            <a:ext cx="9601200" cy="39891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3. Block Allocation and Freeing</a:t>
            </a:r>
          </a:p>
          <a:p>
            <a:pPr marL="0" indent="0">
              <a:buNone/>
            </a:pPr>
            <a:r>
              <a:rPr lang="en-US" b="1" dirty="0"/>
              <a:t>Flow:</a:t>
            </a:r>
          </a:p>
          <a:p>
            <a:pPr marL="0" indent="0">
              <a:buNone/>
            </a:pPr>
            <a:r>
              <a:rPr lang="en-US" b="1" dirty="0"/>
              <a:t>Block Allocation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FreeBlockManager</a:t>
            </a:r>
            <a:r>
              <a:rPr lang="en-US" dirty="0"/>
              <a:t> manages the allocation of free blocks:</a:t>
            </a:r>
          </a:p>
          <a:p>
            <a:pPr marL="914400" lvl="2" indent="0">
              <a:buNone/>
            </a:pPr>
            <a:r>
              <a:rPr lang="en-US" dirty="0"/>
              <a:t>Searches the free block vector for the first free block (1).</a:t>
            </a:r>
          </a:p>
          <a:p>
            <a:pPr marL="914400" lvl="2" indent="0">
              <a:buNone/>
            </a:pPr>
            <a:r>
              <a:rPr lang="en-US" dirty="0"/>
              <a:t>Marks the block as allocated (0) in the free block vector.</a:t>
            </a:r>
          </a:p>
          <a:p>
            <a:pPr marL="914400" lvl="2" indent="0">
              <a:buNone/>
            </a:pPr>
            <a:r>
              <a:rPr lang="en-US" dirty="0"/>
              <a:t>Writes the updated free block vector to disk.</a:t>
            </a:r>
          </a:p>
          <a:p>
            <a:pPr marL="0" indent="0">
              <a:buNone/>
            </a:pPr>
            <a:r>
              <a:rPr lang="en-US" b="1" dirty="0"/>
              <a:t>Block Freeing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When a block is no longer used (e.g., file deletion), it is marked as free (1) in the free block vector.</a:t>
            </a:r>
          </a:p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marL="0" indent="0">
              <a:buNone/>
            </a:pPr>
            <a:r>
              <a:rPr lang="en-US" dirty="0"/>
              <a:t>Ensures efficient utilization of disk space while maintaining consistency between in-memory structures and on-disk data.</a:t>
            </a:r>
          </a:p>
        </p:txBody>
      </p:sp>
    </p:spTree>
    <p:extLst>
      <p:ext uri="{BB962C8B-B14F-4D97-AF65-F5344CB8AC3E}">
        <p14:creationId xmlns:p14="http://schemas.microsoft.com/office/powerpoint/2010/main" val="214475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5BB7A-198C-E258-4B3E-56869816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23E-3619-9752-0E7A-C585F4F8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3238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101F-1D92-D272-5DC1-B09B878B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1464549"/>
            <a:ext cx="9601200" cy="3989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Inode</a:t>
            </a:r>
            <a:r>
              <a:rPr lang="en-US" b="1" dirty="0"/>
              <a:t> Management</a:t>
            </a:r>
          </a:p>
          <a:p>
            <a:pPr marL="0" indent="0">
              <a:buNone/>
            </a:pPr>
            <a:r>
              <a:rPr lang="en-US" b="1" dirty="0"/>
              <a:t>Flow:</a:t>
            </a:r>
          </a:p>
          <a:p>
            <a:pPr marL="0" indent="0">
              <a:buNone/>
            </a:pPr>
            <a:r>
              <a:rPr lang="en-US" b="1" dirty="0" err="1"/>
              <a:t>Inode</a:t>
            </a:r>
            <a:r>
              <a:rPr lang="en-US" b="1" dirty="0"/>
              <a:t> Allocation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InodeManager</a:t>
            </a:r>
            <a:r>
              <a:rPr lang="en-US" dirty="0"/>
              <a:t> allocates an </a:t>
            </a:r>
            <a:r>
              <a:rPr lang="en-US" dirty="0" err="1"/>
              <a:t>inode</a:t>
            </a:r>
            <a:r>
              <a:rPr lang="en-US" dirty="0"/>
              <a:t> by:</a:t>
            </a:r>
          </a:p>
          <a:p>
            <a:pPr marL="914400" lvl="2" indent="0">
              <a:buNone/>
            </a:pPr>
            <a:r>
              <a:rPr lang="en-US" dirty="0"/>
              <a:t>Searching the </a:t>
            </a:r>
            <a:r>
              <a:rPr lang="en-US" dirty="0" err="1"/>
              <a:t>inode</a:t>
            </a:r>
            <a:r>
              <a:rPr lang="en-US" dirty="0"/>
              <a:t> bitmap for the first free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Marking the </a:t>
            </a:r>
            <a:r>
              <a:rPr lang="en-US" dirty="0" err="1"/>
              <a:t>inode</a:t>
            </a:r>
            <a:r>
              <a:rPr lang="en-US" dirty="0"/>
              <a:t> as allocated in the bitmap.</a:t>
            </a:r>
          </a:p>
          <a:p>
            <a:pPr marL="914400" lvl="2" indent="0">
              <a:buNone/>
            </a:pPr>
            <a:r>
              <a:rPr lang="en-US" dirty="0"/>
              <a:t>Initializing the </a:t>
            </a:r>
            <a:r>
              <a:rPr lang="en-US" dirty="0" err="1"/>
              <a:t>inode</a:t>
            </a:r>
            <a:r>
              <a:rPr lang="en-US" dirty="0"/>
              <a:t> structure (e.g., file type, size, and direct block pointers).</a:t>
            </a:r>
          </a:p>
          <a:p>
            <a:pPr marL="0" indent="0">
              <a:buNone/>
            </a:pPr>
            <a:r>
              <a:rPr lang="en-US" b="1" dirty="0" err="1"/>
              <a:t>Inode</a:t>
            </a:r>
            <a:r>
              <a:rPr lang="en-US" b="1" dirty="0"/>
              <a:t> Updates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Updates an </a:t>
            </a:r>
            <a:r>
              <a:rPr lang="en-US" dirty="0" err="1"/>
              <a:t>inode</a:t>
            </a:r>
            <a:r>
              <a:rPr lang="en-US" dirty="0"/>
              <a:t> whenever file metadata (e.g., size or block mapping) changes.</a:t>
            </a:r>
          </a:p>
          <a:p>
            <a:pPr marL="0" indent="0">
              <a:buNone/>
            </a:pPr>
            <a:r>
              <a:rPr lang="en-US" b="1" dirty="0" err="1"/>
              <a:t>Inode</a:t>
            </a:r>
            <a:r>
              <a:rPr lang="en-US" b="1" dirty="0"/>
              <a:t> Validation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Validates that an </a:t>
            </a:r>
            <a:r>
              <a:rPr lang="en-US" dirty="0" err="1"/>
              <a:t>inode</a:t>
            </a:r>
            <a:r>
              <a:rPr lang="en-US" dirty="0"/>
              <a:t> exists and is allocated before performing any operations on it.</a:t>
            </a:r>
          </a:p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marL="0" indent="0">
              <a:buNone/>
            </a:pPr>
            <a:r>
              <a:rPr lang="en-US" dirty="0"/>
              <a:t>Tracks file and directory metadata, ensuring consistent access to file system resources.</a:t>
            </a:r>
          </a:p>
        </p:txBody>
      </p:sp>
    </p:spTree>
    <p:extLst>
      <p:ext uri="{BB962C8B-B14F-4D97-AF65-F5344CB8AC3E}">
        <p14:creationId xmlns:p14="http://schemas.microsoft.com/office/powerpoint/2010/main" val="171720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5EE2-5922-55F6-9E91-51D3CE05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05F3-CD49-4366-B25D-14A5B227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3238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16A-091F-F90A-18C2-377ACD18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1464549"/>
            <a:ext cx="9601200" cy="39891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5. Free Block Vector and Metadata Updates</a:t>
            </a:r>
          </a:p>
          <a:p>
            <a:pPr marL="0" indent="0">
              <a:buNone/>
            </a:pPr>
            <a:r>
              <a:rPr lang="en-US" b="1" dirty="0"/>
              <a:t>Flow:</a:t>
            </a:r>
          </a:p>
          <a:p>
            <a:pPr marL="0" indent="0">
              <a:buNone/>
            </a:pPr>
            <a:r>
              <a:rPr lang="en-US" b="1" dirty="0"/>
              <a:t>Metadata Changes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Any file system operation that allocates or frees resources (e.g., creating a file or writing data) updates the associated metadata:</a:t>
            </a:r>
          </a:p>
          <a:p>
            <a:pPr marL="914400" lvl="2" indent="0">
              <a:buNone/>
            </a:pPr>
            <a:r>
              <a:rPr lang="en-US" dirty="0"/>
              <a:t>Superblock (if global information changes).</a:t>
            </a:r>
          </a:p>
          <a:p>
            <a:pPr marL="914400" lvl="2" indent="0">
              <a:buNone/>
            </a:pPr>
            <a:r>
              <a:rPr lang="en-US" dirty="0"/>
              <a:t>Free block vector (to reflect allocation or freeing of blocks).</a:t>
            </a:r>
          </a:p>
          <a:p>
            <a:pPr marL="914400" lvl="2" indent="0">
              <a:buNone/>
            </a:pPr>
            <a:r>
              <a:rPr lang="en-US" dirty="0" err="1"/>
              <a:t>Inode</a:t>
            </a:r>
            <a:r>
              <a:rPr lang="en-US" dirty="0"/>
              <a:t> table (to reflect changes in file metadata).</a:t>
            </a:r>
          </a:p>
          <a:p>
            <a:pPr marL="0" indent="0">
              <a:buNone/>
            </a:pPr>
            <a:r>
              <a:rPr lang="en-US" b="1" dirty="0"/>
              <a:t>Persisting Metadata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All updates to metadata are persisted to disk to ensure consistency after crashes or power loss.</a:t>
            </a:r>
          </a:p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marL="0" indent="0">
              <a:buNone/>
            </a:pPr>
            <a:r>
              <a:rPr lang="en-US" dirty="0"/>
              <a:t>Ensures data integrity and consistency between in-memory and on-disk structures.</a:t>
            </a:r>
          </a:p>
        </p:txBody>
      </p:sp>
    </p:spTree>
    <p:extLst>
      <p:ext uri="{BB962C8B-B14F-4D97-AF65-F5344CB8AC3E}">
        <p14:creationId xmlns:p14="http://schemas.microsoft.com/office/powerpoint/2010/main" val="35946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8CF6-F38D-3C41-468F-4BC9A3F3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704-7190-DD5A-7F1A-C1350B9B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3238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4475-105C-B317-EF38-E3832A38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1464549"/>
            <a:ext cx="9601200" cy="39891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6. Crash Recovery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Validates key structures (e.g., superblock, free block vector, and </a:t>
            </a:r>
            <a:r>
              <a:rPr lang="en-US" dirty="0" err="1"/>
              <a:t>inode</a:t>
            </a:r>
            <a:r>
              <a:rPr lang="en-US" dirty="0"/>
              <a:t> table) on startup.</a:t>
            </a:r>
          </a:p>
          <a:p>
            <a:pPr marL="457200" lvl="1" indent="0">
              <a:buNone/>
            </a:pPr>
            <a:r>
              <a:rPr lang="en-US" dirty="0"/>
              <a:t>Detects inconsistencies and attempts to repair them.</a:t>
            </a:r>
          </a:p>
          <a:p>
            <a:pPr marL="0" indent="0">
              <a:buNone/>
            </a:pPr>
            <a:r>
              <a:rPr lang="en-US" b="1" dirty="0"/>
              <a:t>Reconstruction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Rebuilds metadata if required, using redundancy in the file system structures (e.g., directory entries pointing to </a:t>
            </a:r>
            <a:r>
              <a:rPr lang="en-US" dirty="0" err="1"/>
              <a:t>inodes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Error Handling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recovery fails, the file system either reformats the disk or reports the error to the user.</a:t>
            </a:r>
          </a:p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marL="0" indent="0">
              <a:buNone/>
            </a:pPr>
            <a:r>
              <a:rPr lang="en-US" dirty="0"/>
              <a:t>Ensures the file system remains operational after unexpected failures.</a:t>
            </a:r>
          </a:p>
        </p:txBody>
      </p:sp>
    </p:spTree>
    <p:extLst>
      <p:ext uri="{BB962C8B-B14F-4D97-AF65-F5344CB8AC3E}">
        <p14:creationId xmlns:p14="http://schemas.microsoft.com/office/powerpoint/2010/main" val="35804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1CE49-A2C3-67EA-A5A3-78EDFD8EF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EDB-80A8-7E53-242C-F8DF258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915"/>
            <a:ext cx="9601200" cy="650631"/>
          </a:xfrm>
        </p:spPr>
        <p:txBody>
          <a:bodyPr>
            <a:normAutofit fontScale="90000"/>
          </a:bodyPr>
          <a:lstStyle/>
          <a:p>
            <a:r>
              <a:rPr lang="en-CN" dirty="0"/>
              <a:t>LLFS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20DA-9937-78D7-96B5-9B58DCB4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95" y="1464549"/>
            <a:ext cx="9601200" cy="39891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7. Functional and Performance Benchmarking</a:t>
            </a:r>
          </a:p>
          <a:p>
            <a:pPr marL="0" indent="0">
              <a:buNone/>
            </a:pPr>
            <a:r>
              <a:rPr lang="en-US" b="1" dirty="0"/>
              <a:t>Flow:</a:t>
            </a:r>
          </a:p>
          <a:p>
            <a:pPr marL="0" indent="0">
              <a:buNone/>
            </a:pPr>
            <a:r>
              <a:rPr lang="en-US" b="1" dirty="0"/>
              <a:t>Functional Tests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Verify the correctness of LLFS operations (e.g., creating, reading, and deleting files).</a:t>
            </a:r>
          </a:p>
          <a:p>
            <a:pPr marL="0" indent="0">
              <a:buNone/>
            </a:pPr>
            <a:r>
              <a:rPr lang="en-US" b="1" dirty="0"/>
              <a:t>Performance Benchmarks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Measure the time taken to write and read large files.</a:t>
            </a:r>
          </a:p>
          <a:p>
            <a:pPr marL="457200" lvl="1" indent="0">
              <a:buNone/>
            </a:pPr>
            <a:r>
              <a:rPr lang="en-US" dirty="0"/>
              <a:t>Ensure efficient block allocation and metadata management.</a:t>
            </a:r>
          </a:p>
          <a:p>
            <a:pPr marL="0" indent="0">
              <a:buNone/>
            </a:pPr>
            <a:r>
              <a:rPr lang="en-US" b="1" dirty="0"/>
              <a:t>Manual Validation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Use tools like </a:t>
            </a:r>
            <a:r>
              <a:rPr lang="en-US" dirty="0" err="1"/>
              <a:t>hexdump</a:t>
            </a:r>
            <a:r>
              <a:rPr lang="en-US" dirty="0"/>
              <a:t> to inspect the disk content and verify block allocations.</a:t>
            </a:r>
          </a:p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marL="0" indent="0">
              <a:buNone/>
            </a:pPr>
            <a:r>
              <a:rPr lang="en-US" dirty="0"/>
              <a:t>Validates LLFS functionality and ensures it meets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128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93D6B-6230-C844-323B-91599FAF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FA9-FF9C-4A32-A558-F60553A6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CN" dirty="0"/>
              <a:t>Experiments on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DDA7-C5D7-FADA-347F-3A56B1B8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10" y="1137728"/>
            <a:ext cx="5989899" cy="5720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disk...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written with: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Magic number: LLFS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Total blocks: 4096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Number of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512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 initialized with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functional test...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entry: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testfile.txt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path: /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passed!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entry: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largefile.txt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path: /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write benchmark...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benchmark for 10 iterations completed in 0.00188779 seconds.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read benchmark...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benchmark for 10 iterations completed in 0.00234767 seconds.</a:t>
            </a:r>
          </a:p>
          <a:p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24C2-79DA-E1DC-F049-03B59A7B0B5D}"/>
              </a:ext>
            </a:extLst>
          </p:cNvPr>
          <p:cNvSpPr txBox="1"/>
          <p:nvPr/>
        </p:nvSpPr>
        <p:spPr>
          <a:xfrm>
            <a:off x="4929965" y="1112874"/>
            <a:ext cx="7271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write time per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 Write Time = Total Time / Iterations =189 microseconds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Throughput</a:t>
            </a:r>
            <a:r>
              <a:rPr lang="en-US" dirty="0"/>
              <a:t> (assuming the file size is </a:t>
            </a:r>
            <a:r>
              <a:rPr lang="en-US" dirty="0" err="1"/>
              <a:t>maxFileSize</a:t>
            </a:r>
            <a:r>
              <a:rPr lang="en-US" dirty="0"/>
              <a:t>, which is 5120 bytes):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= Total Data Written / Total 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        = 5120 bytes × 10 / 0.00188779 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        ≈ 27.1 MB/s</a:t>
            </a:r>
          </a:p>
          <a:p>
            <a:r>
              <a:rPr lang="en-US" b="1" dirty="0"/>
              <a:t>Average read time per iteration: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 Read Time = Total </a:t>
            </a:r>
            <a:r>
              <a:rPr lang="en-US" dirty="0" err="1"/>
              <a:t>TimeIterations</a:t>
            </a:r>
            <a:r>
              <a:rPr lang="en-US" dirty="0"/>
              <a:t> = 235 microseconds</a:t>
            </a:r>
          </a:p>
          <a:p>
            <a:endParaRPr lang="en-US" dirty="0"/>
          </a:p>
          <a:p>
            <a:r>
              <a:rPr lang="en-US" b="1" dirty="0"/>
              <a:t>Throughput </a:t>
            </a:r>
            <a:r>
              <a:rPr lang="en-US" dirty="0"/>
              <a:t>(assuming the file size is </a:t>
            </a:r>
            <a:r>
              <a:rPr lang="en-US" dirty="0" err="1"/>
              <a:t>maxFileSize</a:t>
            </a:r>
            <a:r>
              <a:rPr lang="en-US" dirty="0"/>
              <a:t>, which is 5120 bytes):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= Total Data Read / Total 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= 5120 bytes × 10 / 0.00234767 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≈ 21.8 MB/s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786840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658</TotalTime>
  <Words>2859</Words>
  <Application>Microsoft Macintosh PowerPoint</Application>
  <PresentationFormat>Widescreen</PresentationFormat>
  <Paragraphs>302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Franklin Gothic Book</vt:lpstr>
      <vt:lpstr>Times New Roman</vt:lpstr>
      <vt:lpstr>Crop</vt:lpstr>
      <vt:lpstr>Little Log file system</vt:lpstr>
      <vt:lpstr>LLFS Logic Flow</vt:lpstr>
      <vt:lpstr>LLFS Logic Flow</vt:lpstr>
      <vt:lpstr>LLFS Logic Flow</vt:lpstr>
      <vt:lpstr>LLFS Logic Flow</vt:lpstr>
      <vt:lpstr>LLFS Logic Flow</vt:lpstr>
      <vt:lpstr>LLFS Logic Flow</vt:lpstr>
      <vt:lpstr>LLFS Logic Flow</vt:lpstr>
      <vt:lpstr>Experiments on Read and Write</vt:lpstr>
      <vt:lpstr>Test with hexdump -C</vt:lpstr>
      <vt:lpstr>Test with hexdump -C</vt:lpstr>
      <vt:lpstr>Test with hexdump -C</vt:lpstr>
      <vt:lpstr>Test with hexdump -C</vt:lpstr>
      <vt:lpstr>Test with hexdump -C</vt:lpstr>
      <vt:lpstr>Limitations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Tianyu Fang</dc:creator>
  <cp:lastModifiedBy>Tianyu Fang</cp:lastModifiedBy>
  <cp:revision>5</cp:revision>
  <dcterms:created xsi:type="dcterms:W3CDTF">2024-12-03T13:37:05Z</dcterms:created>
  <dcterms:modified xsi:type="dcterms:W3CDTF">2024-12-04T00:35:41Z</dcterms:modified>
</cp:coreProperties>
</file>