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66" r:id="rId6"/>
    <p:sldId id="278" r:id="rId7"/>
    <p:sldId id="280" r:id="rId8"/>
    <p:sldId id="281" r:id="rId9"/>
    <p:sldId id="279" r:id="rId10"/>
    <p:sldId id="282" r:id="rId11"/>
    <p:sldId id="283" r:id="rId12"/>
    <p:sldId id="275" r:id="rId13"/>
    <p:sldId id="276" r:id="rId14"/>
    <p:sldId id="277" r:id="rId15"/>
    <p:sldId id="268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DB42-929C-481B-B837-EE33562C9655}" type="datetimeFigureOut">
              <a:rPr lang="en-US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D8589-F2A0-4BED-9BCA-E39C0146882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D8589-F2A0-4BED-9BCA-E39C01468825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5126" y="1642187"/>
            <a:ext cx="6315666" cy="3543278"/>
          </a:xfrm>
        </p:spPr>
        <p:txBody>
          <a:bodyPr/>
          <a:lstStyle/>
          <a:p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Group Work</a:t>
            </a:r>
            <a:br>
              <a:rPr lang="en-US" sz="4400" dirty="0">
                <a:latin typeface="Times New Roman"/>
              </a:rPr>
            </a:br>
            <a:r>
              <a:rPr lang="en-US" sz="4400" dirty="0">
                <a:latin typeface="Times New Roman"/>
              </a:rPr>
              <a:t>vol.1  </a:t>
            </a:r>
            <a:br>
              <a:rPr lang="en-US" sz="4400" dirty="0">
                <a:latin typeface="Times New Roman"/>
              </a:rPr>
            </a:br>
            <a:endParaRPr lang="EN-US" sz="44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latin typeface="Berlin Sans FB" panose="020E0602020502020306" pitchFamily="34" charset="0"/>
              </a:rPr>
              <a:t>Tianyu</a:t>
            </a:r>
            <a:r>
              <a:rPr lang="en-US" b="0" dirty="0">
                <a:latin typeface="Berlin Sans FB" panose="020E0602020502020306" pitchFamily="34" charset="0"/>
              </a:rPr>
              <a:t> Dai</a:t>
            </a:r>
            <a:r>
              <a:rPr lang="EN-US" b="0" dirty="0">
                <a:latin typeface="Berlin Sans FB" panose="020E0602020502020306" pitchFamily="34" charset="0"/>
              </a:rPr>
              <a:t>, </a:t>
            </a:r>
            <a:r>
              <a:rPr lang="en-US" b="0" dirty="0" err="1">
                <a:latin typeface="Berlin Sans FB" panose="020E0602020502020306" pitchFamily="34" charset="0"/>
              </a:rPr>
              <a:t>xiaoqing</a:t>
            </a:r>
            <a:r>
              <a:rPr lang="en-US" b="0" dirty="0">
                <a:latin typeface="Berlin Sans FB" panose="020E0602020502020306" pitchFamily="34" charset="0"/>
              </a:rPr>
              <a:t> li</a:t>
            </a:r>
          </a:p>
          <a:p>
            <a:r>
              <a:rPr lang="EN-US" b="0" dirty="0">
                <a:latin typeface="Berlin Sans FB" panose="020E0602020502020306" pitchFamily="34" charset="0"/>
              </a:rPr>
              <a:t> </a:t>
            </a:r>
            <a:r>
              <a:rPr lang="en-US" b="0" dirty="0" err="1">
                <a:latin typeface="Berlin Sans FB" panose="020E0602020502020306" pitchFamily="34" charset="0"/>
              </a:rPr>
              <a:t>xuejian</a:t>
            </a:r>
            <a:r>
              <a:rPr lang="en-US" b="0" dirty="0">
                <a:latin typeface="Berlin Sans FB" panose="020E0602020502020306" pitchFamily="34" charset="0"/>
              </a:rPr>
              <a:t> ma, Yuheng </a:t>
            </a:r>
            <a:r>
              <a:rPr lang="en-US" b="0" dirty="0" err="1">
                <a:latin typeface="Berlin Sans FB" panose="020E0602020502020306" pitchFamily="34" charset="0"/>
              </a:rPr>
              <a:t>liao</a:t>
            </a:r>
            <a:endParaRPr lang="EN-US" b="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33061" y="243683"/>
            <a:ext cx="7005638" cy="5889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doni MT" panose="02070603080606020203" pitchFamily="18" charset="0"/>
              </a:rPr>
              <a:t>Mixing of Two gases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94" y="3008143"/>
            <a:ext cx="4998099" cy="3228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2894" y="1372195"/>
            <a:ext cx="4756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matrix,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dimensions [80, 120]</a:t>
            </a:r>
          </a:p>
          <a:p>
            <a:pPr algn="di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elements in its left 40 columns be -1 which means these sites are occupied by A-particles, and the elements in the right 40 columns be 1 which are occupied by B-particles. </a:t>
            </a:r>
          </a:p>
          <a:p>
            <a:pPr algn="di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09" y="3008143"/>
            <a:ext cx="4833025" cy="32220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4809" y="1372195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another matrix,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record every particle’s coordinate.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 particle randomly, and extract its coordinate (x, y), then move it randomly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48261" y="191277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458158" y="3267988"/>
            <a:ext cx="851354" cy="828152"/>
            <a:chOff x="8224893" y="3249326"/>
            <a:chExt cx="851354" cy="828152"/>
          </a:xfrm>
        </p:grpSpPr>
        <p:sp>
          <p:nvSpPr>
            <p:cNvPr id="11" name="Oval 10"/>
            <p:cNvSpPr/>
            <p:nvPr/>
          </p:nvSpPr>
          <p:spPr>
            <a:xfrm>
              <a:off x="8546841" y="3575897"/>
              <a:ext cx="233181" cy="209244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224893" y="3249326"/>
              <a:ext cx="851354" cy="828152"/>
              <a:chOff x="8224893" y="3249326"/>
              <a:chExt cx="851354" cy="82815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8672762" y="3249326"/>
                <a:ext cx="0" cy="3265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8672762" y="3778777"/>
                <a:ext cx="0" cy="298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 flipV="1">
                <a:off x="8772960" y="3680519"/>
                <a:ext cx="30328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H="1" flipV="1">
                <a:off x="8224893" y="3689850"/>
                <a:ext cx="32194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510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7844" y="1147455"/>
            <a:ext cx="540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Boundary Condition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40971" y="1770561"/>
            <a:ext cx="4530659" cy="3020439"/>
            <a:chOff x="1240971" y="1770561"/>
            <a:chExt cx="4530659" cy="30204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0971" y="1770561"/>
              <a:ext cx="4530659" cy="302043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661106" y="1994298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375773" y="4340055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40465" y="3577396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25323" y="3409445"/>
              <a:ext cx="167951" cy="1679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887183" y="1147455"/>
            <a:ext cx="44649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neighboring site is empty,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[y+1, x]=0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yes, move the molecule and update its coordinates. 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[y+1, x]=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[y, x],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[y, x]=0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1 to its y-coordinate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no, reject this move and pick another molecule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7183" y="3493420"/>
            <a:ext cx="4250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total number of -1 on each column of the grid, then divide it by the length of the width of the grid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total number of 1 on each column of the grid, then divide it by the length of the width of the grid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33061" y="243683"/>
            <a:ext cx="7005638" cy="588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Bodoni MT" panose="02070603080606020203" pitchFamily="18" charset="0"/>
              </a:rPr>
              <a:t>Mixing of Two gases</a:t>
            </a:r>
            <a:endParaRPr lang="en-US" sz="3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70" y="535021"/>
            <a:ext cx="3978081" cy="26548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70" y="3571113"/>
            <a:ext cx="3978081" cy="29736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73" y="535020"/>
            <a:ext cx="4418107" cy="26548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73" y="3571113"/>
            <a:ext cx="4418107" cy="29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72" y="3641001"/>
            <a:ext cx="4421666" cy="2961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48" y="135951"/>
            <a:ext cx="5097714" cy="3420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94" y="3584065"/>
            <a:ext cx="4695141" cy="3131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694" y="196013"/>
            <a:ext cx="4769336" cy="31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68" y="0"/>
            <a:ext cx="4144613" cy="2780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12" y="3088446"/>
            <a:ext cx="4144613" cy="2771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803" y="3453397"/>
            <a:ext cx="4140199" cy="2776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884" y="244030"/>
            <a:ext cx="4144613" cy="27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09" y="433762"/>
            <a:ext cx="8952381" cy="5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8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Reynolds Transport Theorem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730375"/>
            <a:ext cx="4754879" cy="4588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424555"/>
            <a:ext cx="4775518" cy="765288"/>
          </a:xfrm>
          <a:prstGeom prst="rect">
            <a:avLst/>
          </a:prstGeom>
        </p:spPr>
      </p:pic>
      <p:sp>
        <p:nvSpPr>
          <p:cNvPr id="12" name="Arrow: Up 11"/>
          <p:cNvSpPr/>
          <p:nvPr/>
        </p:nvSpPr>
        <p:spPr>
          <a:xfrm rot="10860000">
            <a:off x="3399526" y="2524125"/>
            <a:ext cx="485775" cy="6816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/>
          <p:cNvSpPr/>
          <p:nvPr/>
        </p:nvSpPr>
        <p:spPr>
          <a:xfrm rot="10860000">
            <a:off x="3399526" y="4238625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5419725"/>
            <a:ext cx="10730261" cy="796577"/>
          </a:xfrm>
          <a:prstGeom prst="rect">
            <a:avLst/>
          </a:prstGeom>
        </p:spPr>
      </p:pic>
      <p:pic>
        <p:nvPicPr>
          <p:cNvPr id="16" name="Content Placeholder 15" descr="reynolds.jpg"/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7572375" y="1828800"/>
            <a:ext cx="2995612" cy="2995612"/>
          </a:xfrm>
        </p:spPr>
      </p:pic>
    </p:spTree>
    <p:extLst>
      <p:ext uri="{BB962C8B-B14F-4D97-AF65-F5344CB8AC3E}">
        <p14:creationId xmlns:p14="http://schemas.microsoft.com/office/powerpoint/2010/main" val="379926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3752" y="2617042"/>
            <a:ext cx="5305133" cy="110799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63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2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图片 17"/>
          <p:cNvPicPr>
            <a:picLocks noChangeAspect="1"/>
          </p:cNvPicPr>
          <p:nvPr/>
        </p:nvPicPr>
        <p:blipFill rotWithShape="1">
          <a:blip r:embed="rId2"/>
          <a:srcRect t="2497"/>
          <a:stretch/>
        </p:blipFill>
        <p:spPr>
          <a:xfrm>
            <a:off x="980791" y="448993"/>
            <a:ext cx="10225274" cy="5960014"/>
          </a:xfrm>
          <a:prstGeom prst="rect">
            <a:avLst/>
          </a:prstGeom>
        </p:spPr>
      </p:pic>
      <p:sp>
        <p:nvSpPr>
          <p:cNvPr id="16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9872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rgbClr val="C93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084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18" y="1482910"/>
            <a:ext cx="9145762" cy="38516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01218" y="1451239"/>
            <a:ext cx="1609861" cy="291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808011" y="1482910"/>
                <a:ext cx="206061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different walks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11" y="1482910"/>
                <a:ext cx="206061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901219" y="3195801"/>
            <a:ext cx="2812844" cy="257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156" y="3144286"/>
            <a:ext cx="4068441" cy="3477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矩形 8"/>
          <p:cNvSpPr/>
          <p:nvPr/>
        </p:nvSpPr>
        <p:spPr>
          <a:xfrm>
            <a:off x="2357479" y="3408737"/>
            <a:ext cx="2845980" cy="315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57479" y="3736858"/>
            <a:ext cx="8564199" cy="703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01218" y="4440532"/>
            <a:ext cx="8157576" cy="793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3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13" y="643814"/>
            <a:ext cx="9748161" cy="57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252" y="447700"/>
            <a:ext cx="7267171" cy="839925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rgbClr val="2A1A00"/>
                </a:solidFill>
              </a:rPr>
              <a:t>Gaussian distribution </a:t>
            </a:r>
            <a:endParaRPr lang="EN-US" dirty="0">
              <a:solidFill>
                <a:srgbClr val="2A1A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31" y="1532988"/>
            <a:ext cx="8527815" cy="48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48" y="1702206"/>
            <a:ext cx="6074784" cy="3447440"/>
          </a:xfrm>
          <a:prstGeom prst="rect">
            <a:avLst/>
          </a:prstGeom>
        </p:spPr>
      </p:pic>
      <p:sp>
        <p:nvSpPr>
          <p:cNvPr id="21" name="Rectangle 23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8" y="643467"/>
            <a:ext cx="3111669" cy="899780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2000" dirty="0">
                <a:solidFill>
                  <a:srgbClr val="2A1A00"/>
                </a:solidFill>
              </a:rPr>
              <a:t>Gaussian distribution 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689" y="1670103"/>
            <a:ext cx="3516686" cy="3738185"/>
          </a:xfrm>
        </p:spPr>
      </p:pic>
      <p:pic>
        <p:nvPicPr>
          <p:cNvPr id="23" name="Content Placeholder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2" y="5535144"/>
            <a:ext cx="2776841" cy="6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6" y="1318001"/>
            <a:ext cx="3111669" cy="63869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3200" dirty="0">
                <a:solidFill>
                  <a:srgbClr val="2A1A00"/>
                </a:solidFill>
              </a:rPr>
              <a:t>Fitting</a:t>
            </a:r>
            <a:endParaRPr lang="en-US" sz="3200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643467"/>
            <a:ext cx="7404009" cy="1987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50" y="4543538"/>
            <a:ext cx="7104478" cy="1468156"/>
          </a:xfrm>
          <a:prstGeom prst="rect">
            <a:avLst/>
          </a:prstGeom>
        </p:spPr>
      </p:pic>
      <p:pic>
        <p:nvPicPr>
          <p:cNvPr id="12" name="Content Placeholder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832" y="3119437"/>
            <a:ext cx="3483557" cy="8442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2349" y="4068948"/>
            <a:ext cx="13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code: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02349" y="2733350"/>
            <a:ext cx="168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function: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10277" y="2631232"/>
            <a:ext cx="3701507" cy="3567993"/>
          </a:xfrm>
        </p:spPr>
      </p:pic>
    </p:spTree>
    <p:extLst>
      <p:ext uri="{BB962C8B-B14F-4D97-AF65-F5344CB8AC3E}">
        <p14:creationId xmlns:p14="http://schemas.microsoft.com/office/powerpoint/2010/main" val="86839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643467"/>
            <a:ext cx="7391400" cy="556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48" y="2772888"/>
            <a:ext cx="6074784" cy="1306077"/>
          </a:xfrm>
          <a:prstGeom prst="rect">
            <a:avLst/>
          </a:prstGeom>
        </p:spPr>
      </p:pic>
      <p:sp>
        <p:nvSpPr>
          <p:cNvPr id="27" name="Rectangle 15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97" y="382385"/>
            <a:ext cx="3111669" cy="899780"/>
          </a:xfrm>
        </p:spPr>
        <p:txBody>
          <a:bodyPr anchor="b">
            <a:normAutofit/>
          </a:bodyPr>
          <a:lstStyle/>
          <a:p>
            <a:endParaRPr lang="en-US" sz="2000"/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605197" y="1613434"/>
            <a:ext cx="3111668" cy="459495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970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350182"/>
            <a:ext cx="4190998" cy="951330"/>
          </a:xfrm>
          <a:prstGeom prst="rect">
            <a:avLst/>
          </a:prstGeom>
        </p:spPr>
      </p:pic>
      <p:pic>
        <p:nvPicPr>
          <p:cNvPr id="4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237331"/>
            <a:ext cx="6588046" cy="1416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64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242</Words>
  <Application>Microsoft Office PowerPoint</Application>
  <PresentationFormat>Widescreen</PresentationFormat>
  <Paragraphs>33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宋体</vt:lpstr>
      <vt:lpstr>华文中宋</vt:lpstr>
      <vt:lpstr>Arial</vt:lpstr>
      <vt:lpstr>Berlin Sans FB</vt:lpstr>
      <vt:lpstr>Bodoni MT</vt:lpstr>
      <vt:lpstr>Calibri</vt:lpstr>
      <vt:lpstr>Cambria Math</vt:lpstr>
      <vt:lpstr>Gill Sans MT</vt:lpstr>
      <vt:lpstr>Impact</vt:lpstr>
      <vt:lpstr>Times New Roman</vt:lpstr>
      <vt:lpstr>Badge</vt:lpstr>
      <vt:lpstr> Group Work vol.1   </vt:lpstr>
      <vt:lpstr>PowerPoint Presentation</vt:lpstr>
      <vt:lpstr>PowerPoint Presentation</vt:lpstr>
      <vt:lpstr>PowerPoint Presentation</vt:lpstr>
      <vt:lpstr>Gaussian distribution </vt:lpstr>
      <vt:lpstr>Gaussian distribution </vt:lpstr>
      <vt:lpstr>Fitting</vt:lpstr>
      <vt:lpstr>PowerPoint Presentation</vt:lpstr>
      <vt:lpstr>PowerPoint Presentation</vt:lpstr>
      <vt:lpstr>Mixing of Two gases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Reynolds Transport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Lagrangian Fluid Dynamics</dc:title>
  <dc:creator>Yuheng Liao</dc:creator>
  <cp:lastModifiedBy>Xiaoqing Li</cp:lastModifiedBy>
  <cp:revision>12</cp:revision>
  <dcterms:modified xsi:type="dcterms:W3CDTF">2017-03-23T02:09:28Z</dcterms:modified>
</cp:coreProperties>
</file>