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6" r:id="rId5"/>
    <p:sldId id="262" r:id="rId6"/>
    <p:sldId id="257" r:id="rId7"/>
    <p:sldId id="263" r:id="rId8"/>
    <p:sldId id="264" r:id="rId9"/>
    <p:sldId id="259" r:id="rId10"/>
    <p:sldId id="258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2420-4B53-7F45-98E5-F15651993F12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D9A7-FBE4-9341-8E6E-75FC08240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37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zynicide/wine-reviews" TargetMode="External"/><Relationship Id="rId3" Type="http://schemas.openxmlformats.org/officeDocument/2006/relationships/hyperlink" Target="http://www.winemag.com/?s=&amp;drink_type=w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117227"/>
            <a:ext cx="8361229" cy="2098226"/>
          </a:xfrm>
        </p:spPr>
        <p:txBody>
          <a:bodyPr/>
          <a:lstStyle/>
          <a:p>
            <a:r>
              <a:rPr lang="en-US" sz="6600" dirty="0"/>
              <a:t>CS548 17F </a:t>
            </a:r>
            <a:r>
              <a:rPr lang="en-US" sz="6600" dirty="0" smtClean="0"/>
              <a:t>PROJECT-Text mining </a:t>
            </a:r>
            <a:r>
              <a:rPr lang="en-US" sz="66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4552180"/>
            <a:ext cx="6831673" cy="10862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TIANYU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/>
              <a:t>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97211"/>
            <a:ext cx="10512495" cy="30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with Description Features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429" y="1957227"/>
            <a:ext cx="7937156" cy="358140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1371600" y="5702157"/>
            <a:ext cx="9601200" cy="79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cross_val_score</a:t>
            </a:r>
            <a:r>
              <a:rPr lang="en-US" dirty="0"/>
              <a:t>: 0.826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430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www.kaggle.com/zynicide/wine-reviews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altLang="zh-CN" dirty="0" smtClean="0"/>
              <a:t>CSV file with </a:t>
            </a:r>
            <a:r>
              <a:rPr lang="en-US" altLang="zh-CN" b="1" i="1" dirty="0"/>
              <a:t>country</a:t>
            </a:r>
            <a:r>
              <a:rPr lang="en-US" altLang="zh-CN" dirty="0" smtClean="0"/>
              <a:t>, </a:t>
            </a:r>
            <a:r>
              <a:rPr lang="en-US" altLang="zh-CN" b="1" i="1" dirty="0"/>
              <a:t>description</a:t>
            </a:r>
            <a:r>
              <a:rPr lang="en-US" altLang="zh-CN" dirty="0" smtClean="0"/>
              <a:t>, </a:t>
            </a:r>
            <a:r>
              <a:rPr lang="en-US" altLang="zh-CN" b="1" i="1" dirty="0"/>
              <a:t>designation</a:t>
            </a:r>
            <a:r>
              <a:rPr lang="en-US" altLang="zh-CN" dirty="0" smtClean="0"/>
              <a:t>, </a:t>
            </a:r>
            <a:r>
              <a:rPr lang="en-US" altLang="zh-CN" b="1" i="1" dirty="0"/>
              <a:t>points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p</a:t>
            </a:r>
            <a:r>
              <a:rPr lang="en-US" b="1" i="1" dirty="0" smtClean="0"/>
              <a:t>rice</a:t>
            </a:r>
            <a:r>
              <a:rPr lang="en-US" dirty="0" smtClean="0"/>
              <a:t>, </a:t>
            </a:r>
            <a:r>
              <a:rPr lang="en-US" b="1" i="1" dirty="0" smtClean="0"/>
              <a:t>province</a:t>
            </a:r>
            <a:r>
              <a:rPr lang="en-US" dirty="0" smtClean="0"/>
              <a:t>, </a:t>
            </a:r>
            <a:r>
              <a:rPr lang="en-US" b="1" i="1" dirty="0" smtClean="0"/>
              <a:t>region_1</a:t>
            </a:r>
            <a:r>
              <a:rPr lang="en-US" dirty="0" smtClean="0"/>
              <a:t>, </a:t>
            </a:r>
            <a:r>
              <a:rPr lang="en-US" b="1" i="1" dirty="0"/>
              <a:t>region_2</a:t>
            </a:r>
            <a:r>
              <a:rPr lang="en-US" dirty="0" smtClean="0"/>
              <a:t>, </a:t>
            </a:r>
            <a:r>
              <a:rPr lang="en-US" b="1" i="1" dirty="0" smtClean="0"/>
              <a:t>variety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i="1" dirty="0"/>
              <a:t>w</a:t>
            </a:r>
            <a:r>
              <a:rPr lang="en-US" b="1" i="1" dirty="0" smtClean="0"/>
              <a:t>inery</a:t>
            </a:r>
            <a:r>
              <a:rPr lang="en-US" dirty="0" smtClean="0"/>
              <a:t> of Wines.</a:t>
            </a:r>
          </a:p>
          <a:p>
            <a:endParaRPr lang="en-US" dirty="0"/>
          </a:p>
          <a:p>
            <a:r>
              <a:rPr lang="en-US" dirty="0" smtClean="0"/>
              <a:t>150,930 instances in original dataset, 10 attributes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The data was scraped from </a:t>
            </a:r>
            <a:r>
              <a:rPr lang="en-US" dirty="0">
                <a:hlinkClick r:id="rId3"/>
              </a:rPr>
              <a:t>WineEnthusiast</a:t>
            </a:r>
            <a:r>
              <a:rPr lang="en-US" dirty="0"/>
              <a:t> during the week of June 15th, 2017.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97,156 instances and 9 attributes </a:t>
            </a:r>
            <a:r>
              <a:rPr lang="en-US" dirty="0"/>
              <a:t>after removing missing and duplicated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Transform NON-ASCII data into ASCII data, including many foreign language characters and </a:t>
            </a:r>
            <a:r>
              <a:rPr lang="en-US" altLang="zh-CN" dirty="0" smtClean="0"/>
              <a:t>marks.</a:t>
            </a:r>
          </a:p>
          <a:p>
            <a:r>
              <a:rPr lang="en-US" dirty="0" smtClean="0"/>
              <a:t>Stemmed and removed stop words and punctuation by</a:t>
            </a:r>
            <a:r>
              <a:rPr lang="en-US" b="1" i="1" dirty="0" smtClean="0"/>
              <a:t> </a:t>
            </a:r>
            <a:r>
              <a:rPr lang="en-US" b="1" i="1" dirty="0" err="1" smtClean="0"/>
              <a:t>nltk.stem</a:t>
            </a:r>
            <a:r>
              <a:rPr lang="en-US" b="1" i="1" dirty="0" smtClean="0"/>
              <a:t>, </a:t>
            </a:r>
            <a:r>
              <a:rPr lang="en-US" b="1" i="1" dirty="0" err="1" smtClean="0"/>
              <a:t>nltk.corpus</a:t>
            </a:r>
            <a:r>
              <a:rPr lang="en-US" b="1" i="1" dirty="0" smtClean="0"/>
              <a:t> </a:t>
            </a:r>
            <a:r>
              <a:rPr lang="en-US" dirty="0" smtClean="0"/>
              <a:t>and </a:t>
            </a:r>
            <a:r>
              <a:rPr lang="en-US" b="1" i="1" dirty="0" err="1" smtClean="0"/>
              <a:t>string.punctuation</a:t>
            </a:r>
            <a:r>
              <a:rPr lang="en-US" dirty="0" smtClean="0"/>
              <a:t>.</a:t>
            </a:r>
          </a:p>
          <a:p>
            <a:r>
              <a:rPr lang="en-US" b="1" i="1" dirty="0" err="1" smtClean="0"/>
              <a:t>LabelEncoder</a:t>
            </a:r>
            <a:r>
              <a:rPr lang="en-US" b="1" i="1" dirty="0" smtClean="0"/>
              <a:t>() </a:t>
            </a:r>
            <a:r>
              <a:rPr lang="en-US" dirty="0" smtClean="0"/>
              <a:t>and </a:t>
            </a:r>
            <a:r>
              <a:rPr lang="en-US" b="1" i="1" dirty="0" err="1" smtClean="0"/>
              <a:t>inverse_transform</a:t>
            </a:r>
            <a:r>
              <a:rPr lang="en-US" b="1" i="1" dirty="0" smtClean="0"/>
              <a:t>() </a:t>
            </a:r>
            <a:r>
              <a:rPr lang="en-US" dirty="0" smtClean="0"/>
              <a:t>from </a:t>
            </a:r>
            <a:r>
              <a:rPr lang="en-US" b="1" i="1" dirty="0" err="1" smtClean="0"/>
              <a:t>nltk.preprocessing</a:t>
            </a:r>
            <a:r>
              <a:rPr lang="en-US" dirty="0" smtClean="0"/>
              <a:t> was used in step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14819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Packages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63835"/>
              </p:ext>
            </p:extLst>
          </p:nvPr>
        </p:nvGraphicFramePr>
        <p:xfrm>
          <a:off x="1239463" y="2171700"/>
          <a:ext cx="98654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414"/>
                <a:gridCol w="2299414"/>
                <a:gridCol w="2872768"/>
                <a:gridCol w="2393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word_tokenize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Feature_extraction.text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Seaborn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corpus, 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CountVectorizer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TfidfVetorizer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matplotlib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Model_selection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Linear_model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119" y="1581666"/>
            <a:ext cx="5053914" cy="5041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32" y="1581666"/>
            <a:ext cx="6371968" cy="50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679"/>
          </a:xfrm>
        </p:spPr>
        <p:txBody>
          <a:bodyPr/>
          <a:lstStyle/>
          <a:p>
            <a:r>
              <a:rPr lang="en-US" dirty="0" smtClean="0"/>
              <a:t>TF-IDF Results from 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64" y="1550709"/>
            <a:ext cx="5422002" cy="5307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66" y="1550709"/>
            <a:ext cx="5474155" cy="5307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64" y="2949489"/>
            <a:ext cx="5626739" cy="2254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361" y="2949489"/>
            <a:ext cx="4833564" cy="24257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61064" y="2949489"/>
            <a:ext cx="5679639" cy="2254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40702" y="2949489"/>
            <a:ext cx="5216519" cy="2254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Results from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395" y="1364603"/>
            <a:ext cx="5582318" cy="549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13" y="1364602"/>
            <a:ext cx="5388670" cy="5493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95" y="2718486"/>
            <a:ext cx="4772259" cy="523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75" y="4442034"/>
            <a:ext cx="4696497" cy="152375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25275" y="2675988"/>
            <a:ext cx="4734379" cy="608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25275" y="4441610"/>
            <a:ext cx="4734379" cy="152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713" y="1651891"/>
            <a:ext cx="5302840" cy="831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621" y="4441610"/>
            <a:ext cx="5373762" cy="215394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69713" y="1651889"/>
            <a:ext cx="5298113" cy="8318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631831" y="4371879"/>
            <a:ext cx="5298113" cy="22236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b="1" dirty="0" smtClean="0"/>
              <a:t>1. What </a:t>
            </a:r>
            <a:r>
              <a:rPr lang="en-US" sz="1800" b="1" dirty="0"/>
              <a:t>are the best description features of different varieties of </a:t>
            </a:r>
            <a:r>
              <a:rPr lang="en-US" sz="1800" b="1" dirty="0" smtClean="0"/>
              <a:t>wine?</a:t>
            </a:r>
          </a:p>
          <a:p>
            <a:pPr fontAlgn="base"/>
            <a:r>
              <a:rPr lang="en-US" sz="1600" i="1" dirty="0" smtClean="0"/>
              <a:t>Red </a:t>
            </a:r>
            <a:r>
              <a:rPr lang="en-US" sz="1600" i="1" dirty="0"/>
              <a:t>Blend wine was coarseness and suitable by dessert. </a:t>
            </a:r>
            <a:endParaRPr lang="en-US" sz="1600" i="1" dirty="0" smtClean="0"/>
          </a:p>
          <a:p>
            <a:pPr fontAlgn="base"/>
            <a:r>
              <a:rPr lang="en-US" sz="1600" i="1" dirty="0" smtClean="0"/>
              <a:t>Pinot </a:t>
            </a:r>
            <a:r>
              <a:rPr lang="en-US" sz="1600" i="1" dirty="0"/>
              <a:t>Noir wine tasted like slight berry, oddly, and medicinal </a:t>
            </a:r>
            <a:r>
              <a:rPr lang="en-US" sz="1600" i="1" dirty="0" smtClean="0"/>
              <a:t>flavors.</a:t>
            </a:r>
            <a:endParaRPr lang="en-US" sz="1600" i="1" dirty="0"/>
          </a:p>
          <a:p>
            <a:pPr fontAlgn="base"/>
            <a:r>
              <a:rPr lang="en-US" sz="1800" b="1" dirty="0" smtClean="0"/>
              <a:t>2. What </a:t>
            </a:r>
            <a:r>
              <a:rPr lang="en-US" sz="1800" b="1" dirty="0"/>
              <a:t>are the best description features of different country’s wine</a:t>
            </a:r>
            <a:r>
              <a:rPr lang="en-US" sz="1800" b="1" dirty="0"/>
              <a:t>?</a:t>
            </a:r>
          </a:p>
          <a:p>
            <a:pPr fontAlgn="base"/>
            <a:r>
              <a:rPr lang="en-US" sz="1600" i="1" dirty="0"/>
              <a:t>US liked to make berry and sweet flavor wine while Italy liked to make tart wine. </a:t>
            </a:r>
            <a:endParaRPr lang="en-US" sz="1600" i="1" dirty="0" smtClean="0"/>
          </a:p>
          <a:p>
            <a:pPr fontAlgn="base"/>
            <a:r>
              <a:rPr lang="en-US" sz="1600" i="1" dirty="0" smtClean="0"/>
              <a:t>Spain </a:t>
            </a:r>
            <a:r>
              <a:rPr lang="en-US" sz="1600" i="1" dirty="0"/>
              <a:t>wine were always </a:t>
            </a:r>
            <a:r>
              <a:rPr lang="en-US" sz="1600" i="1" dirty="0" smtClean="0"/>
              <a:t>criticized as </a:t>
            </a:r>
            <a:r>
              <a:rPr lang="en-US" sz="1600" i="1" dirty="0"/>
              <a:t>featureless and way toasted. </a:t>
            </a:r>
          </a:p>
          <a:p>
            <a:pPr fontAlgn="base"/>
            <a:r>
              <a:rPr lang="en-US" sz="1800" b="1" dirty="0" smtClean="0"/>
              <a:t>3. Can </a:t>
            </a:r>
            <a:r>
              <a:rPr lang="en-US" sz="1800" b="1" dirty="0"/>
              <a:t>we predict wine price range based on description features</a:t>
            </a:r>
            <a:r>
              <a:rPr lang="en-US" sz="1800" b="1" dirty="0"/>
              <a:t>?</a:t>
            </a:r>
          </a:p>
          <a:p>
            <a:pPr fontAlgn="base"/>
            <a:r>
              <a:rPr lang="en-US" sz="1600" dirty="0" smtClean="0"/>
              <a:t>The answer is yes!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833" y="163035"/>
            <a:ext cx="647477" cy="2531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303316" y="163036"/>
            <a:ext cx="717979" cy="2531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661" y="2796777"/>
            <a:ext cx="1868636" cy="1484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661" y="4383245"/>
            <a:ext cx="1914473" cy="1586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8289" y="6378177"/>
            <a:ext cx="364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Pictures </a:t>
            </a:r>
            <a:r>
              <a:rPr lang="en-US" sz="1200" dirty="0" smtClean="0"/>
              <a:t>are belong </a:t>
            </a:r>
            <a:r>
              <a:rPr lang="en-US" sz="1200" dirty="0"/>
              <a:t>to http://</a:t>
            </a:r>
            <a:r>
              <a:rPr lang="en-US" sz="1200" dirty="0" err="1"/>
              <a:t>www.artofthetable.com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847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5702157"/>
            <a:ext cx="9601200" cy="791110"/>
          </a:xfrm>
        </p:spPr>
        <p:txBody>
          <a:bodyPr/>
          <a:lstStyle/>
          <a:p>
            <a:r>
              <a:rPr lang="en-US" dirty="0" err="1"/>
              <a:t>cross_val_score</a:t>
            </a:r>
            <a:r>
              <a:rPr lang="en-US" dirty="0"/>
              <a:t>: 0.847</a:t>
            </a:r>
            <a:endParaRPr lang="en-US" dirty="0"/>
          </a:p>
        </p:txBody>
      </p:sp>
      <p:pic>
        <p:nvPicPr>
          <p:cNvPr id="1026" name="Picture 2" descr="https://lh5.googleusercontent.com/kWDWRFheMA8zkPw8Amx8E98sgq3_hYD-OSXaWW1cjfoFRnpeJ-Ok-1WmbP83uR_XQEiM1iBzsj43dhx2ZdXG5QNYnsHIL3sS70ANTB2iAtinBvhe0uZUJ6tqJHOe-5QZshVzPwF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10367136" cy="33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455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262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Arial</vt:lpstr>
      <vt:lpstr>Crop</vt:lpstr>
      <vt:lpstr>CS548 17F PROJECT-Text mining PRESENTATION</vt:lpstr>
      <vt:lpstr>Data Description</vt:lpstr>
      <vt:lpstr>Initial Preprocessing</vt:lpstr>
      <vt:lpstr>Python Packages</vt:lpstr>
      <vt:lpstr>Data Exploration</vt:lpstr>
      <vt:lpstr>TF-IDF Results from Variety</vt:lpstr>
      <vt:lpstr>TF-IDF Results from Country</vt:lpstr>
      <vt:lpstr>Guiding Questions</vt:lpstr>
      <vt:lpstr>DECISION TREE</vt:lpstr>
      <vt:lpstr>REGRESSION TREE</vt:lpstr>
      <vt:lpstr>Decision Tree with Description Features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WU</dc:creator>
  <cp:lastModifiedBy>TIANYU WU</cp:lastModifiedBy>
  <cp:revision>20</cp:revision>
  <dcterms:created xsi:type="dcterms:W3CDTF">2017-12-02T04:18:48Z</dcterms:created>
  <dcterms:modified xsi:type="dcterms:W3CDTF">2017-12-04T20:40:44Z</dcterms:modified>
</cp:coreProperties>
</file>