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
  </p:notesMasterIdLst>
  <p:sldIdLst>
    <p:sldId id="256" r:id="rId3"/>
  </p:sldIdLst>
  <p:sldSz cx="43891200" cy="32918400"/>
  <p:notesSz cx="6858000" cy="9144000"/>
  <p:embeddedFontLst>
    <p:embeddedFont>
      <p:font typeface="Helvetica Neue" panose="02010600030101010101" charset="0"/>
      <p:regular r:id="rId5"/>
      <p:bold r:id="rId6"/>
      <p:italic r:id="rId7"/>
      <p:boldItalic r:id="rId8"/>
    </p:embeddedFont>
    <p:embeddedFont>
      <p:font typeface="Times" panose="02020603050405020304" pitchFamily="18"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0" d="100"/>
          <a:sy n="30" d="100"/>
        </p:scale>
        <p:origin x="-921" y="-17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2" name="Shape 6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
        <p:nvSpPr>
          <p:cNvPr id="63" name="Shape 63"/>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Times"/>
              <a:buNone/>
            </a:pPr>
            <a:fld id="{00000000-1234-1234-1234-123412341234}" type="slidenum">
              <a:rPr lang="en" sz="1200" b="0" i="0" u="none">
                <a:solidFill>
                  <a:schemeClr val="dk1"/>
                </a:solidFill>
                <a:latin typeface="Times"/>
                <a:ea typeface="Times"/>
                <a:cs typeface="Times"/>
                <a:sym typeface="Times"/>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9000" cy="13136700"/>
          </a:xfrm>
          <a:prstGeom prst="rect">
            <a:avLst/>
          </a:prstGeom>
        </p:spPr>
        <p:txBody>
          <a:bodyPr spcFirstLastPara="1" wrap="square" lIns="487600" tIns="487600" rIns="487600" bIns="487600" anchor="b" anchorCtr="0"/>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a:endParaRPr/>
          </a:p>
        </p:txBody>
      </p:sp>
      <p:sp>
        <p:nvSpPr>
          <p:cNvPr id="11" name="Shape 11"/>
          <p:cNvSpPr txBox="1">
            <a:spLocks noGrp="1"/>
          </p:cNvSpPr>
          <p:nvPr>
            <p:ph type="subTitle" idx="1"/>
          </p:nvPr>
        </p:nvSpPr>
        <p:spPr>
          <a:xfrm>
            <a:off x="1496160" y="18138400"/>
            <a:ext cx="40899000" cy="5072700"/>
          </a:xfrm>
          <a:prstGeom prst="rect">
            <a:avLst/>
          </a:prstGeom>
        </p:spPr>
        <p:txBody>
          <a:bodyPr spcFirstLastPara="1" wrap="square" lIns="487600" tIns="487600" rIns="487600" bIns="4876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1496160" y="7079200"/>
            <a:ext cx="40899000" cy="12566400"/>
          </a:xfrm>
          <a:prstGeom prst="rect">
            <a:avLst/>
          </a:prstGeom>
        </p:spPr>
        <p:txBody>
          <a:bodyPr spcFirstLastPara="1" wrap="square" lIns="487600" tIns="487600" rIns="487600" bIns="487600" anchor="b" anchorCtr="0"/>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Shape 46"/>
          <p:cNvSpPr txBox="1">
            <a:spLocks noGrp="1"/>
          </p:cNvSpPr>
          <p:nvPr>
            <p:ph type="body" idx="1"/>
          </p:nvPr>
        </p:nvSpPr>
        <p:spPr>
          <a:xfrm>
            <a:off x="1496160" y="20174240"/>
            <a:ext cx="40899000" cy="8325000"/>
          </a:xfrm>
          <a:prstGeom prst="rect">
            <a:avLst/>
          </a:prstGeom>
        </p:spPr>
        <p:txBody>
          <a:bodyPr spcFirstLastPara="1" wrap="square" lIns="487600" tIns="487600" rIns="487600" bIns="487600" anchor="t" anchorCtr="0"/>
          <a:lstStyle>
            <a:lvl1pPr marL="457200" lvl="0" indent="-838200" algn="ctr">
              <a:spcBef>
                <a:spcPts val="0"/>
              </a:spcBef>
              <a:spcAft>
                <a:spcPts val="0"/>
              </a:spcAft>
              <a:buSzPts val="9600"/>
              <a:buChar char="●"/>
              <a:defRPr/>
            </a:lvl1pPr>
            <a:lvl2pPr marL="914400" lvl="1" indent="-704850" algn="ctr">
              <a:spcBef>
                <a:spcPts val="8500"/>
              </a:spcBef>
              <a:spcAft>
                <a:spcPts val="0"/>
              </a:spcAft>
              <a:buSzPts val="7500"/>
              <a:buChar char="○"/>
              <a:defRPr/>
            </a:lvl2pPr>
            <a:lvl3pPr marL="1371600" lvl="2" indent="-704850" algn="ctr">
              <a:spcBef>
                <a:spcPts val="8500"/>
              </a:spcBef>
              <a:spcAft>
                <a:spcPts val="0"/>
              </a:spcAft>
              <a:buSzPts val="7500"/>
              <a:buChar char="■"/>
              <a:defRPr/>
            </a:lvl3pPr>
            <a:lvl4pPr marL="1828800" lvl="3" indent="-704850" algn="ctr">
              <a:spcBef>
                <a:spcPts val="8500"/>
              </a:spcBef>
              <a:spcAft>
                <a:spcPts val="0"/>
              </a:spcAft>
              <a:buSzPts val="7500"/>
              <a:buChar char="●"/>
              <a:defRPr/>
            </a:lvl4pPr>
            <a:lvl5pPr marL="2286000" lvl="4" indent="-704850" algn="ctr">
              <a:spcBef>
                <a:spcPts val="8500"/>
              </a:spcBef>
              <a:spcAft>
                <a:spcPts val="0"/>
              </a:spcAft>
              <a:buSzPts val="7500"/>
              <a:buChar char="○"/>
              <a:defRPr/>
            </a:lvl5pPr>
            <a:lvl6pPr marL="2743200" lvl="5" indent="-704850" algn="ctr">
              <a:spcBef>
                <a:spcPts val="8500"/>
              </a:spcBef>
              <a:spcAft>
                <a:spcPts val="0"/>
              </a:spcAft>
              <a:buSzPts val="7500"/>
              <a:buChar char="■"/>
              <a:defRPr/>
            </a:lvl6pPr>
            <a:lvl7pPr marL="3200400" lvl="6" indent="-704850" algn="ctr">
              <a:spcBef>
                <a:spcPts val="8500"/>
              </a:spcBef>
              <a:spcAft>
                <a:spcPts val="0"/>
              </a:spcAft>
              <a:buSzPts val="7500"/>
              <a:buChar char="●"/>
              <a:defRPr/>
            </a:lvl7pPr>
            <a:lvl8pPr marL="3657600" lvl="7" indent="-704850" algn="ctr">
              <a:spcBef>
                <a:spcPts val="8500"/>
              </a:spcBef>
              <a:spcAft>
                <a:spcPts val="0"/>
              </a:spcAft>
              <a:buSzPts val="7500"/>
              <a:buChar char="○"/>
              <a:defRPr/>
            </a:lvl8pPr>
            <a:lvl9pPr marL="4114800" lvl="8" indent="-704850" algn="ctr">
              <a:spcBef>
                <a:spcPts val="8500"/>
              </a:spcBef>
              <a:spcAft>
                <a:spcPts val="8500"/>
              </a:spcAft>
              <a:buSzPts val="75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3291416" y="29991844"/>
            <a:ext cx="9144000" cy="2195400"/>
          </a:xfrm>
          <a:prstGeom prst="rect">
            <a:avLst/>
          </a:prstGeom>
          <a:noFill/>
          <a:ln>
            <a:noFill/>
          </a:ln>
        </p:spPr>
        <p:txBody>
          <a:bodyPr spcFirstLastPara="1" wrap="square" lIns="126975" tIns="126975" rIns="126975" bIns="126975" anchor="t" anchorCtr="0"/>
          <a:lstStyle>
            <a:lvl1pPr marL="0" marR="0" lvl="0" indent="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1pPr>
            <a:lvl2pPr marL="457200" marR="0" lvl="1" indent="1778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2pPr>
            <a:lvl3pPr marL="901700" marR="0" lvl="2" indent="3683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3pPr>
            <a:lvl4pPr marL="1358900" marR="0" lvl="3" indent="5461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4pPr>
            <a:lvl5pPr marL="1816100" marR="0" lvl="4" indent="7239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5pPr>
            <a:lvl6pPr marL="2260600" marR="0" lvl="5" indent="9144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6pPr>
            <a:lvl7pPr marL="3162300" marR="0" lvl="6" indent="12827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7pPr>
            <a:lvl8pPr marL="4521200" marR="0" lvl="7" indent="18288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8pPr>
            <a:lvl9pPr marL="6337300" marR="0" lvl="8" indent="25527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9pPr>
          </a:lstStyle>
          <a:p>
            <a:endParaRPr/>
          </a:p>
        </p:txBody>
      </p:sp>
      <p:sp>
        <p:nvSpPr>
          <p:cNvPr id="58" name="Shape 58"/>
          <p:cNvSpPr txBox="1">
            <a:spLocks noGrp="1"/>
          </p:cNvSpPr>
          <p:nvPr>
            <p:ph type="ftr" idx="11"/>
          </p:nvPr>
        </p:nvSpPr>
        <p:spPr>
          <a:xfrm>
            <a:off x="14996582" y="29991844"/>
            <a:ext cx="13898100" cy="2195400"/>
          </a:xfrm>
          <a:prstGeom prst="rect">
            <a:avLst/>
          </a:prstGeom>
          <a:noFill/>
          <a:ln>
            <a:noFill/>
          </a:ln>
        </p:spPr>
        <p:txBody>
          <a:bodyPr spcFirstLastPara="1" wrap="square" lIns="126975" tIns="126975" rIns="126975" bIns="126975" anchor="t" anchorCtr="0"/>
          <a:lstStyle>
            <a:lvl1pPr marL="0" marR="0" lvl="0" indent="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1pPr>
            <a:lvl2pPr marL="457200" marR="0" lvl="1" indent="1778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2pPr>
            <a:lvl3pPr marL="901700" marR="0" lvl="2" indent="3683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3pPr>
            <a:lvl4pPr marL="1358900" marR="0" lvl="3" indent="5461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4pPr>
            <a:lvl5pPr marL="1816100" marR="0" lvl="4" indent="7239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5pPr>
            <a:lvl6pPr marL="2260600" marR="0" lvl="5" indent="9144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6pPr>
            <a:lvl7pPr marL="3162300" marR="0" lvl="6" indent="12827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7pPr>
            <a:lvl8pPr marL="4521200" marR="0" lvl="7" indent="18288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8pPr>
            <a:lvl9pPr marL="6337300" marR="0" lvl="8" indent="25527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9pPr>
          </a:lstStyle>
          <a:p>
            <a:endParaRPr/>
          </a:p>
        </p:txBody>
      </p:sp>
      <p:sp>
        <p:nvSpPr>
          <p:cNvPr id="59" name="Shape 59"/>
          <p:cNvSpPr txBox="1">
            <a:spLocks noGrp="1"/>
          </p:cNvSpPr>
          <p:nvPr>
            <p:ph type="sldNum" idx="12"/>
          </p:nvPr>
        </p:nvSpPr>
        <p:spPr>
          <a:xfrm>
            <a:off x="31455783" y="29991844"/>
            <a:ext cx="9144000" cy="2195400"/>
          </a:xfrm>
          <a:prstGeom prst="rect">
            <a:avLst/>
          </a:prstGeom>
          <a:noFill/>
          <a:ln>
            <a:noFill/>
          </a:ln>
        </p:spPr>
        <p:txBody>
          <a:bodyPr spcFirstLastPara="1" wrap="square" lIns="0" tIns="181400" rIns="0" bIns="181400" anchor="t" anchorCtr="0">
            <a:noAutofit/>
          </a:bodyPr>
          <a:lstStyle>
            <a:lvl1pPr marL="0" marR="0" lvl="0"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9000" cy="5387400"/>
          </a:xfrm>
          <a:prstGeom prst="rect">
            <a:avLst/>
          </a:prstGeom>
        </p:spPr>
        <p:txBody>
          <a:bodyPr spcFirstLastPara="1" wrap="square" lIns="487600" tIns="487600" rIns="487600" bIns="4876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9000"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9000" cy="21864900"/>
          </a:xfrm>
          <a:prstGeom prst="rect">
            <a:avLst/>
          </a:prstGeom>
        </p:spPr>
        <p:txBody>
          <a:bodyPr spcFirstLastPara="1" wrap="square" lIns="487600" tIns="487600" rIns="487600" bIns="487600" anchor="t" anchorCtr="0"/>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9000"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400" cy="21864900"/>
          </a:xfrm>
          <a:prstGeom prst="rect">
            <a:avLst/>
          </a:prstGeom>
        </p:spPr>
        <p:txBody>
          <a:bodyPr spcFirstLastPara="1" wrap="square" lIns="487600" tIns="487600" rIns="487600" bIns="487600" anchor="t" anchorCtr="0"/>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400" cy="21864900"/>
          </a:xfrm>
          <a:prstGeom prst="rect">
            <a:avLst/>
          </a:prstGeom>
        </p:spPr>
        <p:txBody>
          <a:bodyPr spcFirstLastPara="1" wrap="square" lIns="487600" tIns="487600" rIns="487600" bIns="487600" anchor="t" anchorCtr="0"/>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9000"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600"/>
          </a:xfrm>
          <a:prstGeom prst="rect">
            <a:avLst/>
          </a:prstGeom>
        </p:spPr>
        <p:txBody>
          <a:bodyPr spcFirstLastPara="1" wrap="square" lIns="487600" tIns="487600" rIns="487600" bIns="487600" anchor="b" anchorCtr="0"/>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7600" tIns="487600" rIns="487600" bIns="4876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000"/>
          </a:xfrm>
          <a:prstGeom prst="rect">
            <a:avLst/>
          </a:prstGeom>
        </p:spPr>
        <p:txBody>
          <a:bodyPr spcFirstLastPara="1" wrap="square" lIns="487600" tIns="487600" rIns="487600" bIns="487600" anchor="ctr" anchorCtr="0"/>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7600" tIns="487600" rIns="487600" bIns="4876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600"/>
          </a:xfrm>
          <a:prstGeom prst="rect">
            <a:avLst/>
          </a:prstGeom>
        </p:spPr>
        <p:txBody>
          <a:bodyPr spcFirstLastPara="1" wrap="square" lIns="487600" tIns="487600" rIns="487600" bIns="487600" anchor="b" anchorCtr="0"/>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7600" tIns="487600" rIns="487600" bIns="487600" anchor="t" anchorCtr="0"/>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7600" tIns="487600" rIns="487600" bIns="487600" anchor="ctr" anchorCtr="0"/>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700"/>
          </a:xfrm>
          <a:prstGeom prst="rect">
            <a:avLst/>
          </a:prstGeom>
        </p:spPr>
        <p:txBody>
          <a:bodyPr spcFirstLastPara="1" wrap="square" lIns="487600" tIns="487600" rIns="487600" bIns="487600" anchor="ctr" anchorCtr="0"/>
          <a:lstStyle>
            <a:lvl1pPr marL="457200" lvl="0" indent="-228600">
              <a:lnSpc>
                <a:spcPct val="100000"/>
              </a:lnSpc>
              <a:spcBef>
                <a:spcPts val="0"/>
              </a:spcBef>
              <a:spcAft>
                <a:spcPts val="0"/>
              </a:spcAft>
              <a:buSzPts val="96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9000" cy="3665400"/>
          </a:xfrm>
          <a:prstGeom prst="rect">
            <a:avLst/>
          </a:prstGeom>
          <a:noFill/>
          <a:ln>
            <a:noFill/>
          </a:ln>
        </p:spPr>
        <p:txBody>
          <a:bodyPr spcFirstLastPara="1" wrap="square" lIns="487600" tIns="487600" rIns="487600" bIns="4876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9000" cy="21864900"/>
          </a:xfrm>
          <a:prstGeom prst="rect">
            <a:avLst/>
          </a:prstGeom>
          <a:noFill/>
          <a:ln>
            <a:noFill/>
          </a:ln>
        </p:spPr>
        <p:txBody>
          <a:bodyPr spcFirstLastPara="1" wrap="square" lIns="487600" tIns="487600" rIns="487600" bIns="487600" anchor="t" anchorCtr="0"/>
          <a:lstStyle>
            <a:lvl1pPr marL="457200" lvl="0" indent="-838200">
              <a:lnSpc>
                <a:spcPct val="115000"/>
              </a:lnSpc>
              <a:spcBef>
                <a:spcPts val="0"/>
              </a:spcBef>
              <a:spcAft>
                <a:spcPts val="0"/>
              </a:spcAft>
              <a:buClr>
                <a:schemeClr val="dk2"/>
              </a:buClr>
              <a:buSzPts val="9600"/>
              <a:buChar char="●"/>
              <a:defRPr sz="9600">
                <a:solidFill>
                  <a:schemeClr val="dk2"/>
                </a:solidFill>
              </a:defRPr>
            </a:lvl1pPr>
            <a:lvl2pPr marL="914400" lvl="1" indent="-704850">
              <a:lnSpc>
                <a:spcPct val="115000"/>
              </a:lnSpc>
              <a:spcBef>
                <a:spcPts val="8500"/>
              </a:spcBef>
              <a:spcAft>
                <a:spcPts val="0"/>
              </a:spcAft>
              <a:buClr>
                <a:schemeClr val="dk2"/>
              </a:buClr>
              <a:buSzPts val="7500"/>
              <a:buChar char="○"/>
              <a:defRPr sz="7500">
                <a:solidFill>
                  <a:schemeClr val="dk2"/>
                </a:solidFill>
              </a:defRPr>
            </a:lvl2pPr>
            <a:lvl3pPr marL="1371600" lvl="2" indent="-704850">
              <a:lnSpc>
                <a:spcPct val="115000"/>
              </a:lnSpc>
              <a:spcBef>
                <a:spcPts val="8500"/>
              </a:spcBef>
              <a:spcAft>
                <a:spcPts val="0"/>
              </a:spcAft>
              <a:buClr>
                <a:schemeClr val="dk2"/>
              </a:buClr>
              <a:buSzPts val="7500"/>
              <a:buChar char="■"/>
              <a:defRPr sz="7500">
                <a:solidFill>
                  <a:schemeClr val="dk2"/>
                </a:solidFill>
              </a:defRPr>
            </a:lvl3pPr>
            <a:lvl4pPr marL="1828800" lvl="3" indent="-704850">
              <a:lnSpc>
                <a:spcPct val="115000"/>
              </a:lnSpc>
              <a:spcBef>
                <a:spcPts val="8500"/>
              </a:spcBef>
              <a:spcAft>
                <a:spcPts val="0"/>
              </a:spcAft>
              <a:buClr>
                <a:schemeClr val="dk2"/>
              </a:buClr>
              <a:buSzPts val="7500"/>
              <a:buChar char="●"/>
              <a:defRPr sz="7500">
                <a:solidFill>
                  <a:schemeClr val="dk2"/>
                </a:solidFill>
              </a:defRPr>
            </a:lvl4pPr>
            <a:lvl5pPr marL="2286000" lvl="4" indent="-704850">
              <a:lnSpc>
                <a:spcPct val="115000"/>
              </a:lnSpc>
              <a:spcBef>
                <a:spcPts val="8500"/>
              </a:spcBef>
              <a:spcAft>
                <a:spcPts val="0"/>
              </a:spcAft>
              <a:buClr>
                <a:schemeClr val="dk2"/>
              </a:buClr>
              <a:buSzPts val="7500"/>
              <a:buChar char="○"/>
              <a:defRPr sz="7500">
                <a:solidFill>
                  <a:schemeClr val="dk2"/>
                </a:solidFill>
              </a:defRPr>
            </a:lvl5pPr>
            <a:lvl6pPr marL="2743200" lvl="5" indent="-704850">
              <a:lnSpc>
                <a:spcPct val="115000"/>
              </a:lnSpc>
              <a:spcBef>
                <a:spcPts val="8500"/>
              </a:spcBef>
              <a:spcAft>
                <a:spcPts val="0"/>
              </a:spcAft>
              <a:buClr>
                <a:schemeClr val="dk2"/>
              </a:buClr>
              <a:buSzPts val="7500"/>
              <a:buChar char="■"/>
              <a:defRPr sz="7500">
                <a:solidFill>
                  <a:schemeClr val="dk2"/>
                </a:solidFill>
              </a:defRPr>
            </a:lvl6pPr>
            <a:lvl7pPr marL="3200400" lvl="6" indent="-704850">
              <a:lnSpc>
                <a:spcPct val="115000"/>
              </a:lnSpc>
              <a:spcBef>
                <a:spcPts val="8500"/>
              </a:spcBef>
              <a:spcAft>
                <a:spcPts val="0"/>
              </a:spcAft>
              <a:buClr>
                <a:schemeClr val="dk2"/>
              </a:buClr>
              <a:buSzPts val="7500"/>
              <a:buChar char="●"/>
              <a:defRPr sz="7500">
                <a:solidFill>
                  <a:schemeClr val="dk2"/>
                </a:solidFill>
              </a:defRPr>
            </a:lvl7pPr>
            <a:lvl8pPr marL="3657600" lvl="7" indent="-704850">
              <a:lnSpc>
                <a:spcPct val="115000"/>
              </a:lnSpc>
              <a:spcBef>
                <a:spcPts val="8500"/>
              </a:spcBef>
              <a:spcAft>
                <a:spcPts val="0"/>
              </a:spcAft>
              <a:buClr>
                <a:schemeClr val="dk2"/>
              </a:buClr>
              <a:buSzPts val="7500"/>
              <a:buChar char="○"/>
              <a:defRPr sz="7500">
                <a:solidFill>
                  <a:schemeClr val="dk2"/>
                </a:solidFill>
              </a:defRPr>
            </a:lvl8pPr>
            <a:lvl9pPr marL="4114800" lvl="8" indent="-704850">
              <a:lnSpc>
                <a:spcPct val="115000"/>
              </a:lnSpc>
              <a:spcBef>
                <a:spcPts val="8500"/>
              </a:spcBef>
              <a:spcAft>
                <a:spcPts val="8500"/>
              </a:spcAft>
              <a:buClr>
                <a:schemeClr val="dk2"/>
              </a:buClr>
              <a:buSzPts val="7500"/>
              <a:buChar char="■"/>
              <a:defRPr sz="75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7600" tIns="487600" rIns="487600" bIns="487600"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291416" y="2926555"/>
            <a:ext cx="37308300" cy="5486400"/>
          </a:xfrm>
          <a:prstGeom prst="rect">
            <a:avLst/>
          </a:prstGeom>
          <a:noFill/>
          <a:ln>
            <a:noFill/>
          </a:ln>
        </p:spPr>
        <p:txBody>
          <a:bodyPr spcFirstLastPara="1" wrap="square" lIns="126975" tIns="126975" rIns="126975" bIns="126975" anchor="ctr" anchorCtr="0"/>
          <a:lstStyle>
            <a:lvl1pPr marL="0" marR="0" lvl="0" indent="0" algn="ctr" rtl="0">
              <a:spcBef>
                <a:spcPts val="0"/>
              </a:spcBef>
              <a:spcAft>
                <a:spcPts val="0"/>
              </a:spcAft>
              <a:buSzPts val="1900"/>
              <a:buNone/>
              <a:defRPr sz="17500" b="0" i="0" u="none" strike="noStrike" cap="none">
                <a:solidFill>
                  <a:schemeClr val="dk2"/>
                </a:solidFill>
                <a:latin typeface="Times"/>
                <a:ea typeface="Times"/>
                <a:cs typeface="Times"/>
                <a:sym typeface="Times"/>
              </a:defRPr>
            </a:lvl1pPr>
            <a:lvl2pPr marL="0" marR="0" lvl="1" indent="0" algn="ctr" rtl="0">
              <a:spcBef>
                <a:spcPts val="0"/>
              </a:spcBef>
              <a:spcAft>
                <a:spcPts val="0"/>
              </a:spcAft>
              <a:buSzPts val="1900"/>
              <a:buNone/>
              <a:defRPr sz="17500" b="0" i="0" u="none" strike="noStrike" cap="none">
                <a:solidFill>
                  <a:schemeClr val="dk2"/>
                </a:solidFill>
                <a:latin typeface="Times"/>
                <a:ea typeface="Times"/>
                <a:cs typeface="Times"/>
                <a:sym typeface="Times"/>
              </a:defRPr>
            </a:lvl2pPr>
            <a:lvl3pPr marL="0" marR="0" lvl="2" indent="0" algn="ctr" rtl="0">
              <a:spcBef>
                <a:spcPts val="0"/>
              </a:spcBef>
              <a:spcAft>
                <a:spcPts val="0"/>
              </a:spcAft>
              <a:buSzPts val="1900"/>
              <a:buNone/>
              <a:defRPr sz="17500" b="0" i="0" u="none" strike="noStrike" cap="none">
                <a:solidFill>
                  <a:schemeClr val="dk2"/>
                </a:solidFill>
                <a:latin typeface="Times"/>
                <a:ea typeface="Times"/>
                <a:cs typeface="Times"/>
                <a:sym typeface="Times"/>
              </a:defRPr>
            </a:lvl3pPr>
            <a:lvl4pPr marL="0" marR="0" lvl="3" indent="0" algn="ctr" rtl="0">
              <a:spcBef>
                <a:spcPts val="0"/>
              </a:spcBef>
              <a:spcAft>
                <a:spcPts val="0"/>
              </a:spcAft>
              <a:buSzPts val="1900"/>
              <a:buNone/>
              <a:defRPr sz="17500" b="0" i="0" u="none" strike="noStrike" cap="none">
                <a:solidFill>
                  <a:schemeClr val="dk2"/>
                </a:solidFill>
                <a:latin typeface="Times"/>
                <a:ea typeface="Times"/>
                <a:cs typeface="Times"/>
                <a:sym typeface="Times"/>
              </a:defRPr>
            </a:lvl4pPr>
            <a:lvl5pPr marL="0" marR="0" lvl="4" indent="0" algn="ctr" rtl="0">
              <a:spcBef>
                <a:spcPts val="0"/>
              </a:spcBef>
              <a:spcAft>
                <a:spcPts val="0"/>
              </a:spcAft>
              <a:buSzPts val="1900"/>
              <a:buNone/>
              <a:defRPr sz="17500" b="0" i="0" u="none" strike="noStrike" cap="none">
                <a:solidFill>
                  <a:schemeClr val="dk2"/>
                </a:solidFill>
                <a:latin typeface="Times"/>
                <a:ea typeface="Times"/>
                <a:cs typeface="Times"/>
                <a:sym typeface="Times"/>
              </a:defRPr>
            </a:lvl5pPr>
            <a:lvl6pPr marL="457200" marR="0" lvl="5" indent="-12700" algn="ctr" rtl="0">
              <a:spcBef>
                <a:spcPts val="0"/>
              </a:spcBef>
              <a:spcAft>
                <a:spcPts val="0"/>
              </a:spcAft>
              <a:buSzPts val="1900"/>
              <a:buNone/>
              <a:defRPr sz="17500" b="0" i="0" u="none" strike="noStrike" cap="none">
                <a:solidFill>
                  <a:schemeClr val="dk2"/>
                </a:solidFill>
                <a:latin typeface="Times"/>
                <a:ea typeface="Times"/>
                <a:cs typeface="Times"/>
                <a:sym typeface="Times"/>
              </a:defRPr>
            </a:lvl6pPr>
            <a:lvl7pPr marL="901700" marR="0" lvl="6" indent="0" algn="ctr" rtl="0">
              <a:spcBef>
                <a:spcPts val="0"/>
              </a:spcBef>
              <a:spcAft>
                <a:spcPts val="0"/>
              </a:spcAft>
              <a:buSzPts val="1900"/>
              <a:buNone/>
              <a:defRPr sz="17500" b="0" i="0" u="none" strike="noStrike" cap="none">
                <a:solidFill>
                  <a:schemeClr val="dk2"/>
                </a:solidFill>
                <a:latin typeface="Times"/>
                <a:ea typeface="Times"/>
                <a:cs typeface="Times"/>
                <a:sym typeface="Times"/>
              </a:defRPr>
            </a:lvl7pPr>
            <a:lvl8pPr marL="1358900" marR="0" lvl="7" indent="0" algn="ctr" rtl="0">
              <a:spcBef>
                <a:spcPts val="0"/>
              </a:spcBef>
              <a:spcAft>
                <a:spcPts val="0"/>
              </a:spcAft>
              <a:buSzPts val="1900"/>
              <a:buNone/>
              <a:defRPr sz="17500" b="0" i="0" u="none" strike="noStrike" cap="none">
                <a:solidFill>
                  <a:schemeClr val="dk2"/>
                </a:solidFill>
                <a:latin typeface="Times"/>
                <a:ea typeface="Times"/>
                <a:cs typeface="Times"/>
                <a:sym typeface="Times"/>
              </a:defRPr>
            </a:lvl8pPr>
            <a:lvl9pPr marL="1816100" marR="0" lvl="8" indent="-12700" algn="ctr" rtl="0">
              <a:spcBef>
                <a:spcPts val="0"/>
              </a:spcBef>
              <a:spcAft>
                <a:spcPts val="0"/>
              </a:spcAft>
              <a:buSzPts val="1900"/>
              <a:buNone/>
              <a:defRPr sz="17500" b="0" i="0" u="none" strike="noStrike" cap="none">
                <a:solidFill>
                  <a:schemeClr val="dk2"/>
                </a:solidFill>
                <a:latin typeface="Times"/>
                <a:ea typeface="Times"/>
                <a:cs typeface="Times"/>
                <a:sym typeface="Times"/>
              </a:defRPr>
            </a:lvl9pPr>
          </a:lstStyle>
          <a:p>
            <a:endParaRPr/>
          </a:p>
        </p:txBody>
      </p:sp>
      <p:sp>
        <p:nvSpPr>
          <p:cNvPr id="52" name="Shape 52"/>
          <p:cNvSpPr txBox="1">
            <a:spLocks noGrp="1"/>
          </p:cNvSpPr>
          <p:nvPr>
            <p:ph type="body" idx="1"/>
          </p:nvPr>
        </p:nvSpPr>
        <p:spPr>
          <a:xfrm>
            <a:off x="3291416" y="9510713"/>
            <a:ext cx="37308300" cy="19750200"/>
          </a:xfrm>
          <a:prstGeom prst="rect">
            <a:avLst/>
          </a:prstGeom>
          <a:noFill/>
          <a:ln>
            <a:noFill/>
          </a:ln>
        </p:spPr>
        <p:txBody>
          <a:bodyPr spcFirstLastPara="1" wrap="square" lIns="126975" tIns="126975" rIns="126975" bIns="126975" anchor="t" anchorCtr="0"/>
          <a:lstStyle>
            <a:lvl1pPr marL="457200" marR="0" lvl="0" indent="-1028700" algn="l" rtl="0">
              <a:spcBef>
                <a:spcPts val="2500"/>
              </a:spcBef>
              <a:spcAft>
                <a:spcPts val="0"/>
              </a:spcAft>
              <a:buClr>
                <a:schemeClr val="dk1"/>
              </a:buClr>
              <a:buSzPts val="12600"/>
              <a:buFont typeface="Times"/>
              <a:buChar char="•"/>
              <a:defRPr sz="12600" b="0" i="0" u="none" strike="noStrike" cap="none">
                <a:solidFill>
                  <a:schemeClr val="dk1"/>
                </a:solidFill>
                <a:latin typeface="Times"/>
                <a:ea typeface="Times"/>
                <a:cs typeface="Times"/>
                <a:sym typeface="Times"/>
              </a:defRPr>
            </a:lvl1pPr>
            <a:lvl2pPr marL="914400" marR="0" lvl="1" indent="-933450" algn="l" rtl="0">
              <a:spcBef>
                <a:spcPts val="2200"/>
              </a:spcBef>
              <a:spcAft>
                <a:spcPts val="0"/>
              </a:spcAft>
              <a:buClr>
                <a:schemeClr val="dk1"/>
              </a:buClr>
              <a:buSzPts val="11100"/>
              <a:buFont typeface="Times"/>
              <a:buChar char="–"/>
              <a:defRPr sz="11100" b="0" i="0" u="none" strike="noStrike" cap="none">
                <a:solidFill>
                  <a:schemeClr val="dk1"/>
                </a:solidFill>
                <a:latin typeface="Times"/>
                <a:ea typeface="Times"/>
                <a:cs typeface="Times"/>
                <a:sym typeface="Times"/>
              </a:defRPr>
            </a:lvl2pPr>
            <a:lvl3pPr marL="1371600" marR="0" lvl="2" indent="-838200" algn="l" rtl="0">
              <a:spcBef>
                <a:spcPts val="1900"/>
              </a:spcBef>
              <a:spcAft>
                <a:spcPts val="0"/>
              </a:spcAft>
              <a:buClr>
                <a:schemeClr val="dk1"/>
              </a:buClr>
              <a:buSzPts val="9600"/>
              <a:buFont typeface="Times"/>
              <a:buChar char="•"/>
              <a:defRPr sz="9600" b="0" i="0" u="none" strike="noStrike" cap="none">
                <a:solidFill>
                  <a:schemeClr val="dk1"/>
                </a:solidFill>
                <a:latin typeface="Times"/>
                <a:ea typeface="Times"/>
                <a:cs typeface="Times"/>
                <a:sym typeface="Times"/>
              </a:defRPr>
            </a:lvl3pPr>
            <a:lvl4pPr marL="1828800" marR="0" lvl="3" indent="-730250" algn="l" rtl="0">
              <a:spcBef>
                <a:spcPts val="1600"/>
              </a:spcBef>
              <a:spcAft>
                <a:spcPts val="0"/>
              </a:spcAft>
              <a:buClr>
                <a:schemeClr val="dk1"/>
              </a:buClr>
              <a:buSzPts val="7900"/>
              <a:buFont typeface="Times"/>
              <a:buChar char="–"/>
              <a:defRPr sz="7900" b="0" i="0" u="none" strike="noStrike" cap="none">
                <a:solidFill>
                  <a:schemeClr val="dk1"/>
                </a:solidFill>
                <a:latin typeface="Times"/>
                <a:ea typeface="Times"/>
                <a:cs typeface="Times"/>
                <a:sym typeface="Times"/>
              </a:defRPr>
            </a:lvl4pPr>
            <a:lvl5pPr marL="2286000" marR="0" lvl="4" indent="-730250" algn="l" rtl="0">
              <a:spcBef>
                <a:spcPts val="1600"/>
              </a:spcBef>
              <a:spcAft>
                <a:spcPts val="0"/>
              </a:spcAft>
              <a:buClr>
                <a:schemeClr val="dk1"/>
              </a:buClr>
              <a:buSzPts val="7900"/>
              <a:buFont typeface="Times"/>
              <a:buChar char="»"/>
              <a:defRPr sz="7900" b="0" i="0" u="none" strike="noStrike" cap="none">
                <a:solidFill>
                  <a:schemeClr val="dk1"/>
                </a:solidFill>
                <a:latin typeface="Times"/>
                <a:ea typeface="Times"/>
                <a:cs typeface="Times"/>
                <a:sym typeface="Times"/>
              </a:defRPr>
            </a:lvl5pPr>
            <a:lvl6pPr marL="2743200" marR="0" lvl="5" indent="-730250" algn="l" rtl="0">
              <a:spcBef>
                <a:spcPts val="1600"/>
              </a:spcBef>
              <a:spcAft>
                <a:spcPts val="0"/>
              </a:spcAft>
              <a:buClr>
                <a:schemeClr val="dk1"/>
              </a:buClr>
              <a:buSzPts val="7900"/>
              <a:buFont typeface="Times"/>
              <a:buChar char="»"/>
              <a:defRPr sz="7900" b="0" i="0" u="none" strike="noStrike" cap="none">
                <a:solidFill>
                  <a:schemeClr val="dk1"/>
                </a:solidFill>
                <a:latin typeface="Times"/>
                <a:ea typeface="Times"/>
                <a:cs typeface="Times"/>
                <a:sym typeface="Times"/>
              </a:defRPr>
            </a:lvl6pPr>
            <a:lvl7pPr marL="3200400" marR="0" lvl="6" indent="-730250" algn="l" rtl="0">
              <a:spcBef>
                <a:spcPts val="1600"/>
              </a:spcBef>
              <a:spcAft>
                <a:spcPts val="0"/>
              </a:spcAft>
              <a:buClr>
                <a:schemeClr val="dk1"/>
              </a:buClr>
              <a:buSzPts val="7900"/>
              <a:buFont typeface="Times"/>
              <a:buChar char="»"/>
              <a:defRPr sz="7900" b="0" i="0" u="none" strike="noStrike" cap="none">
                <a:solidFill>
                  <a:schemeClr val="dk1"/>
                </a:solidFill>
                <a:latin typeface="Times"/>
                <a:ea typeface="Times"/>
                <a:cs typeface="Times"/>
                <a:sym typeface="Times"/>
              </a:defRPr>
            </a:lvl7pPr>
            <a:lvl8pPr marL="3657600" marR="0" lvl="7" indent="-730250" algn="l" rtl="0">
              <a:spcBef>
                <a:spcPts val="1600"/>
              </a:spcBef>
              <a:spcAft>
                <a:spcPts val="0"/>
              </a:spcAft>
              <a:buClr>
                <a:schemeClr val="dk1"/>
              </a:buClr>
              <a:buSzPts val="7900"/>
              <a:buFont typeface="Times"/>
              <a:buChar char="»"/>
              <a:defRPr sz="7900" b="0" i="0" u="none" strike="noStrike" cap="none">
                <a:solidFill>
                  <a:schemeClr val="dk1"/>
                </a:solidFill>
                <a:latin typeface="Times"/>
                <a:ea typeface="Times"/>
                <a:cs typeface="Times"/>
                <a:sym typeface="Times"/>
              </a:defRPr>
            </a:lvl8pPr>
            <a:lvl9pPr marL="4114800" marR="0" lvl="8" indent="-730250" algn="l" rtl="0">
              <a:spcBef>
                <a:spcPts val="1600"/>
              </a:spcBef>
              <a:spcAft>
                <a:spcPts val="0"/>
              </a:spcAft>
              <a:buClr>
                <a:schemeClr val="dk1"/>
              </a:buClr>
              <a:buSzPts val="7900"/>
              <a:buFont typeface="Times"/>
              <a:buChar char="»"/>
              <a:defRPr sz="7900" b="0" i="0" u="none" strike="noStrike" cap="none">
                <a:solidFill>
                  <a:schemeClr val="dk1"/>
                </a:solidFill>
                <a:latin typeface="Times"/>
                <a:ea typeface="Times"/>
                <a:cs typeface="Times"/>
                <a:sym typeface="Times"/>
              </a:defRPr>
            </a:lvl9pPr>
          </a:lstStyle>
          <a:p>
            <a:endParaRPr/>
          </a:p>
        </p:txBody>
      </p:sp>
      <p:sp>
        <p:nvSpPr>
          <p:cNvPr id="53" name="Shape 53"/>
          <p:cNvSpPr txBox="1">
            <a:spLocks noGrp="1"/>
          </p:cNvSpPr>
          <p:nvPr>
            <p:ph type="dt" idx="10"/>
          </p:nvPr>
        </p:nvSpPr>
        <p:spPr>
          <a:xfrm>
            <a:off x="3291416" y="29991844"/>
            <a:ext cx="9144000" cy="2195400"/>
          </a:xfrm>
          <a:prstGeom prst="rect">
            <a:avLst/>
          </a:prstGeom>
          <a:noFill/>
          <a:ln>
            <a:noFill/>
          </a:ln>
        </p:spPr>
        <p:txBody>
          <a:bodyPr spcFirstLastPara="1" wrap="square" lIns="126975" tIns="126975" rIns="126975" bIns="126975" anchor="t" anchorCtr="0"/>
          <a:lstStyle>
            <a:lvl1pPr marL="0" marR="0" lvl="0" indent="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1pPr>
            <a:lvl2pPr marL="457200" marR="0" lvl="1" indent="1778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2pPr>
            <a:lvl3pPr marL="901700" marR="0" lvl="2" indent="3683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3pPr>
            <a:lvl4pPr marL="1358900" marR="0" lvl="3" indent="5461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4pPr>
            <a:lvl5pPr marL="1816100" marR="0" lvl="4" indent="7239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5pPr>
            <a:lvl6pPr marL="2260600" marR="0" lvl="5" indent="9144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6pPr>
            <a:lvl7pPr marL="3162300" marR="0" lvl="6" indent="12827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7pPr>
            <a:lvl8pPr marL="4521200" marR="0" lvl="7" indent="18288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8pPr>
            <a:lvl9pPr marL="6337300" marR="0" lvl="8" indent="25527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9pPr>
          </a:lstStyle>
          <a:p>
            <a:endParaRPr/>
          </a:p>
        </p:txBody>
      </p:sp>
      <p:sp>
        <p:nvSpPr>
          <p:cNvPr id="54" name="Shape 54"/>
          <p:cNvSpPr txBox="1">
            <a:spLocks noGrp="1"/>
          </p:cNvSpPr>
          <p:nvPr>
            <p:ph type="ftr" idx="11"/>
          </p:nvPr>
        </p:nvSpPr>
        <p:spPr>
          <a:xfrm>
            <a:off x="14996582" y="29991844"/>
            <a:ext cx="13898100" cy="2195400"/>
          </a:xfrm>
          <a:prstGeom prst="rect">
            <a:avLst/>
          </a:prstGeom>
          <a:noFill/>
          <a:ln>
            <a:noFill/>
          </a:ln>
        </p:spPr>
        <p:txBody>
          <a:bodyPr spcFirstLastPara="1" wrap="square" lIns="126975" tIns="126975" rIns="126975" bIns="126975" anchor="t" anchorCtr="0"/>
          <a:lstStyle>
            <a:lvl1pPr marL="0" marR="0" lvl="0" indent="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1pPr>
            <a:lvl2pPr marL="457200" marR="0" lvl="1" indent="1778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2pPr>
            <a:lvl3pPr marL="901700" marR="0" lvl="2" indent="3683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3pPr>
            <a:lvl4pPr marL="1358900" marR="0" lvl="3" indent="5461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4pPr>
            <a:lvl5pPr marL="1816100" marR="0" lvl="4" indent="7239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5pPr>
            <a:lvl6pPr marL="2260600" marR="0" lvl="5" indent="9144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6pPr>
            <a:lvl7pPr marL="3162300" marR="0" lvl="6" indent="12827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7pPr>
            <a:lvl8pPr marL="4521200" marR="0" lvl="7" indent="18288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8pPr>
            <a:lvl9pPr marL="6337300" marR="0" lvl="8" indent="2552700" algn="l" rtl="0">
              <a:lnSpc>
                <a:spcPct val="100000"/>
              </a:lnSpc>
              <a:spcBef>
                <a:spcPts val="0"/>
              </a:spcBef>
              <a:spcAft>
                <a:spcPts val="0"/>
              </a:spcAft>
              <a:buSzPts val="1900"/>
              <a:buNone/>
              <a:defRPr sz="2400" b="0" i="0" u="none" strike="noStrike" cap="none">
                <a:solidFill>
                  <a:schemeClr val="dk1"/>
                </a:solidFill>
                <a:latin typeface="Times"/>
                <a:ea typeface="Times"/>
                <a:cs typeface="Times"/>
                <a:sym typeface="Times"/>
              </a:defRPr>
            </a:lvl9pPr>
          </a:lstStyle>
          <a:p>
            <a:endParaRPr/>
          </a:p>
        </p:txBody>
      </p:sp>
      <p:sp>
        <p:nvSpPr>
          <p:cNvPr id="55" name="Shape 55"/>
          <p:cNvSpPr txBox="1">
            <a:spLocks noGrp="1"/>
          </p:cNvSpPr>
          <p:nvPr>
            <p:ph type="sldNum" idx="12"/>
          </p:nvPr>
        </p:nvSpPr>
        <p:spPr>
          <a:xfrm>
            <a:off x="31455783" y="29991844"/>
            <a:ext cx="9144000" cy="2195400"/>
          </a:xfrm>
          <a:prstGeom prst="rect">
            <a:avLst/>
          </a:prstGeom>
          <a:noFill/>
          <a:ln>
            <a:noFill/>
          </a:ln>
        </p:spPr>
        <p:txBody>
          <a:bodyPr spcFirstLastPara="1" wrap="square" lIns="0" tIns="181400" rIns="0" bIns="181400" anchor="t" anchorCtr="0">
            <a:noAutofit/>
          </a:bodyPr>
          <a:lstStyle>
            <a:lvl1pPr marL="0" marR="0" lvl="0"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Font typeface="Times"/>
              <a:buNone/>
              <a:defRPr sz="5600" b="0" i="0" u="none" strike="noStrike" cap="none">
                <a:solidFill>
                  <a:schemeClr val="dk1"/>
                </a:solidFill>
                <a:latin typeface="Times"/>
                <a:ea typeface="Times"/>
                <a:cs typeface="Times"/>
                <a:sym typeface="Times"/>
              </a:defRPr>
            </a:lvl9pPr>
          </a:lstStyle>
          <a:p>
            <a:pPr marL="0" lvl="0" indent="0">
              <a:spcBef>
                <a:spcPts val="0"/>
              </a:spcBef>
              <a:spcAft>
                <a:spcPts val="0"/>
              </a:spcAft>
              <a:buNone/>
            </a:pPr>
            <a:fld id="{00000000-1234-1234-1234-123412341234}" type="slidenum">
              <a:rPr lang="en"/>
              <a:t>‹#›</a:t>
            </a:fld>
            <a:endParaRPr sz="19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s://arxiv.org/abs/1705.01908" TargetMode="Externa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png"/><Relationship Id="rId11" Type="http://schemas.openxmlformats.org/officeDocument/2006/relationships/image" Target="../media/image6.jpg"/><Relationship Id="rId5" Type="http://schemas.openxmlformats.org/officeDocument/2006/relationships/hyperlink" Target="http://papers.nips.cc/paper/5423-generative-adversarial-nets" TargetMode="External"/><Relationship Id="rId10" Type="http://schemas.openxmlformats.org/officeDocument/2006/relationships/image" Target="../media/image5.jpg"/><Relationship Id="rId4" Type="http://schemas.openxmlformats.org/officeDocument/2006/relationships/hyperlink" Target="https://arxiv.org/abs/1612.00835" TargetMode="External"/><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p:nvPr/>
        </p:nvSpPr>
        <p:spPr>
          <a:xfrm>
            <a:off x="16213825" y="26090100"/>
            <a:ext cx="14352900" cy="5908200"/>
          </a:xfrm>
          <a:prstGeom prst="rect">
            <a:avLst/>
          </a:prstGeom>
          <a:solidFill>
            <a:srgbClr val="FFE599"/>
          </a:solidFill>
          <a:ln w="9525" cap="flat" cmpd="sng">
            <a:solidFill>
              <a:srgbClr val="073763"/>
            </a:solidFill>
            <a:prstDash val="solid"/>
            <a:miter lim="8000"/>
            <a:headEnd type="none" w="sm" len="sm"/>
            <a:tailEnd type="none" w="sm" len="sm"/>
          </a:ln>
        </p:spPr>
        <p:txBody>
          <a:bodyPr spcFirstLastPara="1" wrap="square" lIns="90700" tIns="45350" rIns="90700" bIns="45350" anchor="t" anchorCtr="0">
            <a:noAutofit/>
          </a:bodyPr>
          <a:lstStyle/>
          <a:p>
            <a:pPr marL="0" lvl="0" indent="0" rtl="0">
              <a:spcBef>
                <a:spcPts val="0"/>
              </a:spcBef>
              <a:spcAft>
                <a:spcPts val="0"/>
              </a:spcAft>
              <a:buClr>
                <a:schemeClr val="dk1"/>
              </a:buClr>
              <a:buFont typeface="Times"/>
              <a:buNone/>
            </a:pPr>
            <a:r>
              <a:rPr lang="en" sz="3000" dirty="0"/>
              <a:t>Special thanks to Dave Shen for giving helpful feedback on our milestones.</a:t>
            </a:r>
            <a:endParaRPr sz="3000" dirty="0"/>
          </a:p>
          <a:p>
            <a:pPr marL="0" lvl="0" indent="0" rtl="0">
              <a:spcBef>
                <a:spcPts val="0"/>
              </a:spcBef>
              <a:spcAft>
                <a:spcPts val="0"/>
              </a:spcAft>
              <a:buClr>
                <a:schemeClr val="dk1"/>
              </a:buClr>
              <a:buFont typeface="Times"/>
              <a:buNone/>
            </a:pPr>
            <a:r>
              <a:rPr lang="en" sz="3900" b="1" u="sng" dirty="0"/>
              <a:t>***Works Cited:</a:t>
            </a:r>
            <a:endParaRPr sz="1900" dirty="0"/>
          </a:p>
          <a:p>
            <a:pPr marL="0" lvl="0" indent="0" rtl="0">
              <a:lnSpc>
                <a:spcPct val="229166"/>
              </a:lnSpc>
              <a:spcBef>
                <a:spcPts val="0"/>
              </a:spcBef>
              <a:spcAft>
                <a:spcPts val="0"/>
              </a:spcAft>
              <a:buClr>
                <a:schemeClr val="dk1"/>
              </a:buClr>
              <a:buSzPts val="1100"/>
              <a:buFont typeface="Arial"/>
              <a:buNone/>
            </a:pPr>
            <a:r>
              <a:rPr lang="en" sz="1200" dirty="0">
                <a:latin typeface="Times New Roman" panose="02020603050405020304" pitchFamily="18" charset="0"/>
                <a:ea typeface="Times New Roman"/>
                <a:cs typeface="Times New Roman" panose="02020603050405020304" pitchFamily="18" charset="0"/>
                <a:sym typeface="Times New Roman"/>
              </a:rPr>
              <a:t>Goodfellow, I. J., Pouget-Abadie, J., Mirza, M., Xu, B., Warde-Farley, D., Ozair, S., … Bengio, Y. (2014). Generative adversarial nets. </a:t>
            </a:r>
            <a:endParaRPr sz="1200" dirty="0">
              <a:latin typeface="Times New Roman" panose="02020603050405020304" pitchFamily="18" charset="0"/>
              <a:ea typeface="Times New Roman"/>
              <a:cs typeface="Times New Roman" panose="02020603050405020304" pitchFamily="18" charset="0"/>
              <a:sym typeface="Times New Roman"/>
            </a:endParaRPr>
          </a:p>
          <a:p>
            <a:pPr lvl="0">
              <a:lnSpc>
                <a:spcPct val="229166"/>
              </a:lnSpc>
              <a:buClr>
                <a:schemeClr val="dk1"/>
              </a:buClr>
              <a:buSzPts val="1100"/>
            </a:pPr>
            <a:r>
              <a:rPr lang="en-US" sz="1200" dirty="0">
                <a:latin typeface="Times New Roman" panose="02020603050405020304" pitchFamily="18" charset="0"/>
                <a:cs typeface="Times New Roman" panose="02020603050405020304" pitchFamily="18" charset="0"/>
              </a:rPr>
              <a:t>Liu, Y., Qin, Z., Luo, Z., &amp; Wang, H. (2017). Auto-painter: Cartoon image generation from sketch by using generative adversarial networks. Retrieved from </a:t>
            </a:r>
            <a:r>
              <a:rPr lang="en-US" sz="1200" dirty="0">
                <a:latin typeface="Times New Roman" panose="02020603050405020304" pitchFamily="18" charset="0"/>
                <a:cs typeface="Times New Roman" panose="02020603050405020304" pitchFamily="18" charset="0"/>
                <a:hlinkClick r:id="rId3"/>
              </a:rPr>
              <a:t>https://arxiv.org/abs/1705.01908</a:t>
            </a:r>
            <a:endParaRPr lang="en-US" sz="1200" dirty="0">
              <a:latin typeface="Times New Roman" panose="02020603050405020304" pitchFamily="18" charset="0"/>
              <a:cs typeface="Times New Roman" panose="02020603050405020304" pitchFamily="18" charset="0"/>
            </a:endParaRPr>
          </a:p>
          <a:p>
            <a:pPr lvl="0">
              <a:lnSpc>
                <a:spcPct val="229166"/>
              </a:lnSpc>
              <a:buClr>
                <a:schemeClr val="dk1"/>
              </a:buClr>
              <a:buSzPts val="1100"/>
            </a:pPr>
            <a:r>
              <a:rPr lang="en-US" sz="1200" dirty="0" err="1">
                <a:latin typeface="Times New Roman" panose="02020603050405020304" pitchFamily="18" charset="0"/>
                <a:cs typeface="Times New Roman" panose="02020603050405020304" pitchFamily="18" charset="0"/>
              </a:rPr>
              <a:t>Sangkloy</a:t>
            </a:r>
            <a:r>
              <a:rPr lang="en-US" sz="1200" dirty="0">
                <a:latin typeface="Times New Roman" panose="02020603050405020304" pitchFamily="18" charset="0"/>
                <a:cs typeface="Times New Roman" panose="02020603050405020304" pitchFamily="18" charset="0"/>
              </a:rPr>
              <a:t>, P., Lu, J., Fang, C., Yu, F., &amp; Hays, J. (2016). Scribbler: Controlling deep image synthesis with sketch and color. Retrieved from </a:t>
            </a:r>
            <a:r>
              <a:rPr lang="en-US" sz="1200" u="sng" dirty="0">
                <a:latin typeface="Times New Roman" panose="02020603050405020304" pitchFamily="18" charset="0"/>
                <a:cs typeface="Times New Roman" panose="02020603050405020304" pitchFamily="18" charset="0"/>
                <a:hlinkClick r:id="rId4"/>
              </a:rPr>
              <a:t>https://arxiv.org/abs/1612.00835</a:t>
            </a:r>
            <a:endParaRPr lang="en" sz="1200" dirty="0">
              <a:latin typeface="Times New Roman" panose="02020603050405020304" pitchFamily="18" charset="0"/>
              <a:ea typeface="Times New Roman"/>
              <a:cs typeface="Times New Roman" panose="02020603050405020304" pitchFamily="18" charset="0"/>
              <a:sym typeface="Times New Roman"/>
            </a:endParaRPr>
          </a:p>
          <a:p>
            <a:pPr marL="0" lvl="0" indent="0" rtl="0">
              <a:lnSpc>
                <a:spcPct val="229166"/>
              </a:lnSpc>
              <a:spcBef>
                <a:spcPts val="0"/>
              </a:spcBef>
              <a:spcAft>
                <a:spcPts val="0"/>
              </a:spcAft>
              <a:buClr>
                <a:schemeClr val="dk1"/>
              </a:buClr>
              <a:buSzPts val="1100"/>
              <a:buFont typeface="Arial"/>
              <a:buNone/>
            </a:pPr>
            <a:r>
              <a:rPr lang="en" sz="1200" dirty="0">
                <a:latin typeface="Times New Roman" panose="02020603050405020304" pitchFamily="18" charset="0"/>
                <a:ea typeface="Times New Roman"/>
                <a:cs typeface="Times New Roman" panose="02020603050405020304" pitchFamily="18" charset="0"/>
                <a:sym typeface="Times New Roman"/>
              </a:rPr>
              <a:t>Isola, P., Zhu, J., Zhou, T., &amp; Efros, A. A. (2017</a:t>
            </a:r>
            <a:r>
              <a:rPr lang="en" sz="1200" dirty="0">
                <a:latin typeface="Times New Roman"/>
                <a:ea typeface="Times New Roman"/>
                <a:cs typeface="Times New Roman"/>
                <a:sym typeface="Times New Roman"/>
              </a:rPr>
              <a:t>). Image-to-image translation with conditional adversarial networks.</a:t>
            </a:r>
            <a:endParaRPr sz="1200" dirty="0">
              <a:latin typeface="Times New Roman"/>
              <a:ea typeface="Times New Roman"/>
              <a:cs typeface="Times New Roman"/>
              <a:sym typeface="Times New Roman"/>
            </a:endParaRPr>
          </a:p>
          <a:p>
            <a:pPr marL="0" lvl="0" indent="0" rtl="0">
              <a:lnSpc>
                <a:spcPct val="229166"/>
              </a:lnSpc>
              <a:spcBef>
                <a:spcPts val="0"/>
              </a:spcBef>
              <a:spcAft>
                <a:spcPts val="0"/>
              </a:spcAft>
              <a:buClr>
                <a:schemeClr val="dk1"/>
              </a:buClr>
              <a:buSzPts val="1100"/>
              <a:buFont typeface="Arial"/>
              <a:buNone/>
            </a:pPr>
            <a:r>
              <a:rPr lang="en" sz="1200" dirty="0">
                <a:latin typeface="Times New Roman"/>
                <a:ea typeface="Times New Roman"/>
                <a:cs typeface="Times New Roman"/>
                <a:sym typeface="Times New Roman"/>
              </a:rPr>
              <a:t>Güçlütürk, Y., Güçlü, U., Van Lier, R., &amp; Van Gerven, M. A. (2016). Convolutional sketch inversion.</a:t>
            </a:r>
            <a:endParaRPr sz="1200" dirty="0">
              <a:latin typeface="Times New Roman"/>
              <a:ea typeface="Times New Roman"/>
              <a:cs typeface="Times New Roman"/>
              <a:sym typeface="Times New Roman"/>
            </a:endParaRPr>
          </a:p>
          <a:p>
            <a:pPr marL="0" lvl="0" indent="0" rtl="0">
              <a:lnSpc>
                <a:spcPct val="229166"/>
              </a:lnSpc>
              <a:spcBef>
                <a:spcPts val="0"/>
              </a:spcBef>
              <a:spcAft>
                <a:spcPts val="0"/>
              </a:spcAft>
              <a:buClr>
                <a:schemeClr val="dk1"/>
              </a:buClr>
              <a:buSzPts val="1100"/>
              <a:buFont typeface="Arial"/>
              <a:buNone/>
            </a:pPr>
            <a:r>
              <a:rPr lang="en" sz="1200" dirty="0">
                <a:latin typeface="Times New Roman"/>
                <a:ea typeface="Times New Roman"/>
                <a:cs typeface="Times New Roman"/>
                <a:sym typeface="Times New Roman"/>
              </a:rPr>
              <a:t>Jin, Y., Zhang, J., Li, M., Tian, Y., Zhu, H., &amp; Fang, Z. (2017). Towards the automatic anime characters creation with generative adversarial networks.</a:t>
            </a:r>
            <a:endParaRPr sz="1200" dirty="0">
              <a:latin typeface="Times New Roman"/>
              <a:ea typeface="Times New Roman"/>
              <a:cs typeface="Times New Roman"/>
              <a:sym typeface="Times New Roman"/>
            </a:endParaRPr>
          </a:p>
          <a:p>
            <a:pPr marL="0" lvl="0" indent="0" rtl="0">
              <a:lnSpc>
                <a:spcPct val="229166"/>
              </a:lnSpc>
              <a:spcBef>
                <a:spcPts val="0"/>
              </a:spcBef>
              <a:spcAft>
                <a:spcPts val="0"/>
              </a:spcAft>
              <a:buClr>
                <a:schemeClr val="dk1"/>
              </a:buClr>
              <a:buSzPts val="1100"/>
              <a:buFont typeface="Arial"/>
              <a:buNone/>
            </a:pPr>
            <a:r>
              <a:rPr lang="en" sz="1200" dirty="0">
                <a:latin typeface="Times New Roman"/>
                <a:ea typeface="Times New Roman"/>
                <a:cs typeface="Times New Roman"/>
                <a:sym typeface="Times New Roman"/>
              </a:rPr>
              <a:t>Karpathy, A. (n.d.). Generative adversarial networks.</a:t>
            </a:r>
            <a:endParaRPr sz="1200" dirty="0">
              <a:latin typeface="Times New Roman"/>
              <a:ea typeface="Times New Roman"/>
              <a:cs typeface="Times New Roman"/>
              <a:sym typeface="Times New Roman"/>
            </a:endParaRPr>
          </a:p>
          <a:p>
            <a:pPr marL="0" lvl="0" indent="0" rtl="0">
              <a:lnSpc>
                <a:spcPct val="229166"/>
              </a:lnSpc>
              <a:spcBef>
                <a:spcPts val="0"/>
              </a:spcBef>
              <a:spcAft>
                <a:spcPts val="0"/>
              </a:spcAft>
              <a:buClr>
                <a:schemeClr val="dk1"/>
              </a:buClr>
              <a:buSzPts val="1100"/>
              <a:buFont typeface="Arial"/>
              <a:buNone/>
            </a:pPr>
            <a:r>
              <a:rPr lang="en" sz="1200" dirty="0">
                <a:latin typeface="Times New Roman"/>
                <a:ea typeface="Times New Roman"/>
                <a:cs typeface="Times New Roman"/>
                <a:sym typeface="Times New Roman"/>
              </a:rPr>
              <a:t>Ledig, C., Theis, L., Huszar, F., Caballero, J., Cunningham, A., Acosta, A., … Shi, W. (2017). Photo-realistic single image super-resolution using a generative adversarial network.</a:t>
            </a:r>
            <a:endParaRPr sz="1200" dirty="0">
              <a:latin typeface="Times New Roman"/>
              <a:ea typeface="Times New Roman"/>
              <a:cs typeface="Times New Roman"/>
              <a:sym typeface="Times New Roman"/>
            </a:endParaRPr>
          </a:p>
          <a:p>
            <a:pPr marL="0" lvl="0" indent="0" rtl="0">
              <a:lnSpc>
                <a:spcPct val="229166"/>
              </a:lnSpc>
              <a:spcBef>
                <a:spcPts val="0"/>
              </a:spcBef>
              <a:spcAft>
                <a:spcPts val="0"/>
              </a:spcAft>
              <a:buClr>
                <a:schemeClr val="dk1"/>
              </a:buClr>
              <a:buSzPts val="1100"/>
              <a:buFont typeface="Arial"/>
              <a:buNone/>
            </a:pPr>
            <a:r>
              <a:rPr lang="en" sz="1200" dirty="0">
                <a:latin typeface="Times New Roman"/>
                <a:ea typeface="Times New Roman"/>
                <a:cs typeface="Times New Roman"/>
                <a:sym typeface="Times New Roman"/>
              </a:rPr>
              <a:t>Liu, Y., Qin, Z., Luo, Z., &amp; Wang, H. (2017). Auto-painter: Cartoon image generation from sketch by using generative adversarial networks. Osokin, A., Chessel, A., Carazo Salas, R. E., &amp; Vaggi, F. (2017). GANs for biological image synthesis.</a:t>
            </a:r>
            <a:endParaRPr sz="1200" dirty="0">
              <a:latin typeface="Times New Roman"/>
              <a:ea typeface="Times New Roman"/>
              <a:cs typeface="Times New Roman"/>
              <a:sym typeface="Times New Roman"/>
            </a:endParaRPr>
          </a:p>
          <a:p>
            <a:pPr marL="0" lvl="0" indent="0" rtl="0">
              <a:lnSpc>
                <a:spcPct val="229166"/>
              </a:lnSpc>
              <a:spcBef>
                <a:spcPts val="0"/>
              </a:spcBef>
              <a:spcAft>
                <a:spcPts val="0"/>
              </a:spcAft>
              <a:buClr>
                <a:schemeClr val="dk1"/>
              </a:buClr>
              <a:buSzPts val="1100"/>
              <a:buFont typeface="Arial"/>
              <a:buNone/>
            </a:pPr>
            <a:r>
              <a:rPr lang="en" sz="1200" dirty="0">
                <a:latin typeface="Times New Roman"/>
                <a:ea typeface="Times New Roman"/>
                <a:cs typeface="Times New Roman"/>
                <a:sym typeface="Times New Roman"/>
              </a:rPr>
              <a:t>Reed, S., Akata, Z., Yan, X., Logeswaran, L., Schiele, B., &amp; Lee, H. (2016). Generative adversarial text to image synthesis.</a:t>
            </a:r>
            <a:endParaRPr sz="1200" dirty="0">
              <a:latin typeface="Times New Roman"/>
              <a:ea typeface="Times New Roman"/>
              <a:cs typeface="Times New Roman"/>
              <a:sym typeface="Times New Roman"/>
            </a:endParaRPr>
          </a:p>
          <a:p>
            <a:pPr marL="0" lvl="0" indent="0" rtl="0">
              <a:lnSpc>
                <a:spcPct val="229166"/>
              </a:lnSpc>
              <a:spcBef>
                <a:spcPts val="0"/>
              </a:spcBef>
              <a:spcAft>
                <a:spcPts val="0"/>
              </a:spcAft>
              <a:buClr>
                <a:schemeClr val="dk1"/>
              </a:buClr>
              <a:buSzPts val="1100"/>
              <a:buFont typeface="Arial"/>
              <a:buNone/>
            </a:pPr>
            <a:endParaRPr sz="2400" dirty="0">
              <a:latin typeface="Times New Roman"/>
              <a:ea typeface="Times New Roman"/>
              <a:cs typeface="Times New Roman"/>
              <a:sym typeface="Times New Roman"/>
            </a:endParaRPr>
          </a:p>
          <a:p>
            <a:pPr marL="0" lvl="0" indent="0" rtl="0">
              <a:lnSpc>
                <a:spcPct val="229166"/>
              </a:lnSpc>
              <a:spcBef>
                <a:spcPts val="0"/>
              </a:spcBef>
              <a:spcAft>
                <a:spcPts val="0"/>
              </a:spcAft>
              <a:buClr>
                <a:schemeClr val="dk1"/>
              </a:buClr>
              <a:buSzPts val="1100"/>
              <a:buFont typeface="Arial"/>
              <a:buNone/>
            </a:pPr>
            <a:r>
              <a:rPr lang="en" sz="1200" u="sng" dirty="0">
                <a:latin typeface="Times New Roman"/>
                <a:ea typeface="Times New Roman"/>
                <a:cs typeface="Times New Roman"/>
                <a:sym typeface="Times New Roman"/>
                <a:hlinkClick r:id="rId5"/>
              </a:rPr>
              <a:t>s</a:t>
            </a:r>
            <a:endParaRPr sz="1200" dirty="0">
              <a:latin typeface="Times New Roman"/>
              <a:ea typeface="Times New Roman"/>
              <a:cs typeface="Times New Roman"/>
              <a:sym typeface="Times New Roman"/>
            </a:endParaRPr>
          </a:p>
          <a:p>
            <a:pPr marL="0" lvl="0" indent="0" rtl="0">
              <a:lnSpc>
                <a:spcPct val="80000"/>
              </a:lnSpc>
              <a:spcBef>
                <a:spcPts val="3500"/>
              </a:spcBef>
              <a:spcAft>
                <a:spcPts val="0"/>
              </a:spcAft>
              <a:buClr>
                <a:schemeClr val="dk1"/>
              </a:buClr>
              <a:buFont typeface="Times"/>
              <a:buNone/>
            </a:pPr>
            <a:endParaRPr sz="3900" dirty="0"/>
          </a:p>
        </p:txBody>
      </p:sp>
      <p:sp>
        <p:nvSpPr>
          <p:cNvPr id="66" name="Shape 66"/>
          <p:cNvSpPr txBox="1"/>
          <p:nvPr/>
        </p:nvSpPr>
        <p:spPr>
          <a:xfrm>
            <a:off x="31433725" y="12585450"/>
            <a:ext cx="11220300" cy="19224600"/>
          </a:xfrm>
          <a:prstGeom prst="rect">
            <a:avLst/>
          </a:prstGeom>
          <a:solidFill>
            <a:srgbClr val="FFF2CC"/>
          </a:solidFill>
          <a:ln w="9525" cap="flat" cmpd="sng">
            <a:solidFill>
              <a:srgbClr val="073763"/>
            </a:solidFill>
            <a:prstDash val="solid"/>
            <a:miter lim="8000"/>
            <a:headEnd type="none" w="sm" len="sm"/>
            <a:tailEnd type="none" w="sm" len="sm"/>
          </a:ln>
        </p:spPr>
        <p:txBody>
          <a:bodyPr spcFirstLastPara="1" wrap="square" lIns="90700" tIns="45350" rIns="90700" bIns="45350" anchor="t" anchorCtr="0">
            <a:noAutofit/>
          </a:bodyPr>
          <a:lstStyle/>
          <a:p>
            <a:pPr marL="0" lvl="0" indent="0" rtl="0">
              <a:spcBef>
                <a:spcPts val="0"/>
              </a:spcBef>
              <a:spcAft>
                <a:spcPts val="0"/>
              </a:spcAft>
              <a:buClr>
                <a:schemeClr val="dk1"/>
              </a:buClr>
              <a:buFont typeface="Arial"/>
              <a:buNone/>
            </a:pPr>
            <a:endParaRPr sz="2400" dirty="0">
              <a:solidFill>
                <a:schemeClr val="dk1"/>
              </a:solidFill>
            </a:endParaRPr>
          </a:p>
          <a:p>
            <a:pPr marL="0" lvl="0" indent="0" rtl="0">
              <a:spcBef>
                <a:spcPts val="0"/>
              </a:spcBef>
              <a:spcAft>
                <a:spcPts val="0"/>
              </a:spcAft>
              <a:buClr>
                <a:schemeClr val="dk1"/>
              </a:buClr>
              <a:buFont typeface="Arial"/>
              <a:buNone/>
            </a:pPr>
            <a:endParaRPr sz="2400" dirty="0">
              <a:solidFill>
                <a:schemeClr val="dk1"/>
              </a:solidFill>
            </a:endParaRPr>
          </a:p>
          <a:p>
            <a:pPr marL="0" lvl="0" indent="0" rtl="0">
              <a:spcBef>
                <a:spcPts val="0"/>
              </a:spcBef>
              <a:spcAft>
                <a:spcPts val="0"/>
              </a:spcAft>
              <a:buClr>
                <a:schemeClr val="dk1"/>
              </a:buClr>
              <a:buFont typeface="Arial"/>
              <a:buNone/>
            </a:pPr>
            <a:endParaRPr sz="2400" dirty="0">
              <a:solidFill>
                <a:schemeClr val="dk1"/>
              </a:solidFill>
            </a:endParaRPr>
          </a:p>
          <a:p>
            <a:pPr marL="0" lvl="0" indent="0" rtl="0">
              <a:lnSpc>
                <a:spcPct val="115000"/>
              </a:lnSpc>
              <a:spcBef>
                <a:spcPts val="0"/>
              </a:spcBef>
              <a:spcAft>
                <a:spcPts val="0"/>
              </a:spcAft>
              <a:buNone/>
            </a:pPr>
            <a:endParaRPr sz="3600" dirty="0">
              <a:solidFill>
                <a:schemeClr val="dk1"/>
              </a:solidFill>
            </a:endParaRPr>
          </a:p>
          <a:p>
            <a:pPr marL="0" lvl="0" indent="0" rtl="0">
              <a:lnSpc>
                <a:spcPct val="115000"/>
              </a:lnSpc>
              <a:spcBef>
                <a:spcPts val="0"/>
              </a:spcBef>
              <a:spcAft>
                <a:spcPts val="0"/>
              </a:spcAft>
              <a:buNone/>
            </a:pPr>
            <a:r>
              <a:rPr lang="en-US" sz="3600" dirty="0">
                <a:solidFill>
                  <a:schemeClr val="dk1"/>
                </a:solidFill>
              </a:rPr>
              <a:t>We have proved that augmenting SBIS GANs with conventional image processing algorithms can result in substantially more realistic generated images. </a:t>
            </a:r>
            <a:r>
              <a:rPr lang="en" sz="3600" dirty="0">
                <a:solidFill>
                  <a:schemeClr val="dk1"/>
                </a:solidFill>
              </a:rPr>
              <a:t>However, some issues more dependent on the nature of the neural network still remain. For example, computation of the mean power spectrum for computer-generated images fail to match distributions of ones generated using natural images.</a:t>
            </a:r>
            <a:endParaRPr sz="3600" dirty="0">
              <a:solidFill>
                <a:schemeClr val="dk1"/>
              </a:solidFill>
            </a:endParaRPr>
          </a:p>
          <a:p>
            <a:pPr marL="0" lvl="0" indent="0" rtl="0">
              <a:lnSpc>
                <a:spcPct val="115000"/>
              </a:lnSpc>
              <a:spcBef>
                <a:spcPts val="0"/>
              </a:spcBef>
              <a:spcAft>
                <a:spcPts val="0"/>
              </a:spcAft>
              <a:buNone/>
            </a:pPr>
            <a:endParaRPr sz="3600" b="1" dirty="0">
              <a:solidFill>
                <a:schemeClr val="dk1"/>
              </a:solidFill>
            </a:endParaRPr>
          </a:p>
          <a:p>
            <a:pPr marL="0" lvl="0" indent="0" rtl="0">
              <a:lnSpc>
                <a:spcPct val="115000"/>
              </a:lnSpc>
              <a:spcBef>
                <a:spcPts val="0"/>
              </a:spcBef>
              <a:spcAft>
                <a:spcPts val="0"/>
              </a:spcAft>
              <a:buNone/>
            </a:pPr>
            <a:r>
              <a:rPr lang="en" sz="3600" b="1" dirty="0">
                <a:solidFill>
                  <a:schemeClr val="dk1"/>
                </a:solidFill>
              </a:rPr>
              <a:t>Future work:</a:t>
            </a:r>
            <a:endParaRPr sz="3600" b="1" dirty="0">
              <a:solidFill>
                <a:schemeClr val="dk1"/>
              </a:solidFill>
            </a:endParaRPr>
          </a:p>
          <a:p>
            <a:pPr marL="0" lvl="0" indent="0" rtl="0">
              <a:lnSpc>
                <a:spcPct val="115000"/>
              </a:lnSpc>
              <a:spcBef>
                <a:spcPts val="0"/>
              </a:spcBef>
              <a:spcAft>
                <a:spcPts val="0"/>
              </a:spcAft>
              <a:buNone/>
            </a:pPr>
            <a:r>
              <a:rPr lang="en" sz="3600" b="1" dirty="0">
                <a:solidFill>
                  <a:schemeClr val="dk1"/>
                </a:solidFill>
              </a:rPr>
              <a:t>1. Generalized SBIS program</a:t>
            </a:r>
            <a:endParaRPr sz="3600" b="1" dirty="0">
              <a:solidFill>
                <a:schemeClr val="dk1"/>
              </a:solidFill>
            </a:endParaRPr>
          </a:p>
          <a:p>
            <a:pPr marL="0" lvl="0" indent="0" rtl="0">
              <a:lnSpc>
                <a:spcPct val="115000"/>
              </a:lnSpc>
              <a:spcBef>
                <a:spcPts val="0"/>
              </a:spcBef>
              <a:spcAft>
                <a:spcPts val="0"/>
              </a:spcAft>
              <a:buNone/>
            </a:pPr>
            <a:r>
              <a:rPr lang="en" sz="3600" dirty="0">
                <a:solidFill>
                  <a:schemeClr val="dk1"/>
                </a:solidFill>
              </a:rPr>
              <a:t>Right now, our program mainly focuses on handbags. We can see if our results hold if we replicate our experiment using different ‘themes’ of test data, such as if we used animal pictures.</a:t>
            </a:r>
            <a:r>
              <a:rPr lang="en" sz="3600" b="1" dirty="0">
                <a:solidFill>
                  <a:schemeClr val="dk1"/>
                </a:solidFill>
              </a:rPr>
              <a:t>	</a:t>
            </a:r>
            <a:endParaRPr sz="3600" b="1" dirty="0">
              <a:solidFill>
                <a:schemeClr val="dk1"/>
              </a:solidFill>
            </a:endParaRPr>
          </a:p>
          <a:p>
            <a:pPr marL="0" lvl="0" indent="0" rtl="0">
              <a:lnSpc>
                <a:spcPct val="115000"/>
              </a:lnSpc>
              <a:spcBef>
                <a:spcPts val="0"/>
              </a:spcBef>
              <a:spcAft>
                <a:spcPts val="0"/>
              </a:spcAft>
              <a:buNone/>
            </a:pPr>
            <a:endParaRPr sz="3600" b="1" dirty="0">
              <a:solidFill>
                <a:schemeClr val="dk1"/>
              </a:solidFill>
            </a:endParaRPr>
          </a:p>
          <a:p>
            <a:pPr marL="0" lvl="0" indent="0" rtl="0">
              <a:lnSpc>
                <a:spcPct val="115000"/>
              </a:lnSpc>
              <a:spcBef>
                <a:spcPts val="0"/>
              </a:spcBef>
              <a:spcAft>
                <a:spcPts val="0"/>
              </a:spcAft>
              <a:buNone/>
            </a:pPr>
            <a:r>
              <a:rPr lang="en" sz="3600" b="1" dirty="0">
                <a:solidFill>
                  <a:schemeClr val="dk1"/>
                </a:solidFill>
              </a:rPr>
              <a:t>2. Color-hints</a:t>
            </a:r>
            <a:endParaRPr sz="3600" b="1" dirty="0">
              <a:solidFill>
                <a:schemeClr val="dk1"/>
              </a:solidFill>
            </a:endParaRPr>
          </a:p>
          <a:p>
            <a:pPr marL="0" lvl="0" indent="0" rtl="0">
              <a:lnSpc>
                <a:spcPct val="115000"/>
              </a:lnSpc>
              <a:spcBef>
                <a:spcPts val="0"/>
              </a:spcBef>
              <a:spcAft>
                <a:spcPts val="0"/>
              </a:spcAft>
              <a:buNone/>
            </a:pPr>
            <a:r>
              <a:rPr lang="en" sz="3600" dirty="0">
                <a:solidFill>
                  <a:schemeClr val="dk1"/>
                </a:solidFill>
              </a:rPr>
              <a:t>The author can currently only control the shape, not the color, of the generated image. We can work towards enabling color-control by placing blots of the desired color in parts of the sketch.</a:t>
            </a:r>
            <a:endParaRPr sz="3600" dirty="0">
              <a:solidFill>
                <a:schemeClr val="dk1"/>
              </a:solidFill>
            </a:endParaRPr>
          </a:p>
          <a:p>
            <a:pPr marL="0" lvl="0" indent="0" rtl="0">
              <a:lnSpc>
                <a:spcPct val="115000"/>
              </a:lnSpc>
              <a:spcBef>
                <a:spcPts val="0"/>
              </a:spcBef>
              <a:spcAft>
                <a:spcPts val="0"/>
              </a:spcAft>
              <a:buNone/>
            </a:pPr>
            <a:endParaRPr sz="3600" dirty="0">
              <a:solidFill>
                <a:schemeClr val="dk1"/>
              </a:solidFill>
            </a:endParaRPr>
          </a:p>
          <a:p>
            <a:pPr marL="0" lvl="0" indent="0" rtl="0">
              <a:lnSpc>
                <a:spcPct val="115000"/>
              </a:lnSpc>
              <a:spcBef>
                <a:spcPts val="0"/>
              </a:spcBef>
              <a:spcAft>
                <a:spcPts val="0"/>
              </a:spcAft>
              <a:buNone/>
            </a:pPr>
            <a:r>
              <a:rPr lang="en" sz="3600" b="1" dirty="0">
                <a:solidFill>
                  <a:schemeClr val="dk1"/>
                </a:solidFill>
              </a:rPr>
              <a:t>3.Additional augmentation</a:t>
            </a:r>
            <a:endParaRPr sz="3600" b="1" dirty="0">
              <a:solidFill>
                <a:schemeClr val="dk1"/>
              </a:solidFill>
            </a:endParaRPr>
          </a:p>
          <a:p>
            <a:pPr marL="0" lvl="0" indent="0" rtl="0">
              <a:lnSpc>
                <a:spcPct val="115000"/>
              </a:lnSpc>
              <a:spcBef>
                <a:spcPts val="0"/>
              </a:spcBef>
              <a:spcAft>
                <a:spcPts val="0"/>
              </a:spcAft>
              <a:buNone/>
            </a:pPr>
            <a:r>
              <a:rPr lang="en" sz="3600" dirty="0">
                <a:solidFill>
                  <a:schemeClr val="dk1"/>
                </a:solidFill>
              </a:rPr>
              <a:t>We have shown that augmenting advanced neural networks with conventional image processing algorithms can result in great improvements. More methods of augmentation should be explored to reveal more of the potential of this strategy.</a:t>
            </a:r>
            <a:endParaRPr sz="3600"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sz="3600" dirty="0">
              <a:solidFill>
                <a:schemeClr val="dk1"/>
              </a:solidFill>
            </a:endParaRPr>
          </a:p>
          <a:p>
            <a:pPr marL="0" lvl="0" indent="0" rtl="0">
              <a:spcBef>
                <a:spcPts val="0"/>
              </a:spcBef>
              <a:spcAft>
                <a:spcPts val="0"/>
              </a:spcAft>
              <a:buClr>
                <a:schemeClr val="dk1"/>
              </a:buClr>
              <a:buFont typeface="Arial"/>
              <a:buNone/>
            </a:pPr>
            <a:endParaRPr sz="2400" dirty="0">
              <a:solidFill>
                <a:schemeClr val="dk1"/>
              </a:solidFill>
            </a:endParaRPr>
          </a:p>
        </p:txBody>
      </p:sp>
      <p:sp>
        <p:nvSpPr>
          <p:cNvPr id="67" name="Shape 67"/>
          <p:cNvSpPr txBox="1"/>
          <p:nvPr/>
        </p:nvSpPr>
        <p:spPr>
          <a:xfrm>
            <a:off x="22352600" y="4114800"/>
            <a:ext cx="20301300" cy="8108400"/>
          </a:xfrm>
          <a:prstGeom prst="rect">
            <a:avLst/>
          </a:prstGeom>
          <a:solidFill>
            <a:srgbClr val="FFE599"/>
          </a:solidFill>
          <a:ln w="9525" cap="flat" cmpd="sng">
            <a:solidFill>
              <a:schemeClr val="dk1"/>
            </a:solidFill>
            <a:prstDash val="solid"/>
            <a:miter lim="8000"/>
            <a:headEnd type="none" w="sm" len="sm"/>
            <a:tailEnd type="none" w="sm" len="sm"/>
          </a:ln>
        </p:spPr>
        <p:txBody>
          <a:bodyPr spcFirstLastPara="1" wrap="square" lIns="90700" tIns="45350" rIns="90700" bIns="45350" anchor="t" anchorCtr="0">
            <a:noAutofit/>
          </a:bodyPr>
          <a:lstStyle/>
          <a:p>
            <a:pPr marL="0" marR="0" lvl="0" indent="0" algn="l" rtl="0">
              <a:lnSpc>
                <a:spcPct val="100000"/>
              </a:lnSpc>
              <a:spcBef>
                <a:spcPts val="0"/>
              </a:spcBef>
              <a:spcAft>
                <a:spcPts val="0"/>
              </a:spcAft>
              <a:buNone/>
            </a:pPr>
            <a:endParaRPr sz="2400" i="0" u="none">
              <a:solidFill>
                <a:schemeClr val="dk1"/>
              </a:solidFill>
            </a:endParaRPr>
          </a:p>
        </p:txBody>
      </p:sp>
      <p:sp>
        <p:nvSpPr>
          <p:cNvPr id="68" name="Shape 68"/>
          <p:cNvSpPr txBox="1"/>
          <p:nvPr/>
        </p:nvSpPr>
        <p:spPr>
          <a:xfrm>
            <a:off x="1305975" y="4191000"/>
            <a:ext cx="20449200" cy="8771400"/>
          </a:xfrm>
          <a:prstGeom prst="rect">
            <a:avLst/>
          </a:prstGeom>
          <a:solidFill>
            <a:srgbClr val="F1C232"/>
          </a:solidFill>
          <a:ln w="9525" cap="flat" cmpd="sng">
            <a:solidFill>
              <a:srgbClr val="073763"/>
            </a:solidFill>
            <a:prstDash val="solid"/>
            <a:miter lim="8000"/>
            <a:headEnd type="none" w="sm" len="sm"/>
            <a:tailEnd type="none" w="sm" len="sm"/>
          </a:ln>
        </p:spPr>
        <p:txBody>
          <a:bodyPr spcFirstLastPara="1" wrap="square" lIns="90700" tIns="45350" rIns="90700" bIns="45350" anchor="t" anchorCtr="0">
            <a:noAutofit/>
          </a:bodyPr>
          <a:lstStyle/>
          <a:p>
            <a:pPr marL="0" lvl="0" indent="0" algn="just" rtl="0">
              <a:lnSpc>
                <a:spcPct val="120000"/>
              </a:lnSpc>
              <a:spcBef>
                <a:spcPts val="0"/>
              </a:spcBef>
              <a:spcAft>
                <a:spcPts val="0"/>
              </a:spcAft>
              <a:buClr>
                <a:schemeClr val="dk1"/>
              </a:buClr>
              <a:buSzPts val="1100"/>
              <a:buFont typeface="Arial"/>
              <a:buNone/>
            </a:pPr>
            <a:endParaRPr sz="3700" dirty="0">
              <a:solidFill>
                <a:schemeClr val="dk1"/>
              </a:solidFill>
            </a:endParaRPr>
          </a:p>
          <a:p>
            <a:pPr marL="0" lvl="0" indent="0" algn="just" rtl="0">
              <a:lnSpc>
                <a:spcPct val="120000"/>
              </a:lnSpc>
              <a:spcBef>
                <a:spcPts val="0"/>
              </a:spcBef>
              <a:spcAft>
                <a:spcPts val="0"/>
              </a:spcAft>
              <a:buClr>
                <a:schemeClr val="dk1"/>
              </a:buClr>
              <a:buSzPts val="1100"/>
              <a:buFont typeface="Arial"/>
              <a:buNone/>
            </a:pPr>
            <a:r>
              <a:rPr lang="en-US" sz="3000" dirty="0">
                <a:solidFill>
                  <a:schemeClr val="dk1"/>
                </a:solidFill>
              </a:rPr>
              <a:t>Sketch-Based Image Synthesis (SBIS) using Generative adversarial networks (GANs) has enormous potential. (</a:t>
            </a:r>
            <a:r>
              <a:rPr lang="en-US" sz="3000" dirty="0" err="1">
                <a:solidFill>
                  <a:schemeClr val="dk1"/>
                </a:solidFill>
              </a:rPr>
              <a:t>Sangkloy</a:t>
            </a:r>
            <a:r>
              <a:rPr lang="en-US" sz="3000" dirty="0">
                <a:solidFill>
                  <a:schemeClr val="dk1"/>
                </a:solidFill>
              </a:rPr>
              <a:t>, et al., Liu, et al.) </a:t>
            </a:r>
            <a:r>
              <a:rPr lang="en" sz="3000" dirty="0">
                <a:solidFill>
                  <a:schemeClr val="dk1"/>
                </a:solidFill>
              </a:rPr>
              <a:t>Composing an image, especially a photorealistic one, </a:t>
            </a:r>
            <a:r>
              <a:rPr lang="en-US" sz="3000" dirty="0">
                <a:solidFill>
                  <a:schemeClr val="dk1"/>
                </a:solidFill>
              </a:rPr>
              <a:t>currently </a:t>
            </a:r>
            <a:r>
              <a:rPr lang="en" sz="3000" dirty="0">
                <a:solidFill>
                  <a:schemeClr val="dk1"/>
                </a:solidFill>
              </a:rPr>
              <a:t>requires hours of highly repetitive work. </a:t>
            </a:r>
            <a:r>
              <a:rPr lang="en-US" sz="3000" dirty="0">
                <a:solidFill>
                  <a:schemeClr val="dk1"/>
                </a:solidFill>
              </a:rPr>
              <a:t>Meanwhile, SBIS allows users to draw a rough sketch of the desired image and immediately receive a photorealistic image generated by the computer, potentially saving millions of dollars and hours for the image composing, comics, and animation industries. (Isola, et al.) The structure of a GAN is illustrated in Figure 1.</a:t>
            </a:r>
          </a:p>
          <a:p>
            <a:pPr lvl="0" algn="just">
              <a:lnSpc>
                <a:spcPct val="120000"/>
              </a:lnSpc>
              <a:buClr>
                <a:schemeClr val="dk1"/>
              </a:buClr>
              <a:buSzPts val="1100"/>
            </a:pPr>
            <a:r>
              <a:rPr lang="en-US" sz="3000" dirty="0">
                <a:solidFill>
                  <a:schemeClr val="dk1"/>
                </a:solidFill>
              </a:rPr>
              <a:t>However, current SBIS software, with pix2pix by Isola, et al. being a representative example, can not yet generate images realistic enough for real-world use. Also, the real-world performance of these programs is considerably worse than their performance on training data. We determined that</a:t>
            </a:r>
          </a:p>
        </p:txBody>
      </p:sp>
      <p:sp>
        <p:nvSpPr>
          <p:cNvPr id="69" name="Shape 69"/>
          <p:cNvSpPr txBox="1"/>
          <p:nvPr/>
        </p:nvSpPr>
        <p:spPr>
          <a:xfrm>
            <a:off x="1229475" y="13392150"/>
            <a:ext cx="14448600" cy="18802500"/>
          </a:xfrm>
          <a:prstGeom prst="rect">
            <a:avLst/>
          </a:prstGeom>
          <a:solidFill>
            <a:srgbClr val="FFD966"/>
          </a:solidFill>
          <a:ln w="9525" cap="flat" cmpd="sng">
            <a:solidFill>
              <a:schemeClr val="dk1"/>
            </a:solidFill>
            <a:prstDash val="solid"/>
            <a:miter lim="8000"/>
            <a:headEnd type="none" w="sm" len="sm"/>
            <a:tailEnd type="none" w="sm" len="sm"/>
          </a:ln>
        </p:spPr>
        <p:txBody>
          <a:bodyPr spcFirstLastPara="1" wrap="square" lIns="90700" tIns="45350" rIns="90700" bIns="45350" anchor="t" anchorCtr="0">
            <a:noAutofit/>
          </a:bodyPr>
          <a:lstStyle/>
          <a:p>
            <a:pPr marL="0" lvl="0" indent="0" rtl="0">
              <a:spcBef>
                <a:spcPts val="0"/>
              </a:spcBef>
              <a:spcAft>
                <a:spcPts val="0"/>
              </a:spcAft>
              <a:buNone/>
            </a:pPr>
            <a:endParaRPr/>
          </a:p>
        </p:txBody>
      </p:sp>
      <p:sp>
        <p:nvSpPr>
          <p:cNvPr id="70" name="Shape 70"/>
          <p:cNvSpPr txBox="1"/>
          <p:nvPr/>
        </p:nvSpPr>
        <p:spPr>
          <a:xfrm>
            <a:off x="1305975" y="800100"/>
            <a:ext cx="41343600" cy="2961900"/>
          </a:xfrm>
          <a:prstGeom prst="rect">
            <a:avLst/>
          </a:prstGeom>
          <a:solidFill>
            <a:srgbClr val="F1C232"/>
          </a:solidFill>
          <a:ln>
            <a:noFill/>
          </a:ln>
        </p:spPr>
        <p:txBody>
          <a:bodyPr spcFirstLastPara="1" wrap="square" lIns="90700" tIns="45350" rIns="90700" bIns="4535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71" name="Shape 71"/>
          <p:cNvSpPr txBox="1"/>
          <p:nvPr/>
        </p:nvSpPr>
        <p:spPr>
          <a:xfrm>
            <a:off x="1306100" y="800100"/>
            <a:ext cx="41343600" cy="1638300"/>
          </a:xfrm>
          <a:prstGeom prst="rect">
            <a:avLst/>
          </a:prstGeom>
          <a:noFill/>
          <a:ln>
            <a:noFill/>
          </a:ln>
          <a:effectLst>
            <a:outerShdw blurRad="63500" dist="35921" dir="2700000">
              <a:schemeClr val="dk1">
                <a:alpha val="74900"/>
              </a:schemeClr>
            </a:outerShdw>
          </a:effectLst>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Font typeface="Helvetica Neue"/>
              <a:buNone/>
            </a:pPr>
            <a:r>
              <a:rPr lang="en" sz="9900">
                <a:solidFill>
                  <a:schemeClr val="lt1"/>
                </a:solidFill>
                <a:latin typeface="Helvetica Neue"/>
                <a:ea typeface="Helvetica Neue"/>
                <a:cs typeface="Helvetica Neue"/>
                <a:sym typeface="Helvetica Neue"/>
              </a:rPr>
              <a:t>Generating Realistic Sketch-based Images via GANs</a:t>
            </a:r>
            <a:endParaRPr sz="1900"/>
          </a:p>
        </p:txBody>
      </p:sp>
      <p:sp>
        <p:nvSpPr>
          <p:cNvPr id="72" name="Shape 72"/>
          <p:cNvSpPr txBox="1"/>
          <p:nvPr/>
        </p:nvSpPr>
        <p:spPr>
          <a:xfrm>
            <a:off x="1524000" y="4229100"/>
            <a:ext cx="4104300" cy="693000"/>
          </a:xfrm>
          <a:prstGeom prst="rect">
            <a:avLst/>
          </a:prstGeom>
          <a:solidFill>
            <a:srgbClr val="F1C23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a:buNone/>
            </a:pPr>
            <a:r>
              <a:rPr lang="en" sz="4200" b="1" i="0" u="none">
                <a:solidFill>
                  <a:srgbClr val="073763"/>
                </a:solidFill>
              </a:rPr>
              <a:t>INTRODUCTION</a:t>
            </a:r>
            <a:endParaRPr sz="1900">
              <a:solidFill>
                <a:srgbClr val="073763"/>
              </a:solidFill>
            </a:endParaRPr>
          </a:p>
        </p:txBody>
      </p:sp>
      <p:sp>
        <p:nvSpPr>
          <p:cNvPr id="73" name="Shape 73"/>
          <p:cNvSpPr txBox="1"/>
          <p:nvPr/>
        </p:nvSpPr>
        <p:spPr>
          <a:xfrm>
            <a:off x="22343500" y="4229100"/>
            <a:ext cx="8921700" cy="69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a:buNone/>
            </a:pPr>
            <a:r>
              <a:rPr lang="en" sz="4200" b="1">
                <a:solidFill>
                  <a:srgbClr val="073763"/>
                </a:solidFill>
              </a:rPr>
              <a:t>RESEARCH METHODOLOGIES</a:t>
            </a:r>
            <a:endParaRPr sz="1900">
              <a:solidFill>
                <a:srgbClr val="073763"/>
              </a:solidFill>
            </a:endParaRPr>
          </a:p>
        </p:txBody>
      </p:sp>
      <p:sp>
        <p:nvSpPr>
          <p:cNvPr id="74" name="Shape 74"/>
          <p:cNvSpPr txBox="1"/>
          <p:nvPr/>
        </p:nvSpPr>
        <p:spPr>
          <a:xfrm>
            <a:off x="16429567" y="4343400"/>
            <a:ext cx="0" cy="39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75" name="Shape 75"/>
          <p:cNvSpPr txBox="1"/>
          <p:nvPr/>
        </p:nvSpPr>
        <p:spPr>
          <a:xfrm>
            <a:off x="23454783" y="5893593"/>
            <a:ext cx="0" cy="39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76" name="Shape 76"/>
          <p:cNvSpPr txBox="1"/>
          <p:nvPr/>
        </p:nvSpPr>
        <p:spPr>
          <a:xfrm>
            <a:off x="1305950" y="2374105"/>
            <a:ext cx="41343600" cy="693000"/>
          </a:xfrm>
          <a:prstGeom prst="rect">
            <a:avLst/>
          </a:prstGeom>
          <a:noFill/>
          <a:ln>
            <a:noFill/>
          </a:ln>
          <a:effectLst>
            <a:outerShdw blurRad="63500" dist="35921" dir="2700000">
              <a:schemeClr val="dk1">
                <a:alpha val="74900"/>
              </a:schemeClr>
            </a:outerShdw>
          </a:effectLst>
        </p:spPr>
        <p:txBody>
          <a:bodyPr spcFirstLastPara="1" wrap="square" lIns="0" tIns="0" rIns="0" bIns="0" anchor="t" anchorCtr="0">
            <a:noAutofit/>
          </a:bodyPr>
          <a:lstStyle/>
          <a:p>
            <a:pPr marL="0" lvl="0" indent="0" algn="ctr" rtl="0">
              <a:spcBef>
                <a:spcPts val="0"/>
              </a:spcBef>
              <a:spcAft>
                <a:spcPts val="0"/>
              </a:spcAft>
              <a:buClr>
                <a:schemeClr val="lt1"/>
              </a:buClr>
              <a:buFont typeface="Helvetica Neue"/>
              <a:buNone/>
            </a:pPr>
            <a:r>
              <a:rPr lang="en" sz="4400">
                <a:solidFill>
                  <a:schemeClr val="lt1"/>
                </a:solidFill>
              </a:rPr>
              <a:t>Tianyue Zhao, Andrew Zhao, and David Shen</a:t>
            </a:r>
            <a:endParaRPr sz="1900">
              <a:solidFill>
                <a:schemeClr val="dk1"/>
              </a:solidFill>
            </a:endParaRPr>
          </a:p>
          <a:p>
            <a:pPr marL="0" marR="0" lvl="0" indent="0" algn="ctr" rtl="0">
              <a:lnSpc>
                <a:spcPct val="100000"/>
              </a:lnSpc>
              <a:spcBef>
                <a:spcPts val="0"/>
              </a:spcBef>
              <a:spcAft>
                <a:spcPts val="0"/>
              </a:spcAft>
              <a:buClr>
                <a:srgbClr val="FFFFFF"/>
              </a:buClr>
              <a:buFont typeface="Helvetica Neue"/>
              <a:buNone/>
            </a:pPr>
            <a:endParaRPr sz="4400">
              <a:solidFill>
                <a:srgbClr val="FFFFFF"/>
              </a:solidFill>
              <a:latin typeface="Helvetica Neue"/>
              <a:ea typeface="Helvetica Neue"/>
              <a:cs typeface="Helvetica Neue"/>
              <a:sym typeface="Helvetica Neue"/>
            </a:endParaRPr>
          </a:p>
        </p:txBody>
      </p:sp>
      <p:sp>
        <p:nvSpPr>
          <p:cNvPr id="77" name="Shape 77"/>
          <p:cNvSpPr txBox="1"/>
          <p:nvPr/>
        </p:nvSpPr>
        <p:spPr>
          <a:xfrm>
            <a:off x="1306100" y="13600675"/>
            <a:ext cx="5923800" cy="9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a:buNone/>
            </a:pPr>
            <a:r>
              <a:rPr lang="en" sz="4200" b="1" i="0" u="none">
                <a:solidFill>
                  <a:srgbClr val="073763"/>
                </a:solidFill>
              </a:rPr>
              <a:t>DATA </a:t>
            </a:r>
            <a:r>
              <a:rPr lang="en" sz="4200" b="1">
                <a:solidFill>
                  <a:srgbClr val="073763"/>
                </a:solidFill>
              </a:rPr>
              <a:t>AND FINDINGS</a:t>
            </a:r>
            <a:endParaRPr sz="1900">
              <a:solidFill>
                <a:srgbClr val="073763"/>
              </a:solidFill>
            </a:endParaRPr>
          </a:p>
        </p:txBody>
      </p:sp>
      <p:sp>
        <p:nvSpPr>
          <p:cNvPr id="78" name="Shape 78"/>
          <p:cNvSpPr txBox="1"/>
          <p:nvPr/>
        </p:nvSpPr>
        <p:spPr>
          <a:xfrm>
            <a:off x="15920300" y="24175450"/>
            <a:ext cx="9772500" cy="66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a:buNone/>
            </a:pPr>
            <a:r>
              <a:rPr lang="en" sz="4000" b="1" i="0" u="none">
                <a:solidFill>
                  <a:schemeClr val="lt1"/>
                </a:solidFill>
              </a:rPr>
              <a:t>ACKNOWLEDGEMENTS / REFERENCES</a:t>
            </a:r>
            <a:endParaRPr sz="1900">
              <a:solidFill>
                <a:schemeClr val="lt1"/>
              </a:solidFill>
            </a:endParaRPr>
          </a:p>
        </p:txBody>
      </p:sp>
      <p:sp>
        <p:nvSpPr>
          <p:cNvPr id="79" name="Shape 79"/>
          <p:cNvSpPr txBox="1"/>
          <p:nvPr/>
        </p:nvSpPr>
        <p:spPr>
          <a:xfrm>
            <a:off x="31538825" y="12758925"/>
            <a:ext cx="11220300" cy="1185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a:buNone/>
            </a:pPr>
            <a:r>
              <a:rPr lang="en" sz="4000" b="1">
                <a:solidFill>
                  <a:srgbClr val="073763"/>
                </a:solidFill>
              </a:rPr>
              <a:t>CONCLUSIONS, IMPLICATIONS, AND NEXT STEPS</a:t>
            </a:r>
            <a:endParaRPr sz="1900">
              <a:solidFill>
                <a:srgbClr val="073763"/>
              </a:solidFill>
            </a:endParaRPr>
          </a:p>
        </p:txBody>
      </p:sp>
      <p:pic>
        <p:nvPicPr>
          <p:cNvPr id="80" name="Shape 80"/>
          <p:cNvPicPr preferRelativeResize="0"/>
          <p:nvPr/>
        </p:nvPicPr>
        <p:blipFill>
          <a:blip r:embed="rId6">
            <a:alphaModFix/>
          </a:blip>
          <a:stretch>
            <a:fillRect/>
          </a:stretch>
        </p:blipFill>
        <p:spPr>
          <a:xfrm>
            <a:off x="1814200" y="1347463"/>
            <a:ext cx="1867167" cy="1867167"/>
          </a:xfrm>
          <a:prstGeom prst="rect">
            <a:avLst/>
          </a:prstGeom>
          <a:noFill/>
          <a:ln>
            <a:noFill/>
          </a:ln>
        </p:spPr>
      </p:pic>
      <p:pic>
        <p:nvPicPr>
          <p:cNvPr id="81" name="Shape 81"/>
          <p:cNvPicPr preferRelativeResize="0"/>
          <p:nvPr/>
        </p:nvPicPr>
        <p:blipFill>
          <a:blip r:embed="rId7">
            <a:alphaModFix/>
          </a:blip>
          <a:stretch>
            <a:fillRect/>
          </a:stretch>
        </p:blipFill>
        <p:spPr>
          <a:xfrm>
            <a:off x="40590725" y="1569780"/>
            <a:ext cx="1422500" cy="1422533"/>
          </a:xfrm>
          <a:prstGeom prst="rect">
            <a:avLst/>
          </a:prstGeom>
          <a:noFill/>
          <a:ln>
            <a:noFill/>
          </a:ln>
        </p:spPr>
      </p:pic>
      <p:sp>
        <p:nvSpPr>
          <p:cNvPr id="82" name="Shape 82"/>
          <p:cNvSpPr txBox="1"/>
          <p:nvPr/>
        </p:nvSpPr>
        <p:spPr>
          <a:xfrm>
            <a:off x="22821900" y="4992150"/>
            <a:ext cx="11220300" cy="7016700"/>
          </a:xfrm>
          <a:prstGeom prst="rect">
            <a:avLst/>
          </a:prstGeom>
          <a:noFill/>
          <a:ln>
            <a:noFill/>
          </a:ln>
        </p:spPr>
        <p:txBody>
          <a:bodyPr spcFirstLastPara="1" wrap="square" lIns="91425" tIns="91425" rIns="91425" bIns="91425" anchor="t" anchorCtr="0">
            <a:noAutofit/>
          </a:bodyPr>
          <a:lstStyle/>
          <a:p>
            <a:pPr marL="457200" lvl="0" indent="-419100" algn="just" rtl="0">
              <a:lnSpc>
                <a:spcPct val="115000"/>
              </a:lnSpc>
              <a:spcBef>
                <a:spcPts val="0"/>
              </a:spcBef>
              <a:spcAft>
                <a:spcPts val="0"/>
              </a:spcAft>
              <a:buClr>
                <a:schemeClr val="dk1"/>
              </a:buClr>
              <a:buSzPts val="3000"/>
              <a:buChar char="●"/>
            </a:pPr>
            <a:r>
              <a:rPr lang="en" sz="3000">
                <a:solidFill>
                  <a:schemeClr val="dk1"/>
                </a:solidFill>
              </a:rPr>
              <a:t>We use a GAN hosted on a GPU server to create our sketch-based image synthesis program. Our main focus is to improve the program by feeding higher-quality test data that the GAN can use.</a:t>
            </a:r>
            <a:endParaRPr sz="3000">
              <a:solidFill>
                <a:schemeClr val="dk1"/>
              </a:solidFill>
            </a:endParaRPr>
          </a:p>
          <a:p>
            <a:pPr marL="457200" lvl="0" indent="-419100" algn="just" rtl="0">
              <a:lnSpc>
                <a:spcPct val="115000"/>
              </a:lnSpc>
              <a:spcBef>
                <a:spcPts val="0"/>
              </a:spcBef>
              <a:spcAft>
                <a:spcPts val="0"/>
              </a:spcAft>
              <a:buClr>
                <a:schemeClr val="dk1"/>
              </a:buClr>
              <a:buSzPts val="3000"/>
              <a:buChar char="●"/>
            </a:pPr>
            <a:r>
              <a:rPr lang="en" sz="3000">
                <a:solidFill>
                  <a:schemeClr val="dk1"/>
                </a:solidFill>
              </a:rPr>
              <a:t>We apply Gaussian blurring with a kernel size of 9X9 pixels, followed by thresholding. These two steps merge the lines that are close together but originally separate, eliminating unnecessary and unnatural details. The GAN is then trained on these images with batch size 1 and 40 epochs of 10000 training examples each.</a:t>
            </a:r>
            <a:endParaRPr sz="3000">
              <a:solidFill>
                <a:schemeClr val="dk1"/>
              </a:solidFill>
            </a:endParaRPr>
          </a:p>
          <a:p>
            <a:pPr marL="457200" lvl="0" indent="-419100" algn="just" rtl="0">
              <a:lnSpc>
                <a:spcPct val="115000"/>
              </a:lnSpc>
              <a:spcBef>
                <a:spcPts val="0"/>
              </a:spcBef>
              <a:spcAft>
                <a:spcPts val="0"/>
              </a:spcAft>
              <a:buClr>
                <a:schemeClr val="dk1"/>
              </a:buClr>
              <a:buSzPts val="3000"/>
              <a:buChar char="●"/>
            </a:pPr>
            <a:r>
              <a:rPr lang="en" sz="3000">
                <a:solidFill>
                  <a:schemeClr val="dk1"/>
                </a:solidFill>
              </a:rPr>
              <a:t>Our goal is to collect both quantitative and qualitative data: quantitative data in the form of image statistics for every trial and qualitative data in the from of the images themselves. </a:t>
            </a:r>
            <a:endParaRPr sz="3000">
              <a:solidFill>
                <a:schemeClr val="dk1"/>
              </a:solidFill>
            </a:endParaRPr>
          </a:p>
          <a:p>
            <a:pPr marL="0" lvl="0" indent="0" algn="just" rtl="0">
              <a:lnSpc>
                <a:spcPct val="115000"/>
              </a:lnSpc>
              <a:spcBef>
                <a:spcPts val="0"/>
              </a:spcBef>
              <a:spcAft>
                <a:spcPts val="0"/>
              </a:spcAft>
              <a:buNone/>
            </a:pPr>
            <a:endParaRPr sz="3000">
              <a:solidFill>
                <a:schemeClr val="dk1"/>
              </a:solidFill>
            </a:endParaRPr>
          </a:p>
        </p:txBody>
      </p:sp>
      <p:sp>
        <p:nvSpPr>
          <p:cNvPr id="83" name="Shape 83"/>
          <p:cNvSpPr txBox="1"/>
          <p:nvPr/>
        </p:nvSpPr>
        <p:spPr>
          <a:xfrm>
            <a:off x="1427750" y="3151572"/>
            <a:ext cx="41100300" cy="566400"/>
          </a:xfrm>
          <a:prstGeom prst="rect">
            <a:avLst/>
          </a:prstGeom>
          <a:noFill/>
          <a:ln>
            <a:noFill/>
          </a:ln>
          <a:effectLst>
            <a:outerShdw blurRad="63500" dist="35921" dir="2700000">
              <a:schemeClr val="dk1">
                <a:alpha val="74900"/>
              </a:schemeClr>
            </a:outerShdw>
          </a:effectLst>
        </p:spPr>
        <p:txBody>
          <a:bodyPr spcFirstLastPara="1" wrap="square" lIns="0" tIns="0" rIns="0" bIns="0" anchor="t" anchorCtr="0">
            <a:noAutofit/>
          </a:bodyPr>
          <a:lstStyle/>
          <a:p>
            <a:pPr marL="0" lvl="0" indent="0" algn="ctr" rtl="0">
              <a:spcBef>
                <a:spcPts val="0"/>
              </a:spcBef>
              <a:spcAft>
                <a:spcPts val="0"/>
              </a:spcAft>
              <a:buClr>
                <a:schemeClr val="lt1"/>
              </a:buClr>
              <a:buFont typeface="Helvetica Neue"/>
              <a:buNone/>
            </a:pPr>
            <a:r>
              <a:rPr lang="en" sz="3000" baseline="30000">
                <a:solidFill>
                  <a:schemeClr val="lt1"/>
                </a:solidFill>
              </a:rPr>
              <a:t>1</a:t>
            </a:r>
            <a:r>
              <a:rPr lang="en" sz="3000">
                <a:solidFill>
                  <a:schemeClr val="lt1"/>
                </a:solidFill>
              </a:rPr>
              <a:t>Gunn High School, </a:t>
            </a:r>
            <a:r>
              <a:rPr lang="en" sz="3000" baseline="30000">
                <a:solidFill>
                  <a:schemeClr val="lt1"/>
                </a:solidFill>
              </a:rPr>
              <a:t>2</a:t>
            </a:r>
            <a:r>
              <a:rPr lang="en" sz="3000">
                <a:solidFill>
                  <a:schemeClr val="lt1"/>
                </a:solidFill>
              </a:rPr>
              <a:t>Launch Capital</a:t>
            </a:r>
            <a:endParaRPr sz="3000">
              <a:solidFill>
                <a:schemeClr val="dk1"/>
              </a:solidFill>
            </a:endParaRPr>
          </a:p>
          <a:p>
            <a:pPr marL="0" marR="0" lvl="0" indent="0" algn="ctr" rtl="0">
              <a:lnSpc>
                <a:spcPct val="100000"/>
              </a:lnSpc>
              <a:spcBef>
                <a:spcPts val="0"/>
              </a:spcBef>
              <a:spcAft>
                <a:spcPts val="0"/>
              </a:spcAft>
              <a:buClr>
                <a:srgbClr val="FFFFFF"/>
              </a:buClr>
              <a:buFont typeface="Helvetica Neue"/>
              <a:buNone/>
            </a:pPr>
            <a:endParaRPr sz="3000">
              <a:solidFill>
                <a:srgbClr val="FFFFFF"/>
              </a:solidFill>
              <a:latin typeface="Helvetica Neue"/>
              <a:ea typeface="Helvetica Neue"/>
              <a:cs typeface="Helvetica Neue"/>
              <a:sym typeface="Helvetica Neue"/>
            </a:endParaRPr>
          </a:p>
        </p:txBody>
      </p:sp>
      <p:pic>
        <p:nvPicPr>
          <p:cNvPr id="84" name="Shape 84"/>
          <p:cNvPicPr preferRelativeResize="0"/>
          <p:nvPr/>
        </p:nvPicPr>
        <p:blipFill>
          <a:blip r:embed="rId8">
            <a:alphaModFix/>
          </a:blip>
          <a:stretch>
            <a:fillRect/>
          </a:stretch>
        </p:blipFill>
        <p:spPr>
          <a:xfrm>
            <a:off x="7013925" y="22851338"/>
            <a:ext cx="5638837" cy="5638837"/>
          </a:xfrm>
          <a:prstGeom prst="rect">
            <a:avLst/>
          </a:prstGeom>
          <a:noFill/>
          <a:ln>
            <a:noFill/>
          </a:ln>
        </p:spPr>
      </p:pic>
      <p:sp>
        <p:nvSpPr>
          <p:cNvPr id="85" name="Shape 85"/>
          <p:cNvSpPr txBox="1"/>
          <p:nvPr/>
        </p:nvSpPr>
        <p:spPr>
          <a:xfrm>
            <a:off x="1383825" y="28575000"/>
            <a:ext cx="13241400" cy="829800"/>
          </a:xfrm>
          <a:prstGeom prst="rect">
            <a:avLst/>
          </a:prstGeom>
          <a:solidFill>
            <a:srgbClr val="FFD966"/>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400" i="1">
                <a:solidFill>
                  <a:schemeClr val="dk1"/>
                </a:solidFill>
              </a:rPr>
              <a:t>Fig 4.  The improved model has substantially improved performance </a:t>
            </a:r>
            <a:endParaRPr sz="2400" i="1"/>
          </a:p>
        </p:txBody>
      </p:sp>
      <p:pic>
        <p:nvPicPr>
          <p:cNvPr id="86" name="Shape 86"/>
          <p:cNvPicPr preferRelativeResize="0"/>
          <p:nvPr/>
        </p:nvPicPr>
        <p:blipFill>
          <a:blip r:embed="rId9">
            <a:alphaModFix/>
          </a:blip>
          <a:stretch>
            <a:fillRect/>
          </a:stretch>
        </p:blipFill>
        <p:spPr>
          <a:xfrm>
            <a:off x="1990750" y="24347950"/>
            <a:ext cx="4554504" cy="2567490"/>
          </a:xfrm>
          <a:prstGeom prst="rect">
            <a:avLst/>
          </a:prstGeom>
          <a:noFill/>
          <a:ln>
            <a:noFill/>
          </a:ln>
        </p:spPr>
      </p:pic>
      <p:sp>
        <p:nvSpPr>
          <p:cNvPr id="87" name="Shape 87"/>
          <p:cNvSpPr txBox="1"/>
          <p:nvPr/>
        </p:nvSpPr>
        <p:spPr>
          <a:xfrm>
            <a:off x="2519825" y="26915250"/>
            <a:ext cx="4104300" cy="1185900"/>
          </a:xfrm>
          <a:prstGeom prst="rect">
            <a:avLst/>
          </a:prstGeom>
          <a:solidFill>
            <a:srgbClr val="FFD966"/>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600"/>
              <a:t>Original wallet</a:t>
            </a:r>
            <a:endParaRPr sz="3600"/>
          </a:p>
        </p:txBody>
      </p:sp>
      <p:sp>
        <p:nvSpPr>
          <p:cNvPr id="88" name="Shape 88"/>
          <p:cNvSpPr txBox="1"/>
          <p:nvPr/>
        </p:nvSpPr>
        <p:spPr>
          <a:xfrm>
            <a:off x="1612425" y="29470350"/>
            <a:ext cx="13492200" cy="2263200"/>
          </a:xfrm>
          <a:prstGeom prst="rect">
            <a:avLst/>
          </a:prstGeom>
          <a:solidFill>
            <a:srgbClr val="FFD966"/>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600"/>
              <a:t>The improved model generated an image with less white space and realistic use of colors, whereas the original model left the lower left portion and the triangle blank. However, the texture on the generated image leaves room for improvement.</a:t>
            </a:r>
            <a:endParaRPr sz="3600"/>
          </a:p>
        </p:txBody>
      </p:sp>
      <p:sp>
        <p:nvSpPr>
          <p:cNvPr id="89" name="Shape 89"/>
          <p:cNvSpPr txBox="1"/>
          <p:nvPr/>
        </p:nvSpPr>
        <p:spPr>
          <a:xfrm>
            <a:off x="1814200" y="18669000"/>
            <a:ext cx="11746800" cy="566400"/>
          </a:xfrm>
          <a:prstGeom prst="rect">
            <a:avLst/>
          </a:prstGeom>
          <a:solidFill>
            <a:srgbClr val="FFD966"/>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i="1"/>
              <a:t>Fig 3.   Original pseudo-sketch              Improved sketch                       Actual bag</a:t>
            </a:r>
            <a:endParaRPr sz="2400" i="1"/>
          </a:p>
        </p:txBody>
      </p:sp>
      <p:sp>
        <p:nvSpPr>
          <p:cNvPr id="90" name="Shape 90"/>
          <p:cNvSpPr txBox="1"/>
          <p:nvPr/>
        </p:nvSpPr>
        <p:spPr>
          <a:xfrm>
            <a:off x="2000250" y="19583400"/>
            <a:ext cx="12401700" cy="3105000"/>
          </a:xfrm>
          <a:prstGeom prst="rect">
            <a:avLst/>
          </a:prstGeom>
          <a:solidFill>
            <a:srgbClr val="FFD966"/>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3600"/>
              <a:t>The improved sketch does not contain as many unnatural details, and resembles an actual human-drawn sketch much more closely. Training the model on these improved sketches made the model perform better on human-drawn sketches.</a:t>
            </a:r>
            <a:endParaRPr sz="3600"/>
          </a:p>
        </p:txBody>
      </p:sp>
      <p:pic>
        <p:nvPicPr>
          <p:cNvPr id="91" name="Shape 91"/>
          <p:cNvPicPr preferRelativeResize="0"/>
          <p:nvPr/>
        </p:nvPicPr>
        <p:blipFill>
          <a:blip r:embed="rId10">
            <a:alphaModFix/>
          </a:blip>
          <a:stretch>
            <a:fillRect/>
          </a:stretch>
        </p:blipFill>
        <p:spPr>
          <a:xfrm>
            <a:off x="6275834" y="14363675"/>
            <a:ext cx="7666092" cy="4057425"/>
          </a:xfrm>
          <a:prstGeom prst="rect">
            <a:avLst/>
          </a:prstGeom>
          <a:noFill/>
          <a:ln>
            <a:noFill/>
          </a:ln>
        </p:spPr>
      </p:pic>
      <p:pic>
        <p:nvPicPr>
          <p:cNvPr id="92" name="Shape 92"/>
          <p:cNvPicPr preferRelativeResize="0"/>
          <p:nvPr/>
        </p:nvPicPr>
        <p:blipFill>
          <a:blip r:embed="rId11">
            <a:alphaModFix/>
          </a:blip>
          <a:stretch>
            <a:fillRect/>
          </a:stretch>
        </p:blipFill>
        <p:spPr>
          <a:xfrm>
            <a:off x="2476500" y="14399359"/>
            <a:ext cx="3799334" cy="4021740"/>
          </a:xfrm>
          <a:prstGeom prst="rect">
            <a:avLst/>
          </a:prstGeom>
          <a:noFill/>
          <a:ln>
            <a:noFill/>
          </a:ln>
        </p:spPr>
      </p:pic>
      <p:pic>
        <p:nvPicPr>
          <p:cNvPr id="94" name="Shape 94"/>
          <p:cNvPicPr preferRelativeResize="0"/>
          <p:nvPr/>
        </p:nvPicPr>
        <p:blipFill rotWithShape="1">
          <a:blip r:embed="rId12">
            <a:alphaModFix/>
          </a:blip>
          <a:srcRect t="29" b="19"/>
          <a:stretch/>
        </p:blipFill>
        <p:spPr>
          <a:xfrm>
            <a:off x="34042200" y="4537600"/>
            <a:ext cx="8287949" cy="6322282"/>
          </a:xfrm>
          <a:prstGeom prst="rect">
            <a:avLst/>
          </a:prstGeom>
          <a:noFill/>
          <a:ln>
            <a:noFill/>
          </a:ln>
        </p:spPr>
      </p:pic>
      <p:sp>
        <p:nvSpPr>
          <p:cNvPr id="95" name="Shape 95"/>
          <p:cNvSpPr txBox="1"/>
          <p:nvPr/>
        </p:nvSpPr>
        <p:spPr>
          <a:xfrm>
            <a:off x="35185713" y="11094450"/>
            <a:ext cx="6000900" cy="91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i="1"/>
              <a:t>Fig 2. Research Methodology Visualized</a:t>
            </a:r>
            <a:endParaRPr sz="2400" i="1"/>
          </a:p>
        </p:txBody>
      </p:sp>
      <p:sp>
        <p:nvSpPr>
          <p:cNvPr id="96" name="Shape 96"/>
          <p:cNvSpPr txBox="1"/>
          <p:nvPr/>
        </p:nvSpPr>
        <p:spPr>
          <a:xfrm>
            <a:off x="16309657" y="13392150"/>
            <a:ext cx="14352900" cy="12268200"/>
          </a:xfrm>
          <a:prstGeom prst="rect">
            <a:avLst/>
          </a:prstGeom>
          <a:solidFill>
            <a:srgbClr val="FFE599"/>
          </a:solidFill>
          <a:ln>
            <a:noFill/>
          </a:ln>
        </p:spPr>
        <p:txBody>
          <a:bodyPr spcFirstLastPara="1" wrap="square" lIns="487600" tIns="487600" rIns="487600" bIns="487600" anchor="t" anchorCtr="0">
            <a:noAutofit/>
          </a:bodyPr>
          <a:lstStyle/>
          <a:p>
            <a:pPr marL="0" lvl="0" indent="0">
              <a:spcBef>
                <a:spcPts val="0"/>
              </a:spcBef>
              <a:spcAft>
                <a:spcPts val="0"/>
              </a:spcAft>
              <a:buNone/>
            </a:pPr>
            <a:endParaRPr sz="3500"/>
          </a:p>
          <a:p>
            <a:pPr marL="0" lvl="0" indent="0">
              <a:spcBef>
                <a:spcPts val="0"/>
              </a:spcBef>
              <a:spcAft>
                <a:spcPts val="0"/>
              </a:spcAft>
              <a:buNone/>
            </a:pPr>
            <a:endParaRPr sz="3500"/>
          </a:p>
          <a:p>
            <a:pPr marL="0" lvl="0" indent="0" rtl="0">
              <a:lnSpc>
                <a:spcPct val="115000"/>
              </a:lnSpc>
              <a:spcBef>
                <a:spcPts val="0"/>
              </a:spcBef>
              <a:spcAft>
                <a:spcPts val="0"/>
              </a:spcAft>
              <a:buNone/>
            </a:pPr>
            <a:r>
              <a:rPr lang="en" sz="3500"/>
              <a:t>The output of the SBIS (short for Sketch Based Image Synthesis) Neural Network on human-drawn sketches is substantially naturalized.</a:t>
            </a:r>
            <a:endParaRPr sz="3500"/>
          </a:p>
          <a:p>
            <a:pPr marL="0" lvl="0" indent="0" rtl="0">
              <a:lnSpc>
                <a:spcPct val="115000"/>
              </a:lnSpc>
              <a:spcBef>
                <a:spcPts val="0"/>
              </a:spcBef>
              <a:spcAft>
                <a:spcPts val="0"/>
              </a:spcAft>
              <a:buNone/>
            </a:pPr>
            <a:endParaRPr sz="1200"/>
          </a:p>
          <a:p>
            <a:pPr marL="0" lvl="0" indent="0" rtl="0">
              <a:lnSpc>
                <a:spcPct val="115000"/>
              </a:lnSpc>
              <a:spcBef>
                <a:spcPts val="0"/>
              </a:spcBef>
              <a:spcAft>
                <a:spcPts val="0"/>
              </a:spcAft>
              <a:buNone/>
            </a:pPr>
            <a:r>
              <a:rPr lang="en" sz="3500"/>
              <a:t>Before, there were significant problems with the generated images. There are still some differences, but the biggest discrepancies have vanished. </a:t>
            </a:r>
            <a:endParaRPr sz="3500"/>
          </a:p>
          <a:p>
            <a:pPr marL="0" lvl="0" indent="0" rtl="0">
              <a:lnSpc>
                <a:spcPct val="115000"/>
              </a:lnSpc>
              <a:spcBef>
                <a:spcPts val="0"/>
              </a:spcBef>
              <a:spcAft>
                <a:spcPts val="0"/>
              </a:spcAft>
              <a:buNone/>
            </a:pPr>
            <a:r>
              <a:rPr lang="en" sz="3500">
                <a:solidFill>
                  <a:schemeClr val="dk1"/>
                </a:solidFill>
              </a:rPr>
              <a:t>We have vastly improved the resilience of SBIS algorithms to variations in the quality of input sketches. </a:t>
            </a:r>
            <a:endParaRPr sz="3500">
              <a:solidFill>
                <a:schemeClr val="dk1"/>
              </a:solidFill>
            </a:endParaRPr>
          </a:p>
          <a:p>
            <a:pPr marL="0" lvl="0" indent="0" rtl="0">
              <a:lnSpc>
                <a:spcPct val="115000"/>
              </a:lnSpc>
              <a:spcBef>
                <a:spcPts val="0"/>
              </a:spcBef>
              <a:spcAft>
                <a:spcPts val="0"/>
              </a:spcAft>
              <a:buNone/>
            </a:pPr>
            <a:r>
              <a:rPr lang="en" sz="3500">
                <a:solidFill>
                  <a:schemeClr val="dk1"/>
                </a:solidFill>
              </a:rPr>
              <a:t>For example, the performance of the model does not differ much between sketches drawn with thicker lines and thinner lines. The original model only accepted thin lines.</a:t>
            </a:r>
            <a:endParaRPr sz="3500">
              <a:solidFill>
                <a:schemeClr val="dk1"/>
              </a:solidFill>
            </a:endParaRPr>
          </a:p>
          <a:p>
            <a:pPr marL="0" lvl="0" indent="0" rtl="0">
              <a:lnSpc>
                <a:spcPct val="115000"/>
              </a:lnSpc>
              <a:spcBef>
                <a:spcPts val="0"/>
              </a:spcBef>
              <a:spcAft>
                <a:spcPts val="0"/>
              </a:spcAft>
              <a:buNone/>
            </a:pPr>
            <a:r>
              <a:rPr lang="en" sz="3500">
                <a:solidFill>
                  <a:schemeClr val="dk1"/>
                </a:solidFill>
              </a:rPr>
              <a:t>As a result, real life application of SBIS is now much more viable.</a:t>
            </a:r>
            <a:endParaRPr sz="3500">
              <a:solidFill>
                <a:schemeClr val="dk1"/>
              </a:solidFill>
            </a:endParaRPr>
          </a:p>
          <a:p>
            <a:pPr marL="0" lvl="0" indent="0" rtl="0">
              <a:lnSpc>
                <a:spcPct val="115000"/>
              </a:lnSpc>
              <a:spcBef>
                <a:spcPts val="0"/>
              </a:spcBef>
              <a:spcAft>
                <a:spcPts val="0"/>
              </a:spcAft>
              <a:buNone/>
            </a:pPr>
            <a:r>
              <a:rPr lang="en" sz="3500">
                <a:solidFill>
                  <a:schemeClr val="dk1"/>
                </a:solidFill>
              </a:rPr>
              <a:t>We also proved that augmenting Neural Networks with conventional image processing methods can be highly successful.</a:t>
            </a:r>
            <a:endParaRPr sz="3500">
              <a:solidFill>
                <a:schemeClr val="dk1"/>
              </a:solidFill>
            </a:endParaRPr>
          </a:p>
        </p:txBody>
      </p:sp>
      <p:sp>
        <p:nvSpPr>
          <p:cNvPr id="97" name="Shape 97"/>
          <p:cNvSpPr txBox="1"/>
          <p:nvPr/>
        </p:nvSpPr>
        <p:spPr>
          <a:xfrm>
            <a:off x="16656425" y="13783163"/>
            <a:ext cx="15692100" cy="69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a:buNone/>
            </a:pPr>
            <a:r>
              <a:rPr lang="en" sz="4200" b="1">
                <a:solidFill>
                  <a:srgbClr val="073763"/>
                </a:solidFill>
              </a:rPr>
              <a:t>DISCUSSION, ANALYSIS, AND EVALUATION</a:t>
            </a:r>
            <a:endParaRPr sz="1900">
              <a:solidFill>
                <a:srgbClr val="073763"/>
              </a:solidFill>
            </a:endParaRPr>
          </a:p>
        </p:txBody>
      </p:sp>
      <p:sp>
        <p:nvSpPr>
          <p:cNvPr id="37" name="Shape 93">
            <a:extLst>
              <a:ext uri="{FF2B5EF4-FFF2-40B4-BE49-F238E27FC236}">
                <a16:creationId xmlns:a16="http://schemas.microsoft.com/office/drawing/2014/main" id="{76309E59-7889-45A3-9FE8-0240A69CA0DF}"/>
              </a:ext>
            </a:extLst>
          </p:cNvPr>
          <p:cNvSpPr txBox="1"/>
          <p:nvPr/>
        </p:nvSpPr>
        <p:spPr>
          <a:xfrm>
            <a:off x="10622062" y="11621261"/>
            <a:ext cx="2030700" cy="98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i="1" dirty="0"/>
              <a:t>Fig 1. GAN diagram</a:t>
            </a:r>
            <a:endParaRPr sz="2400" i="1" dirty="0"/>
          </a:p>
        </p:txBody>
      </p:sp>
      <p:sp>
        <p:nvSpPr>
          <p:cNvPr id="4" name="TextBox 3">
            <a:extLst>
              <a:ext uri="{FF2B5EF4-FFF2-40B4-BE49-F238E27FC236}">
                <a16:creationId xmlns:a16="http://schemas.microsoft.com/office/drawing/2014/main" id="{CE0D15AA-42B7-421E-9782-8F0EA719CB58}"/>
              </a:ext>
            </a:extLst>
          </p:cNvPr>
          <p:cNvSpPr txBox="1"/>
          <p:nvPr/>
        </p:nvSpPr>
        <p:spPr>
          <a:xfrm>
            <a:off x="1305950" y="9197503"/>
            <a:ext cx="11089250" cy="2811347"/>
          </a:xfrm>
          <a:prstGeom prst="rect">
            <a:avLst/>
          </a:prstGeom>
          <a:noFill/>
        </p:spPr>
        <p:txBody>
          <a:bodyPr wrap="square" rtlCol="0">
            <a:spAutoFit/>
          </a:bodyPr>
          <a:lstStyle/>
          <a:p>
            <a:pPr lvl="0" algn="just">
              <a:lnSpc>
                <a:spcPct val="120000"/>
              </a:lnSpc>
              <a:buClr>
                <a:schemeClr val="dk1"/>
              </a:buClr>
              <a:buSzPts val="1100"/>
            </a:pPr>
            <a:r>
              <a:rPr lang="en-US" sz="3000" dirty="0">
                <a:solidFill>
                  <a:schemeClr val="dk1"/>
                </a:solidFill>
              </a:rPr>
              <a:t>this is largely because the pseudo-sketches used for training are not realistic enough, which aligns with the principle of “garbage in, garbage out”. We therefore set out to investigate: can augmenting SBIS GANs with conventional image-processing algorithms result in better performance?</a:t>
            </a:r>
          </a:p>
        </p:txBody>
      </p:sp>
      <p:pic>
        <p:nvPicPr>
          <p:cNvPr id="42" name="Shape 98">
            <a:extLst>
              <a:ext uri="{FF2B5EF4-FFF2-40B4-BE49-F238E27FC236}">
                <a16:creationId xmlns:a16="http://schemas.microsoft.com/office/drawing/2014/main" id="{B51978E3-907E-4BFE-9D8C-503F1B989A81}"/>
              </a:ext>
            </a:extLst>
          </p:cNvPr>
          <p:cNvPicPr preferRelativeResize="0"/>
          <p:nvPr/>
        </p:nvPicPr>
        <p:blipFill>
          <a:blip r:embed="rId13">
            <a:alphaModFix/>
          </a:blip>
          <a:stretch>
            <a:fillRect/>
          </a:stretch>
        </p:blipFill>
        <p:spPr>
          <a:xfrm>
            <a:off x="12593631" y="8890325"/>
            <a:ext cx="8819963" cy="384643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1112</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Times New Roman</vt:lpstr>
      <vt:lpstr>Times</vt:lpstr>
      <vt:lpstr>Arial</vt:lpstr>
      <vt:lpstr>Helvetica Neue</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dc:creator>
  <cp:lastModifiedBy>Victor</cp:lastModifiedBy>
  <cp:revision>8</cp:revision>
  <dcterms:modified xsi:type="dcterms:W3CDTF">2018-06-05T16:58:07Z</dcterms:modified>
</cp:coreProperties>
</file>