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1"/>
  </p:sldMasterIdLst>
  <p:notesMasterIdLst>
    <p:notesMasterId r:id="rId39"/>
  </p:notesMasterIdLst>
  <p:handoutMasterIdLst>
    <p:handoutMasterId r:id="rId40"/>
  </p:handoutMasterIdLst>
  <p:sldIdLst>
    <p:sldId id="256" r:id="rId2"/>
    <p:sldId id="496" r:id="rId3"/>
    <p:sldId id="486" r:id="rId4"/>
    <p:sldId id="430" r:id="rId5"/>
    <p:sldId id="431" r:id="rId6"/>
    <p:sldId id="432" r:id="rId7"/>
    <p:sldId id="433" r:id="rId8"/>
    <p:sldId id="434" r:id="rId9"/>
    <p:sldId id="487" r:id="rId10"/>
    <p:sldId id="436" r:id="rId11"/>
    <p:sldId id="437" r:id="rId12"/>
    <p:sldId id="438" r:id="rId13"/>
    <p:sldId id="439" r:id="rId14"/>
    <p:sldId id="459" r:id="rId15"/>
    <p:sldId id="460" r:id="rId16"/>
    <p:sldId id="461" r:id="rId17"/>
    <p:sldId id="462" r:id="rId18"/>
    <p:sldId id="463" r:id="rId19"/>
    <p:sldId id="464" r:id="rId20"/>
    <p:sldId id="465" r:id="rId21"/>
    <p:sldId id="466" r:id="rId22"/>
    <p:sldId id="467" r:id="rId23"/>
    <p:sldId id="468" r:id="rId24"/>
    <p:sldId id="469" r:id="rId25"/>
    <p:sldId id="470" r:id="rId26"/>
    <p:sldId id="471" r:id="rId27"/>
    <p:sldId id="472" r:id="rId28"/>
    <p:sldId id="473" r:id="rId29"/>
    <p:sldId id="488" r:id="rId30"/>
    <p:sldId id="489" r:id="rId31"/>
    <p:sldId id="490" r:id="rId32"/>
    <p:sldId id="491" r:id="rId33"/>
    <p:sldId id="492" r:id="rId34"/>
    <p:sldId id="493" r:id="rId35"/>
    <p:sldId id="494" r:id="rId36"/>
    <p:sldId id="495" r:id="rId37"/>
    <p:sldId id="427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CC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4" autoAdjust="0"/>
    <p:restoredTop sz="89297" autoAdjust="0"/>
  </p:normalViewPr>
  <p:slideViewPr>
    <p:cSldViewPr>
      <p:cViewPr>
        <p:scale>
          <a:sx n="121" d="100"/>
          <a:sy n="121" d="100"/>
        </p:scale>
        <p:origin x="1296" y="-40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FA4E4-5AFE-47B6-A902-8BEBFD94A682}" type="datetimeFigureOut">
              <a:rPr lang="en-US" smtClean="0"/>
              <a:pPr/>
              <a:t>7/13/17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51864-228C-4315-9F6E-30336352F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7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7/13/17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28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32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97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when implementing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isEmpty</a:t>
            </a:r>
            <a:r>
              <a:rPr lang="en-US" baseline="0" dirty="0" smtClean="0"/>
              <a:t>, we are using the representation invariant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03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 must delete, because this node is </a:t>
            </a:r>
            <a:r>
              <a:rPr lang="en-US" altLang="zh-CN" smtClean="0"/>
              <a:t>dynamically</a:t>
            </a:r>
            <a:r>
              <a:rPr lang="en-US" altLang="zh-CN" baseline="0" smtClean="0"/>
              <a:t> created.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79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 first</a:t>
            </a:r>
            <a:r>
              <a:rPr lang="en-US" baseline="0" dirty="0" smtClean="0"/>
              <a:t> may equal NULL.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86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87CF-6989-4BED-B539-95A07DC16597}" type="datetime1">
              <a:rPr lang="en-US" smtClean="0"/>
              <a:pPr/>
              <a:t>7/13/17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981B-6B2F-4FA1-B72F-92222DD1A2AF}" type="datetime1">
              <a:rPr lang="en-US" smtClean="0"/>
              <a:pPr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D7A3-B87E-4631-8490-D366D77F5590}" type="datetime1">
              <a:rPr lang="en-US" smtClean="0"/>
              <a:pPr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CAF0-7331-4F4A-A113-459E209CF1CB}" type="datetime1">
              <a:rPr lang="en-US" smtClean="0"/>
              <a:pPr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CF00-2BF4-4A40-855C-752EBC00C931}" type="datetime1">
              <a:rPr lang="en-US" smtClean="0"/>
              <a:pPr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B91E-0147-44B9-8CDA-41F104DEF296}" type="datetime1">
              <a:rPr lang="en-US" smtClean="0"/>
              <a:pPr/>
              <a:t>7/13/17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CE5C-1A84-4AEC-859B-0F9A1328F10D}" type="datetime1">
              <a:rPr lang="en-US" smtClean="0"/>
              <a:pPr/>
              <a:t>7/13/17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29D00-D4E6-4981-86FA-422B369A84FF}" type="datetime1">
              <a:rPr lang="en-US" smtClean="0"/>
              <a:pPr/>
              <a:t>7/13/17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96E-4BF0-42FD-9CF9-DA0673426D26}" type="datetime1">
              <a:rPr lang="en-US" smtClean="0"/>
              <a:pPr/>
              <a:t>7/13/17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6385-0732-467C-9C43-F03E17EF0409}" type="datetime1">
              <a:rPr lang="en-US" smtClean="0"/>
              <a:pPr/>
              <a:t>7/13/17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C97D-958A-4C67-8A6E-B21940163E1E}" type="datetime1">
              <a:rPr lang="en-US" smtClean="0"/>
              <a:pPr/>
              <a:t>7/13/17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E00BEF-7299-404A-ADB6-E693BA14375C}" type="datetime1">
              <a:rPr lang="en-US" smtClean="0"/>
              <a:pPr/>
              <a:t>7/13/17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mtClean="0"/>
              <a:t>Ve 280</a:t>
            </a:r>
            <a:br>
              <a:rPr smtClean="0"/>
            </a:br>
            <a:r>
              <a:rPr sz="2200" smtClean="0"/>
              <a:t>Programming and Introductory Data Structures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sz="2200" dirty="0" smtClean="0"/>
              <a:t>Implementation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419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To implement linked list, we need to pick a concrete representation for the node in the list.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node {</a:t>
            </a:r>
          </a:p>
          <a:p>
            <a:pPr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  node *next;</a:t>
            </a:r>
          </a:p>
          <a:p>
            <a:pPr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 value;</a:t>
            </a:r>
          </a:p>
          <a:p>
            <a:pPr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r>
              <a:rPr lang="en-US" dirty="0" smtClean="0"/>
              <a:t>The invariants on these fields are: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value</a:t>
            </a:r>
            <a:r>
              <a:rPr lang="en-US" dirty="0" smtClean="0"/>
              <a:t> field holds the integer value of this element of the list.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rgbClr val="0000FF"/>
                </a:solidFill>
              </a:rPr>
              <a:t>next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field points to the next node in the list, or NULL if the node is the last one in the list.</a:t>
            </a:r>
          </a:p>
          <a:p>
            <a:r>
              <a:rPr lang="en-US" dirty="0" smtClean="0"/>
              <a:t>NULL means "pointing at nothing".  Its value is "0", written as: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554273" y="5776733"/>
            <a:ext cx="1219200" cy="763588"/>
            <a:chOff x="6934200" y="5486400"/>
            <a:chExt cx="1219200" cy="763588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6934200" y="54864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16200000" flipH="1">
              <a:off x="7429500" y="55245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7467600" y="59436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7620000" y="60960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7696200" y="62484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91000" y="2360612"/>
            <a:ext cx="4495800" cy="992188"/>
            <a:chOff x="2895600" y="4724400"/>
            <a:chExt cx="4495800" cy="992188"/>
          </a:xfrm>
        </p:grpSpPr>
        <p:sp>
          <p:nvSpPr>
            <p:cNvPr id="13" name="Rectangle 12"/>
            <p:cNvSpPr/>
            <p:nvPr/>
          </p:nvSpPr>
          <p:spPr>
            <a:xfrm>
              <a:off x="40386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530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674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95600" y="4724400"/>
              <a:ext cx="4860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list</a:t>
              </a:r>
              <a:endParaRPr lang="en-US" sz="2200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4290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3434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2578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1722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16200000" flipH="1">
              <a:off x="6667500" y="49911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6705600" y="54102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858000" y="55626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934200" y="57150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354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sz="2200" dirty="0" smtClean="0"/>
              <a:t>Implementation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The concrete representation of the list (4 2 3) is: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basic </a:t>
            </a:r>
            <a:r>
              <a:rPr lang="en-US" dirty="0" smtClean="0"/>
              <a:t>idea of implementation </a:t>
            </a:r>
            <a:r>
              <a:rPr lang="en-US" dirty="0"/>
              <a:t>is that each time an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is inserted into the list, we'll create a new node to hold it.</a:t>
            </a:r>
          </a:p>
          <a:p>
            <a:r>
              <a:rPr lang="en-US" dirty="0"/>
              <a:t>Each time an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is removed from the (non-empty) list, we'll save the value of the first node, </a:t>
            </a:r>
            <a:r>
              <a:rPr lang="en-US" b="1" dirty="0">
                <a:solidFill>
                  <a:srgbClr val="0000FF"/>
                </a:solidFill>
              </a:rPr>
              <a:t>destroy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the first node, and return the value.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409700" y="2057400"/>
            <a:ext cx="6477000" cy="1143000"/>
            <a:chOff x="1371600" y="4876800"/>
            <a:chExt cx="6477000" cy="1143000"/>
          </a:xfrm>
        </p:grpSpPr>
        <p:sp>
          <p:nvSpPr>
            <p:cNvPr id="10" name="Rectangle 9"/>
            <p:cNvSpPr/>
            <p:nvPr/>
          </p:nvSpPr>
          <p:spPr>
            <a:xfrm>
              <a:off x="2362200" y="4953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2667000" y="4876800"/>
              <a:ext cx="609600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629400" y="51054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6200000" flipH="1">
              <a:off x="7124700" y="51435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7162800" y="55626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7315200" y="57150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7391400" y="58674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1371600" y="4876800"/>
              <a:ext cx="1524000" cy="1143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next:</a:t>
              </a:r>
            </a:p>
            <a:p>
              <a:endPara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value: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62200" y="54864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343400" y="4953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52800" y="4876800"/>
              <a:ext cx="1524000" cy="1143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next:</a:t>
              </a:r>
            </a:p>
            <a:p>
              <a:endPara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value: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4648200" y="4876800"/>
              <a:ext cx="609600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6324600" y="4953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334000" y="4876800"/>
              <a:ext cx="1524000" cy="1143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next:</a:t>
              </a:r>
            </a:p>
            <a:p>
              <a:endPara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value: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343400" y="54864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324600" y="54864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750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sz="2200" dirty="0" smtClean="0"/>
              <a:t>Implementation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We'll use the following (private) data members: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class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node *first;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r>
              <a:rPr lang="en-US" dirty="0" smtClean="0"/>
              <a:t>The rep invariant is that “first” points to first node of the sequence of nodes representing this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dirty="0"/>
              <a:t>,</a:t>
            </a:r>
            <a:r>
              <a:rPr lang="en-US" dirty="0" smtClean="0"/>
              <a:t> or NULL if the list is empty.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0" y="2438400"/>
            <a:ext cx="2590800" cy="14465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node {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node *next;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value;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02301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</a:t>
            </a:r>
            <a:r>
              <a:rPr lang="en-US" dirty="0"/>
              <a:t> </a:t>
            </a:r>
            <a:r>
              <a:rPr lang="en-US" dirty="0" smtClean="0"/>
              <a:t>Traversal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With the “first” pointer, we can traverse the linked list.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getSize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// Effect: return # of items in this list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count = 0;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node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*current =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first;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while(current){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count++;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current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current-&gt;next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return count;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514600" y="1905000"/>
            <a:ext cx="4570828" cy="992188"/>
            <a:chOff x="2820572" y="4724400"/>
            <a:chExt cx="4570828" cy="992188"/>
          </a:xfrm>
        </p:grpSpPr>
        <p:sp>
          <p:nvSpPr>
            <p:cNvPr id="7" name="Rectangle 6"/>
            <p:cNvSpPr/>
            <p:nvPr/>
          </p:nvSpPr>
          <p:spPr>
            <a:xfrm>
              <a:off x="40386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9530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20572" y="4724400"/>
              <a:ext cx="5958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first</a:t>
              </a:r>
              <a:endParaRPr lang="en-US" sz="2200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34290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3434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2578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1722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6200000" flipH="1">
              <a:off x="6667500" y="49911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705600" y="54102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858000" y="55626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934200" y="57150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008370" y="4458562"/>
            <a:ext cx="2001715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</a:rPr>
              <a:t>Traverse</a:t>
            </a:r>
            <a:r>
              <a:rPr lang="en-US" altLang="zh-CN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/>
              <a:t>through the list.</a:t>
            </a:r>
            <a:endParaRPr lang="en-US" sz="2400" dirty="0"/>
          </a:p>
        </p:txBody>
      </p:sp>
      <p:sp>
        <p:nvSpPr>
          <p:cNvPr id="21" name="Right Brace 20"/>
          <p:cNvSpPr/>
          <p:nvPr/>
        </p:nvSpPr>
        <p:spPr>
          <a:xfrm>
            <a:off x="5492555" y="4172380"/>
            <a:ext cx="266700" cy="1403359"/>
          </a:xfrm>
          <a:prstGeom prst="rightBrace">
            <a:avLst>
              <a:gd name="adj1" fmla="val 5612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8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sz="2200" dirty="0" smtClean="0"/>
              <a:t>Implementation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Here are the public methods we have to implement: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node *first;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public: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void insert(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remove();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                 // default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ctor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&amp; l); // copy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ctor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~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                //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dtor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assignment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&amp;operator=(const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&amp;l);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4597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sz="2200" dirty="0" smtClean="0"/>
              <a:t>Implementation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will implement the "operational" methods first, assuming that the representation invariants hold.</a:t>
            </a:r>
          </a:p>
          <a:p>
            <a:r>
              <a:rPr lang="en-US" dirty="0" smtClean="0"/>
              <a:t>After that, we'll go back and implement the default constructor and the </a:t>
            </a:r>
            <a:r>
              <a:rPr lang="en-US" b="1" dirty="0" smtClean="0">
                <a:solidFill>
                  <a:srgbClr val="C00000"/>
                </a:solidFill>
              </a:rPr>
              <a:t>Big Three </a:t>
            </a:r>
            <a:r>
              <a:rPr lang="en-US" dirty="0" smtClean="0"/>
              <a:t>to make sure that:</a:t>
            </a:r>
          </a:p>
          <a:p>
            <a:pPr lvl="1"/>
            <a:r>
              <a:rPr lang="en-US" sz="2600" dirty="0" smtClean="0"/>
              <a:t>The invariants hold during object creation.</a:t>
            </a:r>
          </a:p>
          <a:p>
            <a:pPr lvl="1"/>
            <a:r>
              <a:rPr lang="en-US" sz="2600" dirty="0" smtClean="0"/>
              <a:t>All dynamic resources are accounted for.</a:t>
            </a:r>
          </a:p>
          <a:p>
            <a:endParaRPr lang="en-US" dirty="0" smtClean="0"/>
          </a:p>
          <a:p>
            <a:r>
              <a:rPr lang="en-US" dirty="0" smtClean="0"/>
              <a:t>A list is empty if there is no node in the list,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dirty="0" smtClean="0"/>
              <a:t> is NULL: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!first;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47501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sz="2200" dirty="0" smtClean="0"/>
              <a:t>Implementation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When we insert an integer, we start out with the "first" field pointing to the current list:</a:t>
            </a:r>
          </a:p>
          <a:p>
            <a:pPr lvl="1"/>
            <a:r>
              <a:rPr lang="en-US" sz="2600" dirty="0" smtClean="0"/>
              <a:t>That list might be empty, or it might not, but in any event “first” </a:t>
            </a:r>
            <a:r>
              <a:rPr lang="en-US" sz="2600" b="1" dirty="0" smtClean="0"/>
              <a:t>must</a:t>
            </a:r>
            <a:r>
              <a:rPr lang="en-US" sz="2600" dirty="0" smtClean="0"/>
              <a:t> point to a valid list thanks to the rep invariant.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first thing we need to do is to create a new node to hold the new "first" element: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::insert(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node *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new node;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62400" y="5334000"/>
            <a:ext cx="4848892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u="sng" dirty="0" smtClean="0"/>
              <a:t>Question</a:t>
            </a:r>
            <a:r>
              <a:rPr lang="en-US" sz="2400" dirty="0" smtClean="0"/>
              <a:t>: Can we declare a </a:t>
            </a:r>
            <a:r>
              <a:rPr lang="en-US" sz="2400" b="1" u="sng" dirty="0" smtClean="0"/>
              <a:t>local</a:t>
            </a:r>
            <a:r>
              <a:rPr lang="en-US" sz="2400" dirty="0" smtClean="0"/>
              <a:t> object</a:t>
            </a:r>
            <a:br>
              <a:rPr lang="en-US" sz="2400" dirty="0" smtClean="0"/>
            </a:br>
            <a:r>
              <a:rPr lang="en-US" sz="2400" dirty="0" smtClean="0"/>
              <a:t>instead of a </a:t>
            </a:r>
            <a:r>
              <a:rPr lang="en-US" sz="2400" b="1" u="sng" dirty="0" smtClean="0"/>
              <a:t>dynamic</a:t>
            </a:r>
            <a:r>
              <a:rPr lang="en-US" sz="2400" dirty="0" smtClean="0"/>
              <a:t> one?</a:t>
            </a:r>
            <a:r>
              <a:rPr lang="en-US" sz="2400" dirty="0"/>
              <a:t> I.e</a:t>
            </a:r>
            <a:r>
              <a:rPr lang="en-US" sz="2400" dirty="0" smtClean="0"/>
              <a:t>., declare:</a:t>
            </a:r>
            <a:endParaRPr lang="en-US" sz="2400" dirty="0"/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node n;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7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sz="2200" dirty="0" smtClean="0"/>
              <a:t>Implementation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Next, we need to establish the invariants on the new node.</a:t>
            </a:r>
          </a:p>
          <a:p>
            <a:r>
              <a:rPr lang="en-US" dirty="0" smtClean="0"/>
              <a:t>This means setting the value field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 smtClean="0"/>
              <a:t>, and the next field to the “rest of the list” – this is precisely the start of the current list: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::insert(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node *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new node;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-&gt;value = v;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-&gt;next = first;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34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sz="2200" dirty="0" smtClean="0"/>
              <a:t>Implementation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Finally, we need to reestablish the representation invariant: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dirty="0" smtClean="0"/>
              <a:t> currently points to the </a:t>
            </a:r>
            <a:r>
              <a:rPr lang="en-US" b="1" dirty="0" smtClean="0"/>
              <a:t>second</a:t>
            </a:r>
            <a:r>
              <a:rPr lang="en-US" dirty="0" smtClean="0"/>
              <a:t> node in the list, and must point to the first node of the new list instead: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::insert(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node *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new node;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-&gt;value = v;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-&gt;next = first;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first =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0" y="4800600"/>
            <a:ext cx="3124200" cy="156966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have accomplished the work of the method, and all invariants are now true, so we are done.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899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sz="2200" dirty="0" smtClean="0"/>
              <a:t>Implementation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Finally, we need to reestablish the representation invariant: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dirty="0" smtClean="0"/>
              <a:t> currently points to the </a:t>
            </a:r>
            <a:r>
              <a:rPr lang="en-US" b="1" dirty="0" smtClean="0"/>
              <a:t>second</a:t>
            </a:r>
            <a:r>
              <a:rPr lang="en-US" dirty="0" smtClean="0"/>
              <a:t> node in the list, and must point to the first node of the new list instead: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::insert(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node *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new node;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-&gt;value = v;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-&gt;next = first;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first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6400" y="4800600"/>
            <a:ext cx="3429000" cy="156966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Notice that this works no matter what the current list is, as long </a:t>
            </a:r>
            <a:r>
              <a:rPr lang="en-US" sz="2400" smtClean="0"/>
              <a:t>as the </a:t>
            </a:r>
            <a:r>
              <a:rPr lang="en-US" sz="2400" dirty="0" smtClean="0"/>
              <a:t>invariant holds (see next slides).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269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Evaluation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instructor to improve the teaching, students’ feedbacks are very important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JI uses an online </a:t>
            </a:r>
            <a:r>
              <a:rPr lang="en-US" dirty="0"/>
              <a:t>evaluation system called  “</a:t>
            </a:r>
            <a:r>
              <a:rPr lang="en-US" dirty="0" smtClean="0"/>
              <a:t>IDEA”.</a:t>
            </a:r>
            <a:endParaRPr lang="en-US" dirty="0"/>
          </a:p>
          <a:p>
            <a:pPr lvl="1"/>
            <a:r>
              <a:rPr lang="en-US" dirty="0" smtClean="0"/>
              <a:t>It sends </a:t>
            </a:r>
            <a:r>
              <a:rPr lang="en-US" dirty="0"/>
              <a:t>an email to your </a:t>
            </a:r>
            <a:r>
              <a:rPr lang="en-US" b="1" dirty="0" smtClean="0">
                <a:solidFill>
                  <a:srgbClr val="0000FF"/>
                </a:solidFill>
              </a:rPr>
              <a:t>university </a:t>
            </a:r>
            <a:r>
              <a:rPr lang="en-US" b="1" dirty="0">
                <a:solidFill>
                  <a:srgbClr val="0000FF"/>
                </a:solidFill>
              </a:rPr>
              <a:t>email account</a:t>
            </a:r>
            <a:r>
              <a:rPr lang="en-US" dirty="0"/>
              <a:t>, which gives you instructions. Please check your </a:t>
            </a:r>
            <a:r>
              <a:rPr lang="en-US" dirty="0" smtClean="0"/>
              <a:t>university </a:t>
            </a:r>
            <a:r>
              <a:rPr lang="en-US" dirty="0"/>
              <a:t>email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responses are </a:t>
            </a:r>
            <a:r>
              <a:rPr lang="en-US" b="1" dirty="0" smtClean="0">
                <a:solidFill>
                  <a:srgbClr val="C00000"/>
                </a:solidFill>
              </a:rPr>
              <a:t>anonymous</a:t>
            </a:r>
            <a:r>
              <a:rPr lang="en-US" dirty="0" smtClean="0"/>
              <a:t>.</a:t>
            </a:r>
          </a:p>
          <a:p>
            <a:pPr lvl="1"/>
            <a:r>
              <a:rPr lang="en-US" altLang="zh-CN" dirty="0"/>
              <a:t>I encourage you to let me know your feedback.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86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sz="2200" dirty="0" smtClean="0"/>
              <a:t>Example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Suppose we are inserting a 4.  </a:t>
            </a:r>
          </a:p>
          <a:p>
            <a:r>
              <a:rPr lang="en-US" dirty="0" smtClean="0"/>
              <a:t>The list might already have elements: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And then the new list is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133601" y="2514600"/>
            <a:ext cx="6172199" cy="1143000"/>
            <a:chOff x="2133601" y="2438400"/>
            <a:chExt cx="6172199" cy="114300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7086600" y="2667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16200000" flipH="1">
              <a:off x="7581900" y="27051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7620000" y="31242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7772400" y="32766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7848600" y="34290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4800600" y="2514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10000" y="2438400"/>
              <a:ext cx="1524000" cy="1143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next:</a:t>
              </a:r>
            </a:p>
            <a:p>
              <a:endPara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value: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5105400" y="2438400"/>
              <a:ext cx="609600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6781800" y="2514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91200" y="2438400"/>
              <a:ext cx="1524000" cy="1143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next:</a:t>
              </a:r>
            </a:p>
            <a:p>
              <a:endPara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value: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800600" y="3048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781800" y="3048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19400" y="2514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24200" y="2438400"/>
              <a:ext cx="609600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133601" y="2514600"/>
              <a:ext cx="6858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first</a:t>
              </a:r>
              <a:endParaRPr lang="en-US" sz="2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04801" y="4267200"/>
            <a:ext cx="8000999" cy="2362200"/>
            <a:chOff x="304801" y="4267200"/>
            <a:chExt cx="8000999" cy="2362200"/>
          </a:xfrm>
        </p:grpSpPr>
        <p:sp>
          <p:nvSpPr>
            <p:cNvPr id="35" name="TextBox 34"/>
            <p:cNvSpPr txBox="1"/>
            <p:nvPr/>
          </p:nvSpPr>
          <p:spPr>
            <a:xfrm>
              <a:off x="304801" y="5562600"/>
              <a:ext cx="6858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/>
                <a:t>first</a:t>
              </a:r>
              <a:endParaRPr lang="en-US" sz="2200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7086600" y="5715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16200000" flipH="1">
              <a:off x="7581900" y="57531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7620000" y="61722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7772400" y="63246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7848600" y="64770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4800600" y="5562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810000" y="5486400"/>
              <a:ext cx="1524000" cy="1143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next:</a:t>
              </a:r>
            </a:p>
            <a:p>
              <a:endPara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value: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5105400" y="5486400"/>
              <a:ext cx="609600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6781800" y="5562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791200" y="5486400"/>
              <a:ext cx="1524000" cy="1143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next:</a:t>
              </a:r>
            </a:p>
            <a:p>
              <a:endPara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value: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00600" y="6096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781800" y="6096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90600" y="5562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rot="5400000" flipH="1" flipV="1">
              <a:off x="914400" y="4724400"/>
              <a:ext cx="1371600" cy="609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2971800" y="43434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81200" y="4267200"/>
              <a:ext cx="1524000" cy="1143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next:</a:t>
              </a:r>
            </a:p>
            <a:p>
              <a:endPara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value: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971800" y="48768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90600" y="43434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1295400" y="4267200"/>
              <a:ext cx="609600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533399" y="4343400"/>
              <a:ext cx="45720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200" dirty="0" err="1" smtClean="0"/>
                <a:t>np</a:t>
              </a:r>
              <a:endParaRPr lang="en-US" sz="2200" dirty="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3276600" y="44958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rot="5400000">
              <a:off x="3352800" y="4953000"/>
              <a:ext cx="914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264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sz="2200" dirty="0" smtClean="0"/>
              <a:t>Example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Suppose we are inserting a 4. </a:t>
            </a:r>
          </a:p>
          <a:p>
            <a:r>
              <a:rPr lang="en-US" dirty="0" smtClean="0"/>
              <a:t>The </a:t>
            </a:r>
            <a:r>
              <a:rPr lang="en-US" dirty="0"/>
              <a:t>list </a:t>
            </a:r>
            <a:r>
              <a:rPr lang="en-US" dirty="0" smtClean="0"/>
              <a:t>might be empty: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And </a:t>
            </a:r>
            <a:r>
              <a:rPr lang="en-US" dirty="0" smtClean="0"/>
              <a:t>the new list is</a:t>
            </a:r>
            <a:endParaRPr lang="en-US" dirty="0"/>
          </a:p>
          <a:p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3359239" y="2665412"/>
            <a:ext cx="2209799" cy="915988"/>
            <a:chOff x="1371601" y="4572000"/>
            <a:chExt cx="2209799" cy="915988"/>
          </a:xfrm>
        </p:grpSpPr>
        <p:sp>
          <p:nvSpPr>
            <p:cNvPr id="33" name="Rectangle 32"/>
            <p:cNvSpPr/>
            <p:nvPr/>
          </p:nvSpPr>
          <p:spPr>
            <a:xfrm>
              <a:off x="2057400" y="4572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371601" y="4572000"/>
              <a:ext cx="6858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/>
                <a:t>first</a:t>
              </a:r>
              <a:endParaRPr lang="en-US" sz="2200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2362200" y="47244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16200000" flipH="1">
              <a:off x="2857500" y="47625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2895600" y="51816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3048000" y="53340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3124200" y="54864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371601" y="4572000"/>
            <a:ext cx="6172199" cy="1600200"/>
            <a:chOff x="1371601" y="4572000"/>
            <a:chExt cx="6172199" cy="1600200"/>
          </a:xfrm>
        </p:grpSpPr>
        <p:sp>
          <p:nvSpPr>
            <p:cNvPr id="28" name="Rectangle 27"/>
            <p:cNvSpPr/>
            <p:nvPr/>
          </p:nvSpPr>
          <p:spPr>
            <a:xfrm>
              <a:off x="2057400" y="4572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71601" y="4572000"/>
              <a:ext cx="6858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/>
                <a:t>first</a:t>
              </a:r>
              <a:endParaRPr lang="en-US" sz="22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19800" y="51054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029200" y="5029200"/>
              <a:ext cx="1524000" cy="1143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next:</a:t>
              </a:r>
            </a:p>
            <a:p>
              <a:endPara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value: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038600" y="51054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V="1">
              <a:off x="4343400" y="5029200"/>
              <a:ext cx="609600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581399" y="5105400"/>
              <a:ext cx="45720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200" dirty="0" err="1" smtClean="0"/>
                <a:t>np</a:t>
              </a:r>
              <a:endParaRPr lang="en-US" sz="2200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6324600" y="52578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16200000" flipH="1">
              <a:off x="6819900" y="52959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6858000" y="57150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7010400" y="58674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7086600" y="60198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6019800" y="56388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2362200" y="4724400"/>
              <a:ext cx="25908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560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sz="2200" dirty="0" smtClean="0"/>
              <a:t>Implementation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Removal is a bit trickier since there are lots of things we need to accomplish, and they have to happen in precisely </a:t>
            </a:r>
            <a:r>
              <a:rPr lang="en-US" b="1" dirty="0" smtClean="0">
                <a:solidFill>
                  <a:srgbClr val="0000FF"/>
                </a:solidFill>
              </a:rPr>
              <a:t>the right order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the first item is removed, this violates the invariant on "first", which we have to fix: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::remove()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first = first-&gt;next;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36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sz="2200" dirty="0" smtClean="0"/>
              <a:t>Implementation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first = first-&gt;next;</a:t>
            </a:r>
            <a:endParaRPr lang="en-US" dirty="0" smtClean="0"/>
          </a:p>
          <a:p>
            <a:r>
              <a:rPr lang="en-US" dirty="0" smtClean="0"/>
              <a:t>If we are removing the first node, we must delete it to avoid a memory leak.</a:t>
            </a:r>
          </a:p>
          <a:p>
            <a:r>
              <a:rPr lang="en-US" dirty="0" smtClean="0"/>
              <a:t>Unfortunately, we </a:t>
            </a:r>
            <a:r>
              <a:rPr lang="en-US" b="1" dirty="0" smtClean="0"/>
              <a:t>can't</a:t>
            </a:r>
            <a:r>
              <a:rPr lang="en-US" dirty="0" smtClean="0"/>
              <a:t> delete it before advancing the "first" pointer (since first-&gt;next would then be undefined).</a:t>
            </a:r>
          </a:p>
          <a:p>
            <a:r>
              <a:rPr lang="en-US" dirty="0" smtClean="0"/>
              <a:t>But, </a:t>
            </a:r>
            <a:r>
              <a:rPr lang="en-US" b="1" dirty="0" smtClean="0"/>
              <a:t>after</a:t>
            </a:r>
            <a:r>
              <a:rPr lang="en-US" dirty="0" smtClean="0"/>
              <a:t> we advance the "first" pointer, </a:t>
            </a:r>
            <a:r>
              <a:rPr lang="en-US" dirty="0"/>
              <a:t>the node to </a:t>
            </a:r>
            <a:r>
              <a:rPr lang="en-US" dirty="0" smtClean="0"/>
              <a:t>be removed is an orphan, and can't be deleted.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solve this by introducing a local variable to remember the "old" first node, which we will call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victim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947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sz="2200" dirty="0" smtClean="0"/>
              <a:t>Implementation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After creating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victim</a:t>
            </a:r>
            <a:r>
              <a:rPr lang="en-US" dirty="0" smtClean="0"/>
              <a:t>, we can then delete the node </a:t>
            </a:r>
            <a:r>
              <a:rPr lang="en-US" b="1" dirty="0" smtClean="0"/>
              <a:t>after</a:t>
            </a:r>
            <a:r>
              <a:rPr lang="en-US" dirty="0" smtClean="0"/>
              <a:t> it is skipped by first.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::remove()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node *victim = first;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first = victim-&gt;next;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delete victim;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676400" y="4267200"/>
            <a:ext cx="3886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00600" y="4495800"/>
            <a:ext cx="3871573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Note: equivalent to</a:t>
            </a:r>
            <a:br>
              <a:rPr lang="en-US" sz="24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first = first-&gt;next;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25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sz="2200" dirty="0" smtClean="0"/>
              <a:t>Implementation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However, removing the first node is only half of the work.</a:t>
            </a:r>
          </a:p>
          <a:p>
            <a:r>
              <a:rPr lang="en-US" dirty="0" smtClean="0"/>
              <a:t>We must also return the value that was stored in the node.</a:t>
            </a:r>
          </a:p>
          <a:p>
            <a:r>
              <a:rPr lang="en-US" dirty="0" smtClean="0"/>
              <a:t>This is also tricky:</a:t>
            </a:r>
          </a:p>
          <a:p>
            <a:pPr lvl="1"/>
            <a:r>
              <a:rPr lang="en-US" dirty="0" smtClean="0"/>
              <a:t>We can't return the value first and then delete the node, since</a:t>
            </a:r>
            <a:br>
              <a:rPr lang="en-US" dirty="0" smtClean="0"/>
            </a:br>
            <a:r>
              <a:rPr lang="en-US" dirty="0" smtClean="0"/>
              <a:t>then the delete wouldn't happen.</a:t>
            </a:r>
          </a:p>
          <a:p>
            <a:pPr lvl="1"/>
            <a:r>
              <a:rPr lang="en-US" dirty="0" smtClean="0"/>
              <a:t>Likewise, if we delete the node first, the contained value is lost.</a:t>
            </a:r>
          </a:p>
          <a:p>
            <a:endParaRPr lang="en-US" dirty="0" smtClean="0"/>
          </a:p>
          <a:p>
            <a:r>
              <a:rPr lang="en-US" dirty="0" smtClean="0"/>
              <a:t>So, we use </a:t>
            </a:r>
            <a:r>
              <a:rPr lang="en-US" b="1" dirty="0" smtClean="0"/>
              <a:t>another</a:t>
            </a:r>
            <a:r>
              <a:rPr lang="en-US" dirty="0" smtClean="0"/>
              <a:t> local variable,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/>
              <a:t> to remember the result that we will eventually return.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76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sz="2200" dirty="0" smtClean="0"/>
              <a:t>Implementation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Now that we have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variable, the method becomes: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::remove()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node *victim = first;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result;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first = victim-&gt;next;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result = victim-&gt;value;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delete victim;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result;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68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sz="2200" dirty="0" smtClean="0"/>
              <a:t>Implementation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Finally, we need to cope with an empty list, and throw an exception if we have one: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::remove()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node *victim = first;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result;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>
              <a:buNone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listIsEmpty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e;</a:t>
            </a:r>
          </a:p>
          <a:p>
            <a:pPr>
              <a:buNone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throw e;</a:t>
            </a:r>
          </a:p>
          <a:p>
            <a:pPr>
              <a:buNone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first = victim-&gt;next;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result = victim-&gt;value;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delete victim;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78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sz="2200" dirty="0" smtClean="0"/>
              <a:t>Exercise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sz="3100" dirty="0" smtClean="0"/>
              <a:t>Note that for victim, we initialize it when it is declared, but we</a:t>
            </a:r>
            <a:br>
              <a:rPr lang="en-US" sz="3100" dirty="0" smtClean="0"/>
            </a:br>
            <a:r>
              <a:rPr lang="en-US" sz="3100" dirty="0" smtClean="0"/>
              <a:t>don't for </a:t>
            </a:r>
            <a:r>
              <a:rPr lang="en-US" sz="3100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3100" dirty="0" smtClean="0"/>
              <a:t>.</a:t>
            </a:r>
          </a:p>
          <a:p>
            <a:r>
              <a:rPr lang="en-US" sz="3100" b="1" u="sng" dirty="0" smtClean="0"/>
              <a:t>Question</a:t>
            </a:r>
            <a:r>
              <a:rPr lang="en-US" sz="3100" dirty="0" smtClean="0"/>
              <a:t>:</a:t>
            </a:r>
          </a:p>
          <a:p>
            <a:pPr>
              <a:buNone/>
            </a:pPr>
            <a:r>
              <a:rPr lang="en-US" sz="3100" dirty="0" smtClean="0"/>
              <a:t> 	Why didn't we initialize </a:t>
            </a:r>
            <a:r>
              <a:rPr lang="en-US" sz="3100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3100" dirty="0" smtClean="0"/>
              <a:t> to </a:t>
            </a:r>
            <a:r>
              <a:rPr lang="en-US" sz="3100" dirty="0" smtClean="0">
                <a:latin typeface="Courier New" pitchFamily="49" charset="0"/>
                <a:cs typeface="Courier New" pitchFamily="49" charset="0"/>
              </a:rPr>
              <a:t>victim-&gt;value</a:t>
            </a:r>
            <a:r>
              <a:rPr lang="en-US" sz="3100" dirty="0" smtClean="0"/>
              <a:t>?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::remove()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node *victim = first;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result;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listIsEmpty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e;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throw e;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first = victim-&gt;next;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result = victim-&gt;value;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delete victim;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62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sz="2200" dirty="0" smtClean="0"/>
              <a:t>Implementation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Now let’s work on the maintenance methods:</a:t>
            </a:r>
          </a:p>
          <a:p>
            <a:pPr lvl="1"/>
            <a:r>
              <a:rPr lang="en-US" dirty="0" smtClean="0"/>
              <a:t>Constructors</a:t>
            </a:r>
          </a:p>
          <a:p>
            <a:pPr lvl="1"/>
            <a:r>
              <a:rPr lang="en-US" dirty="0" smtClean="0"/>
              <a:t>Assignment operator</a:t>
            </a:r>
          </a:p>
          <a:p>
            <a:pPr lvl="1"/>
            <a:r>
              <a:rPr lang="en-US" dirty="0" smtClean="0"/>
              <a:t>Destructor</a:t>
            </a:r>
          </a:p>
          <a:p>
            <a:r>
              <a:rPr lang="en-US" dirty="0" smtClean="0"/>
              <a:t>The default constructor is easy:</a:t>
            </a:r>
          </a:p>
          <a:p>
            <a:pPr lvl="1"/>
            <a:r>
              <a:rPr lang="en-US" dirty="0" smtClean="0"/>
              <a:t>We just have to establish the representation invariant for an empty list: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: first(0)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{}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76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Introduction to Linked List</a:t>
            </a:r>
          </a:p>
          <a:p>
            <a:r>
              <a:rPr lang="en-US" dirty="0"/>
              <a:t>Implementation of Linked List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13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sz="2200" dirty="0" smtClean="0"/>
              <a:t>Implementation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Likewise, the destructor is easy.</a:t>
            </a:r>
          </a:p>
          <a:p>
            <a:r>
              <a:rPr lang="en-US" dirty="0" smtClean="0"/>
              <a:t>We have to destroy each node in the list before the list itself is destroyed.</a:t>
            </a:r>
          </a:p>
          <a:p>
            <a:r>
              <a:rPr lang="en-US" dirty="0" smtClean="0"/>
              <a:t>Actually, we already have a mechanism to destroy a single node – it's a side effect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remove()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So, we call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remove()</a:t>
            </a:r>
            <a:r>
              <a:rPr lang="en-US" dirty="0" smtClean="0"/>
              <a:t> until the list is empty, ignoring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remove()</a:t>
            </a:r>
            <a:r>
              <a:rPr lang="en-US" dirty="0" smtClean="0"/>
              <a:t>’s result.</a:t>
            </a:r>
          </a:p>
          <a:p>
            <a:r>
              <a:rPr lang="en-US" dirty="0" smtClean="0"/>
              <a:t>We put this functionality into another private method, called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removeAll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7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sz="2200" dirty="0" smtClean="0"/>
              <a:t>Implementation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cs typeface="Courier New" pitchFamily="49" charset="0"/>
              </a:rPr>
              <a:t>Here is the destructor and its helper:</a:t>
            </a:r>
          </a:p>
          <a:p>
            <a:pPr lvl="1"/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removeAll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while (!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remove();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::~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removeAll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88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sz="2200" dirty="0" smtClean="0"/>
              <a:t>Implementation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The copy constructor is tricky.</a:t>
            </a:r>
          </a:p>
          <a:p>
            <a:r>
              <a:rPr lang="en-US" dirty="0" smtClean="0"/>
              <a:t>The naive approach would be to walk the list from front to back, and insert each element that we find into the list.</a:t>
            </a:r>
          </a:p>
          <a:p>
            <a:r>
              <a:rPr lang="en-US" dirty="0" smtClean="0"/>
              <a:t>However, this gives us a list </a:t>
            </a:r>
            <a:r>
              <a:rPr lang="en-US" b="1" dirty="0" smtClean="0">
                <a:solidFill>
                  <a:srgbClr val="0000FF"/>
                </a:solidFill>
              </a:rPr>
              <a:t>in reverse order</a:t>
            </a:r>
            <a:r>
              <a:rPr lang="en-US" dirty="0" smtClean="0"/>
              <a:t>, because we always insert a new element at the beginning of the list.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we would prefer is to be able to walk the list </a:t>
            </a:r>
            <a:r>
              <a:rPr lang="en-US" b="1" dirty="0" smtClean="0">
                <a:solidFill>
                  <a:srgbClr val="C00000"/>
                </a:solidFill>
              </a:rPr>
              <a:t>backward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762000" y="4038600"/>
            <a:ext cx="3962400" cy="915988"/>
            <a:chOff x="2163536" y="4198031"/>
            <a:chExt cx="3962400" cy="915988"/>
          </a:xfrm>
        </p:grpSpPr>
        <p:sp>
          <p:nvSpPr>
            <p:cNvPr id="8" name="Rectangle 7"/>
            <p:cNvSpPr/>
            <p:nvPr/>
          </p:nvSpPr>
          <p:spPr>
            <a:xfrm>
              <a:off x="2773136" y="4198031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687536" y="4198031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01936" y="4198031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163536" y="4350431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3124200" y="4350431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038600" y="4350431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906736" y="4350431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16200000" flipH="1">
              <a:off x="5402036" y="4388531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440136" y="4807631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5592536" y="4960031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668736" y="5112431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4800600" y="4038600"/>
            <a:ext cx="990600" cy="457200"/>
            <a:chOff x="4800600" y="4038600"/>
            <a:chExt cx="990600" cy="457200"/>
          </a:xfrm>
        </p:grpSpPr>
        <p:sp>
          <p:nvSpPr>
            <p:cNvPr id="23" name="Rectangle 22"/>
            <p:cNvSpPr/>
            <p:nvPr/>
          </p:nvSpPr>
          <p:spPr>
            <a:xfrm>
              <a:off x="5334000" y="4038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4800600" y="4191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685064" y="4038600"/>
            <a:ext cx="1020536" cy="457200"/>
            <a:chOff x="5685064" y="4038600"/>
            <a:chExt cx="1020536" cy="457200"/>
          </a:xfrm>
        </p:grpSpPr>
        <p:sp>
          <p:nvSpPr>
            <p:cNvPr id="24" name="Rectangle 23"/>
            <p:cNvSpPr/>
            <p:nvPr/>
          </p:nvSpPr>
          <p:spPr>
            <a:xfrm>
              <a:off x="6248400" y="4038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5685064" y="4191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6599464" y="4038600"/>
            <a:ext cx="2087336" cy="915988"/>
            <a:chOff x="6599464" y="4038600"/>
            <a:chExt cx="2087336" cy="915988"/>
          </a:xfrm>
        </p:grpSpPr>
        <p:sp>
          <p:nvSpPr>
            <p:cNvPr id="25" name="Rectangle 24"/>
            <p:cNvSpPr/>
            <p:nvPr/>
          </p:nvSpPr>
          <p:spPr>
            <a:xfrm>
              <a:off x="7162800" y="4038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6599464" y="4191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7467600" y="4191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16200000" flipH="1">
              <a:off x="7962900" y="42291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8001000" y="46482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8153400" y="48006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8229600" y="49530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13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sz="2200" dirty="0" smtClean="0"/>
              <a:t>Implementation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Since there's no convenient way to walk the list backwards, we'll instead write a helper function that will </a:t>
            </a:r>
            <a:r>
              <a:rPr lang="en-US" b="1" dirty="0" smtClean="0">
                <a:solidFill>
                  <a:srgbClr val="0000FF"/>
                </a:solidFill>
              </a:rPr>
              <a:t>recursively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walk the list till the end.</a:t>
            </a:r>
          </a:p>
          <a:p>
            <a:r>
              <a:rPr lang="en-US" dirty="0" smtClean="0"/>
              <a:t>When we unwind the recursion, we can insert the elements from "back" to "front", which gives us the right answer: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(node *list) {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if (!list) return; // Base case</a:t>
            </a:r>
          </a:p>
          <a:p>
            <a:pPr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(list-&gt;next);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insert(list-&gt;value);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31169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sz="2200" dirty="0" smtClean="0"/>
              <a:t>Implementation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(node *list) {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if (!list) return; // Base case</a:t>
            </a:r>
          </a:p>
          <a:p>
            <a:pPr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(list-&gt;next);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insert(list-&gt;value);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must be a private method, since it deals with the concrete representation, not the abstraction.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85800" y="4191000"/>
            <a:ext cx="3657600" cy="915988"/>
            <a:chOff x="2239736" y="4198031"/>
            <a:chExt cx="3657600" cy="915988"/>
          </a:xfrm>
        </p:grpSpPr>
        <p:sp>
          <p:nvSpPr>
            <p:cNvPr id="6" name="Rectangle 5"/>
            <p:cNvSpPr/>
            <p:nvPr/>
          </p:nvSpPr>
          <p:spPr>
            <a:xfrm>
              <a:off x="2773136" y="4198031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687536" y="4198031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601936" y="4198031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239736" y="4350431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124200" y="4350431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038600" y="4350431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906736" y="4350431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440136" y="4350431"/>
              <a:ext cx="152400" cy="457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211536" y="4807631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363936" y="4960031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440136" y="5112431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762000" y="3886200"/>
            <a:ext cx="3505200" cy="13716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836964" y="3962400"/>
            <a:ext cx="2430236" cy="12192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751364" y="4038600"/>
            <a:ext cx="1515836" cy="10668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619500" y="4114800"/>
            <a:ext cx="647700" cy="914400"/>
          </a:xfrm>
          <a:prstGeom prst="rect">
            <a:avLst/>
          </a:prstGeom>
          <a:noFill/>
          <a:ln w="38100">
            <a:solidFill>
              <a:srgbClr val="FF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800600" y="4113212"/>
            <a:ext cx="990600" cy="457200"/>
            <a:chOff x="4800600" y="4038600"/>
            <a:chExt cx="990600" cy="457200"/>
          </a:xfrm>
        </p:grpSpPr>
        <p:sp>
          <p:nvSpPr>
            <p:cNvPr id="23" name="Rectangle 22"/>
            <p:cNvSpPr/>
            <p:nvPr/>
          </p:nvSpPr>
          <p:spPr>
            <a:xfrm>
              <a:off x="5334000" y="4038600"/>
              <a:ext cx="4572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4800600" y="4191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685064" y="4113212"/>
            <a:ext cx="1020536" cy="457200"/>
            <a:chOff x="5685064" y="4038600"/>
            <a:chExt cx="1020536" cy="457200"/>
          </a:xfrm>
        </p:grpSpPr>
        <p:sp>
          <p:nvSpPr>
            <p:cNvPr id="26" name="Rectangle 25"/>
            <p:cNvSpPr/>
            <p:nvPr/>
          </p:nvSpPr>
          <p:spPr>
            <a:xfrm>
              <a:off x="6248400" y="4038600"/>
              <a:ext cx="457200" cy="457200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5685064" y="4191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6599464" y="4113212"/>
            <a:ext cx="1858736" cy="915988"/>
            <a:chOff x="6599464" y="4038600"/>
            <a:chExt cx="1858736" cy="915988"/>
          </a:xfrm>
        </p:grpSpPr>
        <p:sp>
          <p:nvSpPr>
            <p:cNvPr id="29" name="Rectangle 28"/>
            <p:cNvSpPr/>
            <p:nvPr/>
          </p:nvSpPr>
          <p:spPr>
            <a:xfrm>
              <a:off x="7162800" y="4038600"/>
              <a:ext cx="457200" cy="45720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6599464" y="4191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7467600" y="4191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8001000" y="4191000"/>
              <a:ext cx="152400" cy="457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7772400" y="46482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7924800" y="48006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8001000" y="49530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871900" y="3424535"/>
            <a:ext cx="3988528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Assuming the current list is empty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312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sz="2200" dirty="0" smtClean="0"/>
              <a:t>Implementation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the copy constructor and assignment operator are pretty easy.</a:t>
            </a:r>
          </a:p>
          <a:p>
            <a:r>
              <a:rPr lang="en-US" dirty="0" smtClean="0"/>
              <a:t>For the copy constructor, make sure we start with an empty list, and then 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&amp;l)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: first (0)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l.first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49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sz="2200" dirty="0" smtClean="0"/>
              <a:t>Implementation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assignment operator ensures that there is no self-assignment, destroys the current list, then copies the new one: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&amp;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::operator= 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    (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&amp;l) {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if (this != &amp;l) {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removeAll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l.first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return *this;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94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Problem Solving with C++ (8</a:t>
            </a:r>
            <a:r>
              <a:rPr lang="en-US" b="1" baseline="30000" dirty="0"/>
              <a:t>th</a:t>
            </a:r>
            <a:r>
              <a:rPr lang="en-US" b="1" dirty="0"/>
              <a:t> Edition)</a:t>
            </a:r>
            <a:r>
              <a:rPr lang="en-US" dirty="0"/>
              <a:t>, by </a:t>
            </a:r>
            <a:r>
              <a:rPr lang="en-US" i="1" dirty="0"/>
              <a:t>Walter </a:t>
            </a:r>
            <a:r>
              <a:rPr lang="en-US" i="1" dirty="0" err="1"/>
              <a:t>Savitch</a:t>
            </a:r>
            <a:r>
              <a:rPr lang="en-US" dirty="0"/>
              <a:t>, Addison Wesley Publishing (</a:t>
            </a:r>
            <a:r>
              <a:rPr lang="en-US" dirty="0" smtClean="0"/>
              <a:t>2011)</a:t>
            </a:r>
          </a:p>
          <a:p>
            <a:pPr lvl="1"/>
            <a:r>
              <a:rPr lang="en-US" dirty="0" smtClean="0"/>
              <a:t>Chapter </a:t>
            </a:r>
            <a:r>
              <a:rPr lang="en-US" dirty="0"/>
              <a:t>13.1</a:t>
            </a:r>
            <a:r>
              <a:rPr lang="en-US" dirty="0">
                <a:solidFill>
                  <a:srgbClr val="C00000"/>
                </a:solidFill>
              </a:rPr>
              <a:t> Nodes and Linked Lists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41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sz="2200" dirty="0" smtClean="0"/>
              <a:t>Introduction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Expandable arrays are only one way to implement storage that can grow and shrink over time.</a:t>
            </a:r>
          </a:p>
          <a:p>
            <a:r>
              <a:rPr lang="en-US" dirty="0" smtClean="0"/>
              <a:t>Another way is to use a </a:t>
            </a:r>
            <a:r>
              <a:rPr lang="en-US" b="1" dirty="0" smtClean="0">
                <a:solidFill>
                  <a:srgbClr val="C00000"/>
                </a:solidFill>
              </a:rPr>
              <a:t>linked structure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linked structure is one with a series of zero or more data containers, connected by pointers from one to another, like: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81200" y="3886200"/>
            <a:ext cx="5410200" cy="992188"/>
            <a:chOff x="1981200" y="4724400"/>
            <a:chExt cx="5410200" cy="992188"/>
          </a:xfrm>
        </p:grpSpPr>
        <p:sp>
          <p:nvSpPr>
            <p:cNvPr id="5" name="Rectangle 4"/>
            <p:cNvSpPr/>
            <p:nvPr/>
          </p:nvSpPr>
          <p:spPr>
            <a:xfrm>
              <a:off x="31242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0386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9530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81200" y="4724400"/>
              <a:ext cx="4860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list</a:t>
              </a:r>
              <a:endParaRPr lang="en-US" sz="2200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4384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4290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3434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2578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1722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6200000" flipH="1">
              <a:off x="6667500" y="49911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705600" y="54102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858000" y="55626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6934200" y="57150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622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sz="2200" dirty="0" smtClean="0"/>
              <a:t>Introduction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Expandable arrays are only one way to implement storage that can grow and shrink over time.</a:t>
            </a:r>
          </a:p>
          <a:p>
            <a:r>
              <a:rPr lang="en-US" dirty="0" smtClean="0"/>
              <a:t>Another way is to use a </a:t>
            </a:r>
            <a:r>
              <a:rPr lang="en-US" b="1" dirty="0">
                <a:solidFill>
                  <a:srgbClr val="C00000"/>
                </a:solidFill>
              </a:rPr>
              <a:t>linked structure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linked structure is one with a series of zero or more data containers, connected by pointers from one to another, like: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62200" y="4038600"/>
            <a:ext cx="4860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list</a:t>
            </a:r>
            <a:endParaRPr lang="en-US" sz="22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19400" y="42672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10000" y="42672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24400" y="42672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638800" y="42672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553200" y="42672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H="1">
            <a:off x="7048500" y="4305300"/>
            <a:ext cx="3810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086600" y="47244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239000" y="4876800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315200" y="5029200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66800" y="4800600"/>
            <a:ext cx="5638800" cy="193899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linked structure is sort of like a freight train.  If you need to carry more freight, you get a new boxcar, connect it to the train, and fill it.  When you don't need it any more, you can remove that boxcar from the train.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4038600"/>
            <a:ext cx="457200" cy="484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4038600"/>
            <a:ext cx="457200" cy="484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4038600"/>
            <a:ext cx="457200" cy="484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4038600"/>
            <a:ext cx="457200" cy="484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8276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sz="2200" dirty="0" smtClean="0"/>
              <a:t>Introduction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Suppose we wanted to implement an abstract data type for a mutable list of integers, represented as a linked structure.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ADT will be similar to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list_t</a:t>
            </a:r>
            <a:r>
              <a:rPr lang="en-US" dirty="0" smtClean="0"/>
              <a:t> type from project two, except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list_t</a:t>
            </a:r>
            <a:r>
              <a:rPr lang="en-US" dirty="0" smtClean="0"/>
              <a:t> is </a:t>
            </a:r>
            <a:r>
              <a:rPr lang="en-US" b="1" dirty="0" smtClean="0">
                <a:solidFill>
                  <a:srgbClr val="C00000"/>
                </a:solidFill>
              </a:rPr>
              <a:t>immutable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Once 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list_t</a:t>
            </a:r>
            <a:r>
              <a:rPr lang="en-US" dirty="0" smtClean="0"/>
              <a:t> object was created, no operations on that list would ever change it.</a:t>
            </a:r>
          </a:p>
        </p:txBody>
      </p:sp>
    </p:spTree>
    <p:extLst>
      <p:ext uri="{BB962C8B-B14F-4D97-AF65-F5344CB8AC3E}">
        <p14:creationId xmlns:p14="http://schemas.microsoft.com/office/powerpoint/2010/main" val="373181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sz="2200" dirty="0" smtClean="0"/>
              <a:t>Introduction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There are three operations that the list must support: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// EFFECTS: returns true if list is empty,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//          false otherwise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insert(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MODIFIES: this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EFFECTS: inserts v into the front of the list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listIsEmpty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{}; // An exception class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remove();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MODIFIES: this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EFFECTS: if list is empty, throw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listIsEmpty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         Otherwise,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remove and return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the first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         element of the list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02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sz="2200" dirty="0" smtClean="0"/>
              <a:t>Introduction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For example, if the list is (1 2 3), and you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remove()</a:t>
            </a:r>
            <a:r>
              <a:rPr lang="en-US" dirty="0" smtClean="0"/>
              <a:t>, the list will be changed to (2 3),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dirty="0" smtClean="0"/>
              <a:t> returns 1.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remove();</a:t>
            </a:r>
          </a:p>
          <a:p>
            <a:pPr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  // MODIFIES: this</a:t>
            </a:r>
          </a:p>
          <a:p>
            <a:pPr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  // EFFECTS: if list is empty, throw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listIsEmpty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  //          Otherwise, remove and return the </a:t>
            </a:r>
          </a:p>
          <a:p>
            <a:pPr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  //          first element of the list</a:t>
            </a:r>
          </a:p>
          <a:p>
            <a:pPr>
              <a:buNone/>
            </a:pPr>
            <a:endParaRPr lang="en-US" sz="2100" b="1" dirty="0" smtClean="0"/>
          </a:p>
          <a:p>
            <a:r>
              <a:rPr lang="en-US" dirty="0" smtClean="0"/>
              <a:t>If you then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insert(4)</a:t>
            </a:r>
            <a:r>
              <a:rPr lang="en-US" dirty="0" smtClean="0"/>
              <a:t>, the list changes to (4 2 3).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void insert(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 // MODIFIES: this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 // EFFECTS: inserts v into the front of the list</a:t>
            </a:r>
            <a:endParaRPr 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106010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 to Linked List</a:t>
            </a:r>
          </a:p>
          <a:p>
            <a:r>
              <a:rPr lang="en-US" dirty="0"/>
              <a:t>Implementation of Linked List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1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12391</TotalTime>
  <Words>2083</Words>
  <Application>Microsoft Macintosh PowerPoint</Application>
  <PresentationFormat>全屏显示(4:3)</PresentationFormat>
  <Paragraphs>456</Paragraphs>
  <Slides>37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4" baseType="lpstr">
      <vt:lpstr>Calibri</vt:lpstr>
      <vt:lpstr>Courier New</vt:lpstr>
      <vt:lpstr>Franklin Gothic Book</vt:lpstr>
      <vt:lpstr>Perpetua</vt:lpstr>
      <vt:lpstr>Wingdings 2</vt:lpstr>
      <vt:lpstr>宋体</vt:lpstr>
      <vt:lpstr>Equity</vt:lpstr>
      <vt:lpstr>Ve 280 Programming and Introductory Data Structures</vt:lpstr>
      <vt:lpstr>Course Evaluation</vt:lpstr>
      <vt:lpstr>Outline</vt:lpstr>
      <vt:lpstr>Linked Lists Introduction</vt:lpstr>
      <vt:lpstr>Linked Lists Introduction</vt:lpstr>
      <vt:lpstr>Linked Lists Introduction</vt:lpstr>
      <vt:lpstr>Linked Lists Introduction</vt:lpstr>
      <vt:lpstr>Linked Lists Introduction</vt:lpstr>
      <vt:lpstr>Outline</vt:lpstr>
      <vt:lpstr>Linked Lists Implementation</vt:lpstr>
      <vt:lpstr>Linked Lists Implementation</vt:lpstr>
      <vt:lpstr>Linked Lists Implementation</vt:lpstr>
      <vt:lpstr>Linked List Traversal</vt:lpstr>
      <vt:lpstr>Linked Lists Implementation</vt:lpstr>
      <vt:lpstr>Linked Lists Implementation</vt:lpstr>
      <vt:lpstr>Linked Lists Implementation</vt:lpstr>
      <vt:lpstr>Linked Lists Implementation</vt:lpstr>
      <vt:lpstr>Linked Lists Implementation</vt:lpstr>
      <vt:lpstr>Linked Lists Implementation</vt:lpstr>
      <vt:lpstr>Linked Lists Example</vt:lpstr>
      <vt:lpstr>Linked Lists Example</vt:lpstr>
      <vt:lpstr>Linked Lists Implementation</vt:lpstr>
      <vt:lpstr>Linked Lists Implementation</vt:lpstr>
      <vt:lpstr>Linked Lists Implementation</vt:lpstr>
      <vt:lpstr>Linked Lists Implementation</vt:lpstr>
      <vt:lpstr>Linked Lists Implementation</vt:lpstr>
      <vt:lpstr>Linked Lists Implementation</vt:lpstr>
      <vt:lpstr>Linked Lists Exercise</vt:lpstr>
      <vt:lpstr>Linked Lists Implementation</vt:lpstr>
      <vt:lpstr>Linked Lists Implementation</vt:lpstr>
      <vt:lpstr>Linked Lists Implementation</vt:lpstr>
      <vt:lpstr>Linked Lists Implementation</vt:lpstr>
      <vt:lpstr>Linked Lists Implementation</vt:lpstr>
      <vt:lpstr>Linked Lists Implementation</vt:lpstr>
      <vt:lpstr>Linked Lists Implementation</vt:lpstr>
      <vt:lpstr>Linked Lists Implementation</vt:lpstr>
      <vt:lpstr>Reference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WangPeter</cp:lastModifiedBy>
  <cp:revision>1074</cp:revision>
  <dcterms:created xsi:type="dcterms:W3CDTF">2008-09-02T17:19:50Z</dcterms:created>
  <dcterms:modified xsi:type="dcterms:W3CDTF">2017-07-13T02:09:12Z</dcterms:modified>
</cp:coreProperties>
</file>