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52" r:id="rId1"/>
  </p:sldMasterIdLst>
  <p:notesMasterIdLst>
    <p:notesMasterId r:id="rId26"/>
  </p:notesMasterIdLst>
  <p:sldIdLst>
    <p:sldId id="285" r:id="rId2"/>
    <p:sldId id="296" r:id="rId3"/>
    <p:sldId id="297" r:id="rId4"/>
    <p:sldId id="305" r:id="rId5"/>
    <p:sldId id="330" r:id="rId6"/>
    <p:sldId id="303" r:id="rId7"/>
    <p:sldId id="306" r:id="rId8"/>
    <p:sldId id="307" r:id="rId9"/>
    <p:sldId id="308" r:id="rId10"/>
    <p:sldId id="309" r:id="rId11"/>
    <p:sldId id="310" r:id="rId12"/>
    <p:sldId id="314" r:id="rId13"/>
    <p:sldId id="315" r:id="rId14"/>
    <p:sldId id="316" r:id="rId15"/>
    <p:sldId id="321" r:id="rId16"/>
    <p:sldId id="320" r:id="rId17"/>
    <p:sldId id="322" r:id="rId18"/>
    <p:sldId id="323" r:id="rId19"/>
    <p:sldId id="324" r:id="rId20"/>
    <p:sldId id="329" r:id="rId21"/>
    <p:sldId id="319" r:id="rId22"/>
    <p:sldId id="327" r:id="rId23"/>
    <p:sldId id="328" r:id="rId24"/>
    <p:sldId id="318"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518E"/>
    <a:srgbClr val="0066FF"/>
    <a:srgbClr val="4D84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994" autoAdjust="0"/>
  </p:normalViewPr>
  <p:slideViewPr>
    <p:cSldViewPr snapToGrid="0" snapToObjects="1">
      <p:cViewPr>
        <p:scale>
          <a:sx n="100" d="100"/>
          <a:sy n="100" d="100"/>
        </p:scale>
        <p:origin x="878" y="2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51F7A-7D83-F242-B4E9-3B1E3EC721D5}" type="datetimeFigureOut">
              <a:rPr lang="en-US" smtClean="0"/>
              <a:t>6/2/2021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168D49-A00E-4E49-8DCB-DCBA02F44281}" type="slidenum">
              <a:rPr lang="en-US" smtClean="0"/>
              <a:t>‹#›</a:t>
            </a:fld>
            <a:endParaRPr lang="en-US"/>
          </a:p>
        </p:txBody>
      </p:sp>
    </p:spTree>
    <p:extLst>
      <p:ext uri="{BB962C8B-B14F-4D97-AF65-F5344CB8AC3E}">
        <p14:creationId xmlns:p14="http://schemas.microsoft.com/office/powerpoint/2010/main" val="5252457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here is the group 7. our topic is popularity prediction and </a:t>
            </a:r>
            <a:r>
              <a:rPr lang="en-US" altLang="zh-CN" dirty="0" err="1"/>
              <a:t>reconmmendation</a:t>
            </a:r>
            <a:r>
              <a:rPr lang="en-US" altLang="zh-CN" dirty="0"/>
              <a:t>. My name is Luo </a:t>
            </a:r>
            <a:r>
              <a:rPr lang="en-US" altLang="zh-CN" dirty="0" err="1"/>
              <a:t>tianzi</a:t>
            </a:r>
            <a:r>
              <a:rPr lang="en-US" altLang="zh-CN" dirty="0"/>
              <a:t> and Qin </a:t>
            </a:r>
            <a:r>
              <a:rPr lang="en-US" altLang="zh-CN" dirty="0" err="1"/>
              <a:t>jingtao</a:t>
            </a:r>
            <a:r>
              <a:rPr lang="en-US" altLang="zh-CN" dirty="0"/>
              <a:t> is my partner.</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1</a:t>
            </a:fld>
            <a:endParaRPr lang="en-US"/>
          </a:p>
        </p:txBody>
      </p:sp>
    </p:spTree>
    <p:extLst>
      <p:ext uri="{BB962C8B-B14F-4D97-AF65-F5344CB8AC3E}">
        <p14:creationId xmlns:p14="http://schemas.microsoft.com/office/powerpoint/2010/main" val="112515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10</a:t>
            </a:fld>
            <a:endParaRPr lang="en-US"/>
          </a:p>
        </p:txBody>
      </p:sp>
    </p:spTree>
    <p:extLst>
      <p:ext uri="{BB962C8B-B14F-4D97-AF65-F5344CB8AC3E}">
        <p14:creationId xmlns:p14="http://schemas.microsoft.com/office/powerpoint/2010/main" val="307231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obvious that 'artists' has strong correlation with a song's popularity. Since the 'artist' feature is Object type, we use the Target Encoding approach and replace the artist with its mean popularity.</a:t>
            </a:r>
          </a:p>
          <a:p>
            <a:r>
              <a:rPr lang="en-US" altLang="zh-CN" b="0" i="0" dirty="0">
                <a:effectLst/>
                <a:latin typeface="Arial" panose="020B0604020202020204" pitchFamily="34" charset="0"/>
              </a:rPr>
              <a:t>Where n is the number of songs, m is the number of artists,ˆ</a:t>
            </a:r>
            <a:r>
              <a:rPr lang="en-US" altLang="zh-CN" b="0" i="0" dirty="0" err="1">
                <a:effectLst/>
                <a:latin typeface="Arial" panose="020B0604020202020204" pitchFamily="34" charset="0"/>
              </a:rPr>
              <a:t>xik</a:t>
            </a:r>
            <a:r>
              <a:rPr lang="en-US" altLang="zh-CN" b="0" i="0" dirty="0">
                <a:effectLst/>
                <a:latin typeface="Arial" panose="020B0604020202020204" pitchFamily="34" charset="0"/>
              </a:rPr>
              <a:t> is the encoding value of the k-</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 </a:t>
            </a:r>
            <a:r>
              <a:rPr lang="en-US" altLang="zh-CN" b="0" i="0" dirty="0" err="1">
                <a:effectLst/>
                <a:latin typeface="Arial" panose="020B0604020202020204" pitchFamily="34" charset="0"/>
              </a:rPr>
              <a:t>xij</a:t>
            </a:r>
            <a:r>
              <a:rPr lang="en-US" altLang="zh-CN" b="0" i="0" dirty="0">
                <a:effectLst/>
                <a:latin typeface="Arial" panose="020B0604020202020204" pitchFamily="34" charset="0"/>
              </a:rPr>
              <a:t> is the j-</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song’s object value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 </a:t>
            </a:r>
            <a:r>
              <a:rPr lang="en-US" altLang="zh-CN" b="0" i="0" dirty="0" err="1">
                <a:effectLst/>
                <a:latin typeface="Arial" panose="020B0604020202020204" pitchFamily="34" charset="0"/>
              </a:rPr>
              <a:t>yij</a:t>
            </a:r>
            <a:r>
              <a:rPr lang="en-US" altLang="zh-CN" b="0" i="0" dirty="0">
                <a:effectLst/>
                <a:latin typeface="Arial" panose="020B0604020202020204" pitchFamily="34" charset="0"/>
              </a:rPr>
              <a:t> is the popularity of the j-</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a:t>
            </a:r>
          </a:p>
          <a:p>
            <a:r>
              <a:rPr lang="zh-CN" altLang="en-US" b="0" i="0" dirty="0">
                <a:effectLst/>
                <a:latin typeface="Arial" panose="020B0604020202020204" pitchFamily="34" charset="0"/>
              </a:rPr>
              <a:t>其中</a:t>
            </a:r>
            <a:r>
              <a:rPr lang="en-US" altLang="zh-CN" b="0" i="0" dirty="0">
                <a:effectLst/>
                <a:latin typeface="Arial" panose="020B0604020202020204" pitchFamily="34" charset="0"/>
              </a:rPr>
              <a:t>n</a:t>
            </a:r>
            <a:r>
              <a:rPr lang="zh-CN" altLang="en-US" b="0" i="0" dirty="0">
                <a:effectLst/>
                <a:latin typeface="Arial" panose="020B0604020202020204" pitchFamily="34" charset="0"/>
              </a:rPr>
              <a:t>是歌曲的数量，</a:t>
            </a:r>
            <a:r>
              <a:rPr lang="en-US" altLang="zh-CN" b="0" i="0" dirty="0">
                <a:effectLst/>
                <a:latin typeface="Arial" panose="020B0604020202020204" pitchFamily="34" charset="0"/>
              </a:rPr>
              <a:t>m</a:t>
            </a:r>
            <a:r>
              <a:rPr lang="zh-CN" altLang="en-US" b="0" i="0" dirty="0">
                <a:effectLst/>
                <a:latin typeface="Arial" panose="020B0604020202020204" pitchFamily="34" charset="0"/>
              </a:rPr>
              <a:t>是艺术家的数量，ˆ</a:t>
            </a:r>
            <a:r>
              <a:rPr lang="en-US" altLang="zh-CN" b="0" i="0" dirty="0" err="1">
                <a:effectLst/>
                <a:latin typeface="Arial" panose="020B0604020202020204" pitchFamily="34" charset="0"/>
              </a:rPr>
              <a:t>xik</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k</a:t>
            </a:r>
            <a:r>
              <a:rPr lang="zh-CN" altLang="en-US" b="0" i="0" dirty="0">
                <a:effectLst/>
                <a:latin typeface="Arial" panose="020B0604020202020204" pitchFamily="34" charset="0"/>
              </a:rPr>
              <a:t>首歌曲的编码值，</a:t>
            </a:r>
            <a:r>
              <a:rPr lang="en-US" altLang="zh-CN" b="0" i="0" dirty="0" err="1">
                <a:effectLst/>
                <a:latin typeface="Arial" panose="020B0604020202020204" pitchFamily="34" charset="0"/>
              </a:rPr>
              <a:t>xij</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j</a:t>
            </a:r>
            <a:r>
              <a:rPr lang="zh-CN" altLang="en-US" b="0" i="0" dirty="0">
                <a:effectLst/>
                <a:latin typeface="Arial" panose="020B0604020202020204" pitchFamily="34" charset="0"/>
              </a:rPr>
              <a:t>首歌曲的对象值，</a:t>
            </a:r>
            <a:r>
              <a:rPr lang="en-US" altLang="zh-CN" b="0" i="0" dirty="0" err="1">
                <a:effectLst/>
                <a:latin typeface="Arial" panose="020B0604020202020204" pitchFamily="34" charset="0"/>
              </a:rPr>
              <a:t>yij</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j</a:t>
            </a:r>
            <a:r>
              <a:rPr lang="zh-CN" altLang="en-US" b="0" i="0" dirty="0">
                <a:effectLst/>
                <a:latin typeface="Arial" panose="020B0604020202020204" pitchFamily="34" charset="0"/>
              </a:rPr>
              <a:t>首歌曲的流行度</a:t>
            </a:r>
            <a:r>
              <a:rPr lang="en-US" altLang="zh-CN" b="0" i="0" dirty="0">
                <a:effectLst/>
                <a:latin typeface="Arial" panose="020B0604020202020204" pitchFamily="34" charset="0"/>
              </a:rPr>
              <a:t>t</a:t>
            </a:r>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11</a:t>
            </a:fld>
            <a:endParaRPr lang="en-US"/>
          </a:p>
        </p:txBody>
      </p:sp>
    </p:spTree>
    <p:extLst>
      <p:ext uri="{BB962C8B-B14F-4D97-AF65-F5344CB8AC3E}">
        <p14:creationId xmlns:p14="http://schemas.microsoft.com/office/powerpoint/2010/main" val="93024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We use the following models to do the regression and compare their performance to select a best model</a:t>
            </a:r>
          </a:p>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12</a:t>
            </a:fld>
            <a:endParaRPr lang="en-US"/>
          </a:p>
        </p:txBody>
      </p:sp>
    </p:spTree>
    <p:extLst>
      <p:ext uri="{BB962C8B-B14F-4D97-AF65-F5344CB8AC3E}">
        <p14:creationId xmlns:p14="http://schemas.microsoft.com/office/powerpoint/2010/main" val="3883369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model contains several decision trees and each of them built by some samples and attributes.</a:t>
            </a:r>
          </a:p>
        </p:txBody>
      </p:sp>
      <p:sp>
        <p:nvSpPr>
          <p:cNvPr id="4" name="灯片编号占位符 3"/>
          <p:cNvSpPr>
            <a:spLocks noGrp="1"/>
          </p:cNvSpPr>
          <p:nvPr>
            <p:ph type="sldNum" sz="quarter" idx="5"/>
          </p:nvPr>
        </p:nvSpPr>
        <p:spPr/>
        <p:txBody>
          <a:bodyPr/>
          <a:lstStyle/>
          <a:p>
            <a:fld id="{1C168D49-A00E-4E49-8DCB-DCBA02F44281}" type="slidenum">
              <a:rPr lang="en-US" smtClean="0"/>
              <a:t>13</a:t>
            </a:fld>
            <a:endParaRPr lang="en-US"/>
          </a:p>
        </p:txBody>
      </p:sp>
    </p:spTree>
    <p:extLst>
      <p:ext uri="{BB962C8B-B14F-4D97-AF65-F5344CB8AC3E}">
        <p14:creationId xmlns:p14="http://schemas.microsoft.com/office/powerpoint/2010/main" val="39139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14</a:t>
            </a:fld>
            <a:endParaRPr lang="en-US"/>
          </a:p>
        </p:txBody>
      </p:sp>
    </p:spTree>
    <p:extLst>
      <p:ext uri="{BB962C8B-B14F-4D97-AF65-F5344CB8AC3E}">
        <p14:creationId xmlns:p14="http://schemas.microsoft.com/office/powerpoint/2010/main" val="296951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Calculate the sum squared error (SSE) under different K</a:t>
            </a:r>
            <a:endParaRPr lang="zh-CN" altLang="en-US" sz="1200" dirty="0"/>
          </a:p>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15</a:t>
            </a:fld>
            <a:endParaRPr lang="en-US"/>
          </a:p>
        </p:txBody>
      </p:sp>
    </p:spTree>
    <p:extLst>
      <p:ext uri="{BB962C8B-B14F-4D97-AF65-F5344CB8AC3E}">
        <p14:creationId xmlns:p14="http://schemas.microsoft.com/office/powerpoint/2010/main" val="135178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on the right left hand, the figure shows the result of target encoding with cutoff. but the best performance is lower than using target encoding without cutoff</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16</a:t>
            </a:fld>
            <a:endParaRPr lang="en-US"/>
          </a:p>
        </p:txBody>
      </p:sp>
    </p:spTree>
    <p:extLst>
      <p:ext uri="{BB962C8B-B14F-4D97-AF65-F5344CB8AC3E}">
        <p14:creationId xmlns:p14="http://schemas.microsoft.com/office/powerpoint/2010/main" val="1972283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on the right left hand, the figure shows the result of target encoding with cutoff. but the best performance is lower than using target encoding without cutoff</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17</a:t>
            </a:fld>
            <a:endParaRPr lang="en-US"/>
          </a:p>
        </p:txBody>
      </p:sp>
    </p:spTree>
    <p:extLst>
      <p:ext uri="{BB962C8B-B14F-4D97-AF65-F5344CB8AC3E}">
        <p14:creationId xmlns:p14="http://schemas.microsoft.com/office/powerpoint/2010/main" val="217857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decision-tree regression model, if the number of max leaf node is too small, the model will fail to capture relevant patterns, again lead to less accurate predictions. if number of max leaf node if too large, the model will capture spurious patterns that won’t recur in the future and lead to less accurate predictions. </a:t>
            </a:r>
          </a:p>
          <a:p>
            <a:r>
              <a:rPr lang="en-US" altLang="zh-CN" dirty="0"/>
              <a:t>The left hand side figure shows the test score under different max leaf nodes. We can see that the model converges when max leaf node is around 100. And for this model, it is better to use target encoding with cutoff.</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18</a:t>
            </a:fld>
            <a:endParaRPr lang="en-US"/>
          </a:p>
        </p:txBody>
      </p:sp>
    </p:spTree>
    <p:extLst>
      <p:ext uri="{BB962C8B-B14F-4D97-AF65-F5344CB8AC3E}">
        <p14:creationId xmlns:p14="http://schemas.microsoft.com/office/powerpoint/2010/main" val="2106132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19</a:t>
            </a:fld>
            <a:endParaRPr lang="en-US"/>
          </a:p>
        </p:txBody>
      </p:sp>
    </p:spTree>
    <p:extLst>
      <p:ext uri="{BB962C8B-B14F-4D97-AF65-F5344CB8AC3E}">
        <p14:creationId xmlns:p14="http://schemas.microsoft.com/office/powerpoint/2010/main" val="254295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Why we</a:t>
            </a:r>
            <a:r>
              <a:rPr lang="zh-CN" altLang="en-US" dirty="0"/>
              <a:t> </a:t>
            </a:r>
            <a:r>
              <a:rPr lang="en-US" altLang="zh-CN" dirty="0"/>
              <a:t>want</a:t>
            </a:r>
            <a:r>
              <a:rPr lang="zh-CN" altLang="en-US" dirty="0"/>
              <a:t> </a:t>
            </a:r>
            <a:r>
              <a:rPr lang="en-US" altLang="zh-CN" dirty="0"/>
              <a:t>to</a:t>
            </a:r>
            <a:r>
              <a:rPr lang="zh-CN" altLang="en-US" dirty="0"/>
              <a:t> </a:t>
            </a:r>
            <a:r>
              <a:rPr lang="en-US" altLang="zh-CN" dirty="0"/>
              <a:t>do</a:t>
            </a:r>
            <a:r>
              <a:rPr lang="zh-CN" altLang="en-US" dirty="0"/>
              <a:t> </a:t>
            </a:r>
            <a:r>
              <a:rPr lang="en-US" altLang="zh-CN" dirty="0"/>
              <a:t>this</a:t>
            </a:r>
            <a:r>
              <a:rPr lang="zh-CN" altLang="en-US" dirty="0"/>
              <a:t> </a:t>
            </a:r>
            <a:r>
              <a:rPr lang="en-US" altLang="zh-CN" dirty="0"/>
              <a:t>topic</a:t>
            </a:r>
            <a:r>
              <a:rPr lang="zh-CN" altLang="en-US" dirty="0"/>
              <a:t> </a:t>
            </a:r>
            <a:r>
              <a:rPr lang="en-US" altLang="zh-CN" dirty="0"/>
              <a:t>is</a:t>
            </a:r>
            <a:r>
              <a:rPr lang="zh-CN" altLang="en-US" dirty="0"/>
              <a:t> </a:t>
            </a:r>
            <a:endParaRPr lang="en-US" dirty="0"/>
          </a:p>
        </p:txBody>
      </p:sp>
      <p:sp>
        <p:nvSpPr>
          <p:cNvPr id="4" name="Slide Number Placeholder 3"/>
          <p:cNvSpPr>
            <a:spLocks noGrp="1"/>
          </p:cNvSpPr>
          <p:nvPr>
            <p:ph type="sldNum" sz="quarter" idx="10"/>
          </p:nvPr>
        </p:nvSpPr>
        <p:spPr/>
        <p:txBody>
          <a:bodyPr/>
          <a:lstStyle/>
          <a:p>
            <a:fld id="{1C168D49-A00E-4E49-8DCB-DCBA02F44281}" type="slidenum">
              <a:rPr lang="en-US" smtClean="0"/>
              <a:t>2</a:t>
            </a:fld>
            <a:endParaRPr lang="en-US"/>
          </a:p>
        </p:txBody>
      </p:sp>
    </p:spTree>
    <p:extLst>
      <p:ext uri="{BB962C8B-B14F-4D97-AF65-F5344CB8AC3E}">
        <p14:creationId xmlns:p14="http://schemas.microsoft.com/office/powerpoint/2010/main" val="2501699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20</a:t>
            </a:fld>
            <a:endParaRPr lang="en-US"/>
          </a:p>
        </p:txBody>
      </p:sp>
    </p:spTree>
    <p:extLst>
      <p:ext uri="{BB962C8B-B14F-4D97-AF65-F5344CB8AC3E}">
        <p14:creationId xmlns:p14="http://schemas.microsoft.com/office/powerpoint/2010/main" val="2943547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21</a:t>
            </a:fld>
            <a:endParaRPr lang="en-US"/>
          </a:p>
        </p:txBody>
      </p:sp>
    </p:spTree>
    <p:extLst>
      <p:ext uri="{BB962C8B-B14F-4D97-AF65-F5344CB8AC3E}">
        <p14:creationId xmlns:p14="http://schemas.microsoft.com/office/powerpoint/2010/main" val="65542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22</a:t>
            </a:fld>
            <a:endParaRPr lang="en-US"/>
          </a:p>
        </p:txBody>
      </p:sp>
    </p:spTree>
    <p:extLst>
      <p:ext uri="{BB962C8B-B14F-4D97-AF65-F5344CB8AC3E}">
        <p14:creationId xmlns:p14="http://schemas.microsoft.com/office/powerpoint/2010/main" val="2377091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23</a:t>
            </a:fld>
            <a:endParaRPr lang="en-US"/>
          </a:p>
        </p:txBody>
      </p:sp>
    </p:spTree>
    <p:extLst>
      <p:ext uri="{BB962C8B-B14F-4D97-AF65-F5344CB8AC3E}">
        <p14:creationId xmlns:p14="http://schemas.microsoft.com/office/powerpoint/2010/main" val="2545772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3</a:t>
            </a:fld>
            <a:endParaRPr lang="en-US"/>
          </a:p>
        </p:txBody>
      </p:sp>
    </p:spTree>
    <p:extLst>
      <p:ext uri="{BB962C8B-B14F-4D97-AF65-F5344CB8AC3E}">
        <p14:creationId xmlns:p14="http://schemas.microsoft.com/office/powerpoint/2010/main" val="307177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data downloaded from Kaggle. </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4</a:t>
            </a:fld>
            <a:endParaRPr lang="en-US"/>
          </a:p>
        </p:txBody>
      </p:sp>
    </p:spTree>
    <p:extLst>
      <p:ext uri="{BB962C8B-B14F-4D97-AF65-F5344CB8AC3E}">
        <p14:creationId xmlns:p14="http://schemas.microsoft.com/office/powerpoint/2010/main" val="193588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plotted the heatmap of the features and find the fond the most linear correlated features to popularity are:</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5</a:t>
            </a:fld>
            <a:endParaRPr lang="en-US"/>
          </a:p>
        </p:txBody>
      </p:sp>
    </p:spTree>
    <p:extLst>
      <p:ext uri="{BB962C8B-B14F-4D97-AF65-F5344CB8AC3E}">
        <p14:creationId xmlns:p14="http://schemas.microsoft.com/office/powerpoint/2010/main" val="374378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plotted the heatmap of the features and find the fond the most linear correlated features to popularity are:</a:t>
            </a:r>
            <a:endParaRPr lang="zh-CN" altLang="en-US" dirty="0"/>
          </a:p>
        </p:txBody>
      </p:sp>
      <p:sp>
        <p:nvSpPr>
          <p:cNvPr id="4" name="灯片编号占位符 3"/>
          <p:cNvSpPr>
            <a:spLocks noGrp="1"/>
          </p:cNvSpPr>
          <p:nvPr>
            <p:ph type="sldNum" sz="quarter" idx="5"/>
          </p:nvPr>
        </p:nvSpPr>
        <p:spPr/>
        <p:txBody>
          <a:bodyPr/>
          <a:lstStyle/>
          <a:p>
            <a:fld id="{1C168D49-A00E-4E49-8DCB-DCBA02F44281}" type="slidenum">
              <a:rPr lang="en-US" smtClean="0"/>
              <a:t>6</a:t>
            </a:fld>
            <a:endParaRPr lang="en-US"/>
          </a:p>
        </p:txBody>
      </p:sp>
    </p:spTree>
    <p:extLst>
      <p:ext uri="{BB962C8B-B14F-4D97-AF65-F5344CB8AC3E}">
        <p14:creationId xmlns:p14="http://schemas.microsoft.com/office/powerpoint/2010/main" val="49714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step is use ‘</a:t>
            </a:r>
            <a:r>
              <a:rPr lang="en-US" altLang="zh-CN" dirty="0" err="1"/>
              <a:t>f_regression</a:t>
            </a:r>
            <a:r>
              <a:rPr lang="en-US" altLang="zh-CN" dirty="0"/>
              <a:t>’ to select the K best features. </a:t>
            </a:r>
            <a:r>
              <a:rPr lang="zh-CN" altLang="en-US" dirty="0"/>
              <a:t> </a:t>
            </a:r>
            <a:r>
              <a:rPr lang="en-US" altLang="zh-CN" dirty="0"/>
              <a:t>The</a:t>
            </a:r>
            <a:r>
              <a:rPr lang="zh-CN" altLang="en-US" dirty="0"/>
              <a:t> </a:t>
            </a:r>
            <a:r>
              <a:rPr lang="en-US" altLang="zh-CN" dirty="0"/>
              <a:t>equation</a:t>
            </a:r>
            <a:r>
              <a:rPr lang="zh-CN" altLang="en-US" dirty="0"/>
              <a:t> </a:t>
            </a:r>
            <a:r>
              <a:rPr lang="en-US" altLang="zh-CN" dirty="0"/>
              <a:t>is:</a:t>
            </a:r>
            <a:r>
              <a:rPr lang="zh-CN" altLang="en-US" dirty="0"/>
              <a:t>  </a:t>
            </a:r>
            <a:r>
              <a:rPr lang="en-US" altLang="zh-CN" dirty="0"/>
              <a:t>ci is the correlation coefficient between feature </a:t>
            </a:r>
            <a:r>
              <a:rPr lang="en-US" altLang="zh-CN" dirty="0" err="1"/>
              <a:t>i</a:t>
            </a:r>
            <a:r>
              <a:rPr lang="en-US" altLang="zh-CN" dirty="0"/>
              <a:t> and popularity. X is the features matrix. Y is the popularity matrix.</a:t>
            </a:r>
          </a:p>
        </p:txBody>
      </p:sp>
      <p:sp>
        <p:nvSpPr>
          <p:cNvPr id="4" name="灯片编号占位符 3"/>
          <p:cNvSpPr>
            <a:spLocks noGrp="1"/>
          </p:cNvSpPr>
          <p:nvPr>
            <p:ph type="sldNum" sz="quarter" idx="5"/>
          </p:nvPr>
        </p:nvSpPr>
        <p:spPr/>
        <p:txBody>
          <a:bodyPr/>
          <a:lstStyle/>
          <a:p>
            <a:fld id="{1C168D49-A00E-4E49-8DCB-DCBA02F44281}" type="slidenum">
              <a:rPr lang="en-US" smtClean="0"/>
              <a:t>7</a:t>
            </a:fld>
            <a:endParaRPr lang="en-US"/>
          </a:p>
        </p:txBody>
      </p:sp>
    </p:spTree>
    <p:extLst>
      <p:ext uri="{BB962C8B-B14F-4D97-AF65-F5344CB8AC3E}">
        <p14:creationId xmlns:p14="http://schemas.microsoft.com/office/powerpoint/2010/main" val="262518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obvious that 'artists' has strong correlation with a song's popularity. Since the 'artist' feature is Object type, we use the Target Encoding approach and replace the artist with its mean popularity.</a:t>
            </a:r>
          </a:p>
          <a:p>
            <a:r>
              <a:rPr lang="en-US" altLang="zh-CN" b="0" i="0" dirty="0">
                <a:effectLst/>
                <a:latin typeface="Arial" panose="020B0604020202020204" pitchFamily="34" charset="0"/>
              </a:rPr>
              <a:t>Where n is the number of songs, m is the number of artists,ˆ</a:t>
            </a:r>
            <a:r>
              <a:rPr lang="en-US" altLang="zh-CN" b="0" i="0" dirty="0" err="1">
                <a:effectLst/>
                <a:latin typeface="Arial" panose="020B0604020202020204" pitchFamily="34" charset="0"/>
              </a:rPr>
              <a:t>xik</a:t>
            </a:r>
            <a:r>
              <a:rPr lang="en-US" altLang="zh-CN" b="0" i="0" dirty="0">
                <a:effectLst/>
                <a:latin typeface="Arial" panose="020B0604020202020204" pitchFamily="34" charset="0"/>
              </a:rPr>
              <a:t> is the encoding value of the k-</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 </a:t>
            </a:r>
            <a:r>
              <a:rPr lang="en-US" altLang="zh-CN" b="0" i="0" dirty="0" err="1">
                <a:effectLst/>
                <a:latin typeface="Arial" panose="020B0604020202020204" pitchFamily="34" charset="0"/>
              </a:rPr>
              <a:t>xij</a:t>
            </a:r>
            <a:r>
              <a:rPr lang="en-US" altLang="zh-CN" b="0" i="0" dirty="0">
                <a:effectLst/>
                <a:latin typeface="Arial" panose="020B0604020202020204" pitchFamily="34" charset="0"/>
              </a:rPr>
              <a:t> is the j-</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song’s object value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 </a:t>
            </a:r>
            <a:r>
              <a:rPr lang="en-US" altLang="zh-CN" b="0" i="0" dirty="0" err="1">
                <a:effectLst/>
                <a:latin typeface="Arial" panose="020B0604020202020204" pitchFamily="34" charset="0"/>
              </a:rPr>
              <a:t>yij</a:t>
            </a:r>
            <a:r>
              <a:rPr lang="en-US" altLang="zh-CN" b="0" i="0" dirty="0">
                <a:effectLst/>
                <a:latin typeface="Arial" panose="020B0604020202020204" pitchFamily="34" charset="0"/>
              </a:rPr>
              <a:t> is the popularity of the j-</a:t>
            </a:r>
            <a:r>
              <a:rPr lang="en-US" altLang="zh-CN" b="0" i="0" dirty="0" err="1">
                <a:effectLst/>
                <a:latin typeface="Arial" panose="020B0604020202020204" pitchFamily="34" charset="0"/>
              </a:rPr>
              <a:t>th</a:t>
            </a:r>
            <a:r>
              <a:rPr lang="en-US" altLang="zh-CN" b="0" i="0" dirty="0">
                <a:effectLst/>
                <a:latin typeface="Arial" panose="020B0604020202020204" pitchFamily="34" charset="0"/>
              </a:rPr>
              <a:t> song corresponding to the </a:t>
            </a:r>
            <a:r>
              <a:rPr lang="en-US" altLang="zh-CN" b="0" i="0" dirty="0" err="1">
                <a:effectLst/>
                <a:latin typeface="Arial" panose="020B0604020202020204" pitchFamily="34" charset="0"/>
              </a:rPr>
              <a:t>i-th</a:t>
            </a:r>
            <a:r>
              <a:rPr lang="en-US" altLang="zh-CN" b="0" i="0" dirty="0">
                <a:effectLst/>
                <a:latin typeface="Arial" panose="020B0604020202020204" pitchFamily="34" charset="0"/>
              </a:rPr>
              <a:t> artist.</a:t>
            </a:r>
          </a:p>
          <a:p>
            <a:r>
              <a:rPr lang="zh-CN" altLang="en-US" b="0" i="0" dirty="0">
                <a:effectLst/>
                <a:latin typeface="Arial" panose="020B0604020202020204" pitchFamily="34" charset="0"/>
              </a:rPr>
              <a:t>其中</a:t>
            </a:r>
            <a:r>
              <a:rPr lang="en-US" altLang="zh-CN" b="0" i="0" dirty="0">
                <a:effectLst/>
                <a:latin typeface="Arial" panose="020B0604020202020204" pitchFamily="34" charset="0"/>
              </a:rPr>
              <a:t>n</a:t>
            </a:r>
            <a:r>
              <a:rPr lang="zh-CN" altLang="en-US" b="0" i="0" dirty="0">
                <a:effectLst/>
                <a:latin typeface="Arial" panose="020B0604020202020204" pitchFamily="34" charset="0"/>
              </a:rPr>
              <a:t>是歌曲的数量，</a:t>
            </a:r>
            <a:r>
              <a:rPr lang="en-US" altLang="zh-CN" b="0" i="0" dirty="0">
                <a:effectLst/>
                <a:latin typeface="Arial" panose="020B0604020202020204" pitchFamily="34" charset="0"/>
              </a:rPr>
              <a:t>m</a:t>
            </a:r>
            <a:r>
              <a:rPr lang="zh-CN" altLang="en-US" b="0" i="0" dirty="0">
                <a:effectLst/>
                <a:latin typeface="Arial" panose="020B0604020202020204" pitchFamily="34" charset="0"/>
              </a:rPr>
              <a:t>是艺术家的数量，ˆ</a:t>
            </a:r>
            <a:r>
              <a:rPr lang="en-US" altLang="zh-CN" b="0" i="0" dirty="0" err="1">
                <a:effectLst/>
                <a:latin typeface="Arial" panose="020B0604020202020204" pitchFamily="34" charset="0"/>
              </a:rPr>
              <a:t>xik</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k</a:t>
            </a:r>
            <a:r>
              <a:rPr lang="zh-CN" altLang="en-US" b="0" i="0" dirty="0">
                <a:effectLst/>
                <a:latin typeface="Arial" panose="020B0604020202020204" pitchFamily="34" charset="0"/>
              </a:rPr>
              <a:t>首歌曲的编码值，</a:t>
            </a:r>
            <a:r>
              <a:rPr lang="en-US" altLang="zh-CN" b="0" i="0" dirty="0" err="1">
                <a:effectLst/>
                <a:latin typeface="Arial" panose="020B0604020202020204" pitchFamily="34" charset="0"/>
              </a:rPr>
              <a:t>xij</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j</a:t>
            </a:r>
            <a:r>
              <a:rPr lang="zh-CN" altLang="en-US" b="0" i="0" dirty="0">
                <a:effectLst/>
                <a:latin typeface="Arial" panose="020B0604020202020204" pitchFamily="34" charset="0"/>
              </a:rPr>
              <a:t>首歌曲的对象值，</a:t>
            </a:r>
            <a:r>
              <a:rPr lang="en-US" altLang="zh-CN" b="0" i="0" dirty="0" err="1">
                <a:effectLst/>
                <a:latin typeface="Arial" panose="020B0604020202020204" pitchFamily="34" charset="0"/>
              </a:rPr>
              <a:t>yij</a:t>
            </a:r>
            <a:r>
              <a:rPr lang="zh-CN" altLang="en-US" b="0" i="0" dirty="0">
                <a:effectLst/>
                <a:latin typeface="Arial" panose="020B0604020202020204" pitchFamily="34" charset="0"/>
              </a:rPr>
              <a:t>是第</a:t>
            </a:r>
            <a:r>
              <a:rPr lang="en-US" altLang="zh-CN" b="0" i="0" dirty="0" err="1">
                <a:effectLst/>
                <a:latin typeface="Arial" panose="020B0604020202020204" pitchFamily="34" charset="0"/>
              </a:rPr>
              <a:t>i</a:t>
            </a:r>
            <a:r>
              <a:rPr lang="zh-CN" altLang="en-US" b="0" i="0" dirty="0">
                <a:effectLst/>
                <a:latin typeface="Arial" panose="020B0604020202020204" pitchFamily="34" charset="0"/>
              </a:rPr>
              <a:t>个艺术家对应的第</a:t>
            </a:r>
            <a:r>
              <a:rPr lang="en-US" altLang="zh-CN" b="0" i="0" dirty="0">
                <a:effectLst/>
                <a:latin typeface="Arial" panose="020B0604020202020204" pitchFamily="34" charset="0"/>
              </a:rPr>
              <a:t>j</a:t>
            </a:r>
            <a:r>
              <a:rPr lang="zh-CN" altLang="en-US" b="0" i="0" dirty="0">
                <a:effectLst/>
                <a:latin typeface="Arial" panose="020B0604020202020204" pitchFamily="34" charset="0"/>
              </a:rPr>
              <a:t>首歌曲的流行度</a:t>
            </a:r>
            <a:r>
              <a:rPr lang="en-US" altLang="zh-CN" b="0" i="0" dirty="0">
                <a:effectLst/>
                <a:latin typeface="Arial" panose="020B0604020202020204" pitchFamily="34" charset="0"/>
              </a:rPr>
              <a:t>t</a:t>
            </a:r>
            <a:endParaRPr lang="en-US" altLang="zh-CN" dirty="0"/>
          </a:p>
        </p:txBody>
      </p:sp>
      <p:sp>
        <p:nvSpPr>
          <p:cNvPr id="4" name="灯片编号占位符 3"/>
          <p:cNvSpPr>
            <a:spLocks noGrp="1"/>
          </p:cNvSpPr>
          <p:nvPr>
            <p:ph type="sldNum" sz="quarter" idx="5"/>
          </p:nvPr>
        </p:nvSpPr>
        <p:spPr/>
        <p:txBody>
          <a:bodyPr/>
          <a:lstStyle/>
          <a:p>
            <a:fld id="{1C168D49-A00E-4E49-8DCB-DCBA02F44281}" type="slidenum">
              <a:rPr lang="en-US" smtClean="0"/>
              <a:t>8</a:t>
            </a:fld>
            <a:endParaRPr lang="en-US"/>
          </a:p>
        </p:txBody>
      </p:sp>
    </p:spTree>
    <p:extLst>
      <p:ext uri="{BB962C8B-B14F-4D97-AF65-F5344CB8AC3E}">
        <p14:creationId xmlns:p14="http://schemas.microsoft.com/office/powerpoint/2010/main" val="207221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check the number of occurrences that artists appear in the data. </a:t>
            </a:r>
          </a:p>
          <a:p>
            <a:r>
              <a:rPr lang="en-US" altLang="zh-CN" dirty="0"/>
              <a:t>Figure on the left hand side shows the frequency of count of artists' appearances.</a:t>
            </a:r>
          </a:p>
          <a:p>
            <a:r>
              <a:rPr lang="en-US" altLang="zh-CN" dirty="0"/>
              <a:t>If we zoom in to the left area and find out that most of artists appear less than 3 times</a:t>
            </a:r>
          </a:p>
          <a:p>
            <a:r>
              <a:rPr lang="en-US" altLang="zh-CN" dirty="0"/>
              <a:t>We also check for correlation between the number of appearances in data and the mean of popularity and we found if the artist appears more than 600 times, the popularity will be almost 0.</a:t>
            </a:r>
          </a:p>
        </p:txBody>
      </p:sp>
      <p:sp>
        <p:nvSpPr>
          <p:cNvPr id="4" name="灯片编号占位符 3"/>
          <p:cNvSpPr>
            <a:spLocks noGrp="1"/>
          </p:cNvSpPr>
          <p:nvPr>
            <p:ph type="sldNum" sz="quarter" idx="5"/>
          </p:nvPr>
        </p:nvSpPr>
        <p:spPr/>
        <p:txBody>
          <a:bodyPr/>
          <a:lstStyle/>
          <a:p>
            <a:fld id="{1C168D49-A00E-4E49-8DCB-DCBA02F44281}" type="slidenum">
              <a:rPr lang="en-US" smtClean="0"/>
              <a:t>9</a:t>
            </a:fld>
            <a:endParaRPr lang="en-US"/>
          </a:p>
        </p:txBody>
      </p:sp>
    </p:spTree>
    <p:extLst>
      <p:ext uri="{BB962C8B-B14F-4D97-AF65-F5344CB8AC3E}">
        <p14:creationId xmlns:p14="http://schemas.microsoft.com/office/powerpoint/2010/main" val="53590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7ED436D-CA8A-4C4A-B316-E4DB9F401BF7}" type="slidenum">
              <a:rPr lang="en-US" smtClean="0"/>
              <a:t>‹#›</a:t>
            </a:fld>
            <a:endParaRPr lang="en-US"/>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81991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221865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129708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286" y="205979"/>
            <a:ext cx="8516761" cy="615861"/>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436D-CA8A-4C4A-B316-E4DB9F401BF7}" type="slidenum">
              <a:rPr lang="en-US" smtClean="0"/>
              <a:t>‹#›</a:t>
            </a:fld>
            <a:endParaRPr lang="en-US"/>
          </a:p>
        </p:txBody>
      </p:sp>
      <p:sp>
        <p:nvSpPr>
          <p:cNvPr id="8" name="Content Placeholder 7"/>
          <p:cNvSpPr>
            <a:spLocks noGrp="1"/>
          </p:cNvSpPr>
          <p:nvPr>
            <p:ph sz="quarter" idx="13"/>
          </p:nvPr>
        </p:nvSpPr>
        <p:spPr>
          <a:xfrm>
            <a:off x="311286" y="915231"/>
            <a:ext cx="8516761" cy="375431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31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221323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B49AE04-F7AF-334E-8940-536E6DB79500}"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436D-CA8A-4C4A-B316-E4DB9F401BF7}" type="slidenum">
              <a:rPr lang="en-US" smtClean="0"/>
              <a:t>‹#›</a:t>
            </a:fld>
            <a:endParaRPr lang="en-US"/>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478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B49AE04-F7AF-334E-8940-536E6DB79500}"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159356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zh-CN" altLang="en-US"/>
              <a:t>单击此处编辑母版文本样式</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B49AE04-F7AF-334E-8940-536E6DB79500}"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121321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B49AE04-F7AF-334E-8940-536E6DB79500}"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393171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9AE04-F7AF-334E-8940-536E6DB79500}"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211688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49AE04-F7AF-334E-8940-536E6DB79500}"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377117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B49AE04-F7AF-334E-8940-536E6DB79500}"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ED436D-CA8A-4C4A-B316-E4DB9F401BF7}" type="slidenum">
              <a:rPr lang="en-US" smtClean="0"/>
              <a:t>‹#›</a:t>
            </a:fld>
            <a:endParaRPr lang="en-US"/>
          </a:p>
        </p:txBody>
      </p:sp>
    </p:spTree>
    <p:extLst>
      <p:ext uri="{BB962C8B-B14F-4D97-AF65-F5344CB8AC3E}">
        <p14:creationId xmlns:p14="http://schemas.microsoft.com/office/powerpoint/2010/main" val="300274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B49AE04-F7AF-334E-8940-536E6DB79500}" type="datetimeFigureOut">
              <a:rPr lang="en-US" smtClean="0"/>
              <a:t>6/2/2021</a:t>
            </a:fld>
            <a:endParaRPr lang="en-US"/>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fld id="{97ED436D-CA8A-4C4A-B316-E4DB9F401BF7}" type="slidenum">
              <a:rPr lang="en-US" smtClean="0"/>
              <a:t>‹#›</a:t>
            </a:fld>
            <a:endParaRPr lang="en-US"/>
          </a:p>
        </p:txBody>
      </p:sp>
    </p:spTree>
    <p:extLst>
      <p:ext uri="{BB962C8B-B14F-4D97-AF65-F5344CB8AC3E}">
        <p14:creationId xmlns:p14="http://schemas.microsoft.com/office/powerpoint/2010/main" val="1365476574"/>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 id="2147484264" r:id="rId12"/>
  </p:sldLayoutIdLst>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1" y="569214"/>
            <a:ext cx="8505824" cy="2674620"/>
          </a:xfrm>
        </p:spPr>
        <p:txBody>
          <a:bodyPr>
            <a:noAutofit/>
          </a:bodyPr>
          <a:lstStyle/>
          <a:p>
            <a:pPr algn="ctr">
              <a:lnSpc>
                <a:spcPct val="150000"/>
              </a:lnSpc>
            </a:pPr>
            <a:r>
              <a:rPr lang="en-US" sz="3600" b="1" dirty="0">
                <a:latin typeface="ahoma"/>
              </a:rPr>
              <a:t>Popularity Prediction and Recommendation </a:t>
            </a:r>
            <a:br>
              <a:rPr lang="en-US" sz="3600" b="1" dirty="0">
                <a:latin typeface="ahoma"/>
              </a:rPr>
            </a:br>
            <a:r>
              <a:rPr lang="en-US" sz="3600" b="1" dirty="0">
                <a:latin typeface="ahoma"/>
              </a:rPr>
              <a:t>of Spotify Songs</a:t>
            </a:r>
            <a:endParaRPr lang="en-US" sz="2800" b="1" cap="none" dirty="0">
              <a:latin typeface="ahoma"/>
            </a:endParaRPr>
          </a:p>
        </p:txBody>
      </p:sp>
      <p:sp>
        <p:nvSpPr>
          <p:cNvPr id="3" name="Subtitle 2"/>
          <p:cNvSpPr>
            <a:spLocks noGrp="1"/>
          </p:cNvSpPr>
          <p:nvPr>
            <p:ph type="subTitle" idx="1"/>
          </p:nvPr>
        </p:nvSpPr>
        <p:spPr/>
        <p:txBody>
          <a:bodyPr>
            <a:normAutofit/>
          </a:bodyPr>
          <a:lstStyle/>
          <a:p>
            <a:pPr algn="l"/>
            <a:r>
              <a:rPr lang="en-US" dirty="0">
                <a:latin typeface="+mn-lt"/>
              </a:rPr>
              <a:t>Names:   </a:t>
            </a:r>
            <a:r>
              <a:rPr lang="en-US" dirty="0"/>
              <a:t>Qin JINTAO &amp; LUO TIANZI</a:t>
            </a:r>
            <a:endParaRPr lang="en-US" dirty="0">
              <a:latin typeface="+mn-lt"/>
            </a:endParaRPr>
          </a:p>
          <a:p>
            <a:pPr algn="l"/>
            <a:r>
              <a:rPr lang="en-US" sz="2000" dirty="0">
                <a:latin typeface="+mn-lt"/>
              </a:rPr>
              <a:t>Group number:  </a:t>
            </a:r>
            <a:r>
              <a:rPr lang="en-US" dirty="0">
                <a:latin typeface="+mn-lt"/>
              </a:rPr>
              <a:t>7</a:t>
            </a:r>
          </a:p>
        </p:txBody>
      </p:sp>
    </p:spTree>
    <p:extLst>
      <p:ext uri="{BB962C8B-B14F-4D97-AF65-F5344CB8AC3E}">
        <p14:creationId xmlns:p14="http://schemas.microsoft.com/office/powerpoint/2010/main" val="3046572698"/>
      </p:ext>
    </p:extLst>
  </p:cSld>
  <p:clrMapOvr>
    <a:masterClrMapping/>
  </p:clrMapOvr>
  <mc:AlternateContent xmlns:mc="http://schemas.openxmlformats.org/markup-compatibility/2006">
    <mc:Choice xmlns:p14="http://schemas.microsoft.com/office/powerpoint/2010/main" Requires="p14">
      <p:transition spd="slow" p14:dur="2000" advTm="443"/>
    </mc:Choice>
    <mc:Fallback>
      <p:transition spd="slow" advTm="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07C0AAAA-4791-47F6-9ACC-818F014722AF}"/>
              </a:ext>
            </a:extLst>
          </p:cNvPr>
          <p:cNvSpPr txBox="1"/>
          <p:nvPr/>
        </p:nvSpPr>
        <p:spPr>
          <a:xfrm>
            <a:off x="289910" y="3367465"/>
            <a:ext cx="8168290" cy="1569660"/>
          </a:xfrm>
          <a:prstGeom prst="rect">
            <a:avLst/>
          </a:prstGeom>
          <a:noFill/>
        </p:spPr>
        <p:txBody>
          <a:bodyPr wrap="square" rtlCol="0">
            <a:spAutoFit/>
          </a:bodyPr>
          <a:lstStyle/>
          <a:p>
            <a:r>
              <a:rPr lang="en-US" altLang="zh-CN" sz="1600" dirty="0"/>
              <a:t>(</a:t>
            </a:r>
            <a:r>
              <a:rPr lang="en-US" altLang="zh-CN" sz="1600" dirty="0" err="1"/>
              <a:t>i</a:t>
            </a:r>
            <a:r>
              <a:rPr lang="en-US" altLang="zh-CN" sz="1600" dirty="0"/>
              <a:t>)</a:t>
            </a:r>
            <a:r>
              <a:rPr lang="zh-CN" altLang="en-US" sz="1600" dirty="0"/>
              <a:t>  </a:t>
            </a:r>
            <a:r>
              <a:rPr lang="en-US" altLang="zh-CN" sz="1600" dirty="0"/>
              <a:t>3 is the first cutoff point. Replace the encoding value of the artists who appears </a:t>
            </a:r>
            <a:r>
              <a:rPr lang="en-US" altLang="zh-CN" sz="1600" b="1" dirty="0"/>
              <a:t>less than 3 times </a:t>
            </a:r>
            <a:r>
              <a:rPr lang="en-US" altLang="zh-CN" sz="1600" dirty="0"/>
              <a:t>with </a:t>
            </a:r>
            <a:r>
              <a:rPr lang="en-US" altLang="zh-CN" sz="1600" b="1" dirty="0"/>
              <a:t>mean popularity of all songs</a:t>
            </a:r>
            <a:r>
              <a:rPr lang="en-US" altLang="zh-CN" sz="1600" dirty="0"/>
              <a:t>. </a:t>
            </a:r>
          </a:p>
          <a:p>
            <a:r>
              <a:rPr lang="en-US" altLang="zh-CN" sz="1600" dirty="0"/>
              <a:t>(ii) 600 is the second cutoff point. Replace the encoding value of the artists who appears </a:t>
            </a:r>
            <a:r>
              <a:rPr lang="en-US" altLang="zh-CN" sz="1600" b="1" dirty="0"/>
              <a:t>more than 600 </a:t>
            </a:r>
            <a:r>
              <a:rPr lang="en-US" altLang="zh-CN" sz="1600" dirty="0"/>
              <a:t>times with </a:t>
            </a:r>
            <a:r>
              <a:rPr lang="en-US" altLang="zh-CN" sz="1600" b="1" dirty="0"/>
              <a:t>zero</a:t>
            </a:r>
            <a:r>
              <a:rPr lang="en-US" altLang="zh-CN" sz="1600" dirty="0"/>
              <a:t>. </a:t>
            </a:r>
          </a:p>
          <a:p>
            <a:r>
              <a:rPr lang="en-US" altLang="zh-CN" sz="1600" dirty="0"/>
              <a:t>(iii) Replace the encoding value of the artists who appearance time between </a:t>
            </a:r>
            <a:r>
              <a:rPr lang="en-US" altLang="zh-CN" sz="1600" b="1" dirty="0"/>
              <a:t>3 to 600 </a:t>
            </a:r>
            <a:r>
              <a:rPr lang="en-US" altLang="zh-CN" sz="1600" dirty="0"/>
              <a:t>with the </a:t>
            </a:r>
            <a:r>
              <a:rPr lang="en-US" altLang="zh-CN" sz="1600" b="1" dirty="0"/>
              <a:t>mean popularity (the average of a singer's songs)</a:t>
            </a:r>
            <a:r>
              <a:rPr lang="en-US" altLang="zh-CN" sz="1600" dirty="0"/>
              <a:t>.</a:t>
            </a:r>
            <a:r>
              <a:rPr lang="en-US" altLang="zh-CN" sz="1600" b="1" dirty="0"/>
              <a:t> </a:t>
            </a:r>
            <a:endParaRPr lang="zh-CN" altLang="en-US" sz="1600" dirty="0"/>
          </a:p>
        </p:txBody>
      </p:sp>
      <p:pic>
        <p:nvPicPr>
          <p:cNvPr id="5" name="图片 4">
            <a:extLst>
              <a:ext uri="{FF2B5EF4-FFF2-40B4-BE49-F238E27FC236}">
                <a16:creationId xmlns:a16="http://schemas.microsoft.com/office/drawing/2014/main" id="{CAE1FA5C-A457-4141-A22C-40DC86801967}"/>
              </a:ext>
            </a:extLst>
          </p:cNvPr>
          <p:cNvPicPr>
            <a:picLocks noChangeAspect="1"/>
          </p:cNvPicPr>
          <p:nvPr/>
        </p:nvPicPr>
        <p:blipFill>
          <a:blip r:embed="rId3"/>
          <a:stretch>
            <a:fillRect/>
          </a:stretch>
        </p:blipFill>
        <p:spPr>
          <a:xfrm>
            <a:off x="1051560" y="953019"/>
            <a:ext cx="6096000" cy="2283752"/>
          </a:xfrm>
          <a:prstGeom prst="rect">
            <a:avLst/>
          </a:prstGeom>
        </p:spPr>
      </p:pic>
      <p:sp>
        <p:nvSpPr>
          <p:cNvPr id="10" name="Title 1">
            <a:extLst>
              <a:ext uri="{FF2B5EF4-FFF2-40B4-BE49-F238E27FC236}">
                <a16:creationId xmlns:a16="http://schemas.microsoft.com/office/drawing/2014/main" id="{FDFFB596-0600-4C97-8E16-F75B9A132194}"/>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2588501397"/>
      </p:ext>
    </p:extLst>
  </p:cSld>
  <p:clrMapOvr>
    <a:masterClrMapping/>
  </p:clrMapOvr>
  <mc:AlternateContent xmlns:mc="http://schemas.openxmlformats.org/markup-compatibility/2006">
    <mc:Choice xmlns:p14="http://schemas.microsoft.com/office/powerpoint/2010/main" Requires="p14">
      <p:transition spd="slow" p14:dur="2000" advTm="190"/>
    </mc:Choice>
    <mc:Fallback>
      <p:transition spd="slow" advTm="1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5596404" cy="400110"/>
          </a:xfrm>
          <a:prstGeom prst="rect">
            <a:avLst/>
          </a:prstGeom>
          <a:noFill/>
        </p:spPr>
        <p:txBody>
          <a:bodyPr wrap="none" rtlCol="0">
            <a:spAutoFit/>
          </a:bodyPr>
          <a:lstStyle/>
          <a:p>
            <a:r>
              <a:rPr lang="en-US" altLang="zh-CN" sz="2000" dirty="0"/>
              <a:t>3a. normalize the numerical range of features</a:t>
            </a:r>
            <a:endParaRPr lang="zh-CN" altLang="en-US" sz="2000" dirty="0"/>
          </a:p>
        </p:txBody>
      </p:sp>
      <p:sp>
        <p:nvSpPr>
          <p:cNvPr id="12" name="文本框 11">
            <a:extLst>
              <a:ext uri="{FF2B5EF4-FFF2-40B4-BE49-F238E27FC236}">
                <a16:creationId xmlns:a16="http://schemas.microsoft.com/office/drawing/2014/main" id="{83F0C0EF-076D-4C75-85F1-9BCF127BBD1E}"/>
              </a:ext>
            </a:extLst>
          </p:cNvPr>
          <p:cNvSpPr txBox="1"/>
          <p:nvPr/>
        </p:nvSpPr>
        <p:spPr>
          <a:xfrm>
            <a:off x="610112" y="1505657"/>
            <a:ext cx="7474708" cy="646331"/>
          </a:xfrm>
          <a:prstGeom prst="rect">
            <a:avLst/>
          </a:prstGeom>
          <a:noFill/>
        </p:spPr>
        <p:txBody>
          <a:bodyPr wrap="square" rtlCol="0">
            <a:spAutoFit/>
          </a:bodyPr>
          <a:lstStyle/>
          <a:p>
            <a:r>
              <a:rPr lang="en-US" altLang="zh-CN" dirty="0"/>
              <a:t>The </a:t>
            </a:r>
            <a:r>
              <a:rPr lang="en-US" altLang="zh-CN" b="1" dirty="0"/>
              <a:t>numerical range of features are quite different</a:t>
            </a:r>
            <a:r>
              <a:rPr lang="en-US" altLang="zh-CN" dirty="0"/>
              <a:t>, which may leads to a bad performance of our regression model. </a:t>
            </a:r>
            <a:endParaRPr lang="zh-CN" altLang="en-US"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0803AC-7CE5-43F8-A007-4B5986410DA2}"/>
                  </a:ext>
                </a:extLst>
              </p:cNvPr>
              <p:cNvSpPr txBox="1"/>
              <p:nvPr/>
            </p:nvSpPr>
            <p:spPr>
              <a:xfrm>
                <a:off x="3064902" y="2404501"/>
                <a:ext cx="2314095"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smtClean="0">
                              <a:latin typeface="Cambria Math" panose="02040503050406030204" pitchFamily="18" charset="0"/>
                            </a:rPr>
                            <m:t>𝑥</m:t>
                          </m:r>
                        </m:e>
                        <m:sup>
                          <m:r>
                            <a:rPr lang="zh-CN" altLang="en-US" i="1" smtClean="0">
                              <a:latin typeface="Cambria Math" panose="02040503050406030204" pitchFamily="18" charset="0"/>
                            </a:rPr>
                            <m:t>∗</m:t>
                          </m:r>
                        </m:sup>
                      </m:sSup>
                      <m:r>
                        <a:rPr lang="zh-CN" altLang="en-US" i="1" smtClean="0">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𝑥</m:t>
                          </m:r>
                          <m:r>
                            <a:rPr lang="zh-CN" altLang="en-US" i="1" smtClean="0">
                              <a:latin typeface="Cambria Math" panose="02040503050406030204" pitchFamily="18" charset="0"/>
                            </a:rPr>
                            <m:t>−</m:t>
                          </m:r>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min</m:t>
                              </m:r>
                            </m:fName>
                            <m:e>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𝑥</m:t>
                                  </m:r>
                                </m:e>
                              </m:d>
                            </m:e>
                          </m:func>
                        </m:num>
                        <m:den>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max</m:t>
                              </m:r>
                            </m:fName>
                            <m:e>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𝑥</m:t>
                                  </m:r>
                                </m:e>
                              </m:d>
                            </m:e>
                          </m:func>
                          <m:r>
                            <a:rPr lang="zh-CN" altLang="en-US" i="1" smtClean="0">
                              <a:latin typeface="Cambria Math" panose="02040503050406030204" pitchFamily="18" charset="0"/>
                            </a:rPr>
                            <m:t>−</m:t>
                          </m:r>
                          <m:func>
                            <m:funcPr>
                              <m:ctrlPr>
                                <a:rPr lang="zh-CN" altLang="en-US" i="1" smtClean="0">
                                  <a:latin typeface="Cambria Math" panose="02040503050406030204" pitchFamily="18" charset="0"/>
                                </a:rPr>
                              </m:ctrlPr>
                            </m:funcPr>
                            <m:fName>
                              <m:r>
                                <m:rPr>
                                  <m:sty m:val="p"/>
                                </m:rPr>
                                <a:rPr lang="zh-CN" altLang="en-US" i="1" smtClean="0">
                                  <a:latin typeface="Cambria Math" panose="02040503050406030204" pitchFamily="18" charset="0"/>
                                </a:rPr>
                                <m:t>min</m:t>
                              </m:r>
                            </m:fName>
                            <m:e>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𝑥</m:t>
                                  </m:r>
                                </m:e>
                              </m:d>
                            </m:e>
                          </m:func>
                        </m:den>
                      </m:f>
                    </m:oMath>
                  </m:oMathPara>
                </a14:m>
                <a:endParaRPr lang="zh-CN" altLang="en-US" dirty="0"/>
              </a:p>
            </p:txBody>
          </p:sp>
        </mc:Choice>
        <mc:Fallback xmlns="">
          <p:sp>
            <p:nvSpPr>
              <p:cNvPr id="4" name="文本框 3">
                <a:extLst>
                  <a:ext uri="{FF2B5EF4-FFF2-40B4-BE49-F238E27FC236}">
                    <a16:creationId xmlns:a16="http://schemas.microsoft.com/office/drawing/2014/main" id="{300803AC-7CE5-43F8-A007-4B5986410DA2}"/>
                  </a:ext>
                </a:extLst>
              </p:cNvPr>
              <p:cNvSpPr txBox="1">
                <a:spLocks noRot="1" noChangeAspect="1" noMove="1" noResize="1" noEditPoints="1" noAdjustHandles="1" noChangeArrowheads="1" noChangeShapeType="1" noTextEdit="1"/>
              </p:cNvSpPr>
              <p:nvPr/>
            </p:nvSpPr>
            <p:spPr>
              <a:xfrm>
                <a:off x="3064902" y="2404501"/>
                <a:ext cx="2314095" cy="576761"/>
              </a:xfrm>
              <a:prstGeom prst="rect">
                <a:avLst/>
              </a:prstGeom>
              <a:blipFill>
                <a:blip r:embed="rId3"/>
                <a:stretch>
                  <a:fillRect/>
                </a:stretch>
              </a:blipFill>
            </p:spPr>
            <p:txBody>
              <a:bodyPr/>
              <a:lstStyle/>
              <a:p>
                <a:r>
                  <a:rPr lang="zh-CN" altLang="en-US">
                    <a:noFill/>
                  </a:rPr>
                  <a:t> </a:t>
                </a:r>
              </a:p>
            </p:txBody>
          </p:sp>
        </mc:Fallback>
      </mc:AlternateContent>
      <p:sp>
        <p:nvSpPr>
          <p:cNvPr id="9" name="Title 1">
            <a:extLst>
              <a:ext uri="{FF2B5EF4-FFF2-40B4-BE49-F238E27FC236}">
                <a16:creationId xmlns:a16="http://schemas.microsoft.com/office/drawing/2014/main" id="{0B542D7C-D9F6-4B93-BD17-97C48A07FD33}"/>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2769519868"/>
      </p:ext>
    </p:extLst>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8922" y="1622815"/>
            <a:ext cx="2626040" cy="400110"/>
          </a:xfrm>
          <a:prstGeom prst="rect">
            <a:avLst/>
          </a:prstGeom>
          <a:noFill/>
        </p:spPr>
        <p:txBody>
          <a:bodyPr wrap="none" rtlCol="0">
            <a:spAutoFit/>
          </a:bodyPr>
          <a:lstStyle/>
          <a:p>
            <a:r>
              <a:rPr lang="en-US" altLang="zh-CN" sz="2000" dirty="0"/>
              <a:t>     Linear regression</a:t>
            </a:r>
            <a:endParaRPr lang="zh-CN" altLang="en-US" sz="2000" dirty="0"/>
          </a:p>
        </p:txBody>
      </p:sp>
      <p:sp>
        <p:nvSpPr>
          <p:cNvPr id="12" name="文本框 11">
            <a:extLst>
              <a:ext uri="{FF2B5EF4-FFF2-40B4-BE49-F238E27FC236}">
                <a16:creationId xmlns:a16="http://schemas.microsoft.com/office/drawing/2014/main" id="{83F0C0EF-076D-4C75-85F1-9BCF127BBD1E}"/>
              </a:ext>
            </a:extLst>
          </p:cNvPr>
          <p:cNvSpPr txBox="1"/>
          <p:nvPr/>
        </p:nvSpPr>
        <p:spPr>
          <a:xfrm>
            <a:off x="267811" y="1956878"/>
            <a:ext cx="7726168" cy="923330"/>
          </a:xfrm>
          <a:prstGeom prst="rect">
            <a:avLst/>
          </a:prstGeom>
          <a:noFill/>
        </p:spPr>
        <p:txBody>
          <a:bodyPr wrap="square" rtlCol="0">
            <a:spAutoFit/>
          </a:bodyPr>
          <a:lstStyle/>
          <a:p>
            <a:r>
              <a:rPr lang="en-US" altLang="zh-CN" dirty="0"/>
              <a:t>Linear Regression fits </a:t>
            </a:r>
            <a:r>
              <a:rPr lang="en-US" altLang="zh-CN" b="1" dirty="0"/>
              <a:t>a linear model with coefficients</a:t>
            </a:r>
            <a:r>
              <a:rPr lang="en-US" altLang="zh-CN" dirty="0"/>
              <a:t> to minimize the residual sum of squares between the observed targets in the dataset, and the </a:t>
            </a:r>
            <a:r>
              <a:rPr lang="en-US" altLang="zh-CN" b="1" dirty="0"/>
              <a:t>targets predicted by the linear approximation.</a:t>
            </a:r>
            <a:endParaRPr lang="zh-CN"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86EAC18-2D08-4384-848B-AFA0D778FC5B}"/>
                  </a:ext>
                </a:extLst>
              </p:cNvPr>
              <p:cNvSpPr txBox="1"/>
              <p:nvPr/>
            </p:nvSpPr>
            <p:spPr>
              <a:xfrm>
                <a:off x="3244532" y="3053689"/>
                <a:ext cx="1500539" cy="365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zh-CN" altLang="en-US" i="1" smtClean="0">
                              <a:solidFill>
                                <a:srgbClr val="836967"/>
                              </a:solidFill>
                              <a:latin typeface="Cambria Math" panose="02040503050406030204" pitchFamily="18" charset="0"/>
                            </a:rPr>
                          </m:ctrlPr>
                        </m:limLowPr>
                        <m:e>
                          <m:r>
                            <m:rPr>
                              <m:sty m:val="p"/>
                            </m:rPr>
                            <a:rPr lang="zh-CN" altLang="en-US" i="1" smtClean="0">
                              <a:latin typeface="Cambria Math" panose="02040503050406030204" pitchFamily="18" charset="0"/>
                            </a:rPr>
                            <m:t>min</m:t>
                          </m:r>
                        </m:e>
                        <m:lim>
                          <m:r>
                            <a:rPr lang="zh-CN" altLang="en-US" i="1" smtClean="0">
                              <a:latin typeface="Cambria Math" panose="02040503050406030204" pitchFamily="18" charset="0"/>
                            </a:rPr>
                            <m:t>𝑤</m:t>
                          </m:r>
                        </m:lim>
                      </m:limLow>
                      <m:sSup>
                        <m:sSupPr>
                          <m:ctrlPr>
                            <a:rPr lang="zh-CN" altLang="en-US" i="1" smtClean="0">
                              <a:solidFill>
                                <a:srgbClr val="836967"/>
                              </a:solidFill>
                              <a:latin typeface="Cambria Math" panose="02040503050406030204" pitchFamily="18" charset="0"/>
                            </a:rPr>
                          </m:ctrlPr>
                        </m:sSupPr>
                        <m:e>
                          <m:d>
                            <m:dPr>
                              <m:begChr m:val="‖"/>
                              <m:endChr m:val="‖"/>
                              <m:ctrlPr>
                                <a:rPr lang="zh-CN" altLang="en-US" i="1" smtClean="0">
                                  <a:solidFill>
                                    <a:srgbClr val="836967"/>
                                  </a:solidFill>
                                  <a:latin typeface="Cambria Math" panose="02040503050406030204" pitchFamily="18" charset="0"/>
                                </a:rPr>
                              </m:ctrlPr>
                            </m:dPr>
                            <m:e>
                              <m:sSub>
                                <m:sSubPr>
                                  <m:ctrlPr>
                                    <a:rPr lang="zh-CN" altLang="en-US" i="1" smtClean="0">
                                      <a:solidFill>
                                        <a:srgbClr val="836967"/>
                                      </a:solidFill>
                                      <a:latin typeface="Cambria Math" panose="02040503050406030204" pitchFamily="18" charset="0"/>
                                    </a:rPr>
                                  </m:ctrlPr>
                                </m:sSubPr>
                                <m:e>
                                  <m:r>
                                    <a:rPr lang="en-US" altLang="zh-CN" b="0" i="1" smtClean="0">
                                      <a:latin typeface="Cambria Math" panose="02040503050406030204" pitchFamily="18" charset="0"/>
                                    </a:rPr>
                                    <m:t>𝑋</m:t>
                                  </m:r>
                                </m:e>
                                <m:sub>
                                  <m:r>
                                    <a:rPr lang="zh-CN" altLang="en-US" i="1" smtClean="0">
                                      <a:latin typeface="Cambria Math" panose="02040503050406030204" pitchFamily="18" charset="0"/>
                                    </a:rPr>
                                    <m:t>𝑤</m:t>
                                  </m:r>
                                </m:sub>
                              </m:sSub>
                              <m:r>
                                <a:rPr lang="zh-CN" altLang="en-US" i="1" smtClean="0">
                                  <a:latin typeface="Cambria Math" panose="02040503050406030204" pitchFamily="18" charset="0"/>
                                </a:rPr>
                                <m:t>−</m:t>
                              </m:r>
                              <m:r>
                                <a:rPr lang="zh-CN" altLang="en-US" i="1" smtClean="0">
                                  <a:latin typeface="Cambria Math" panose="02040503050406030204" pitchFamily="18" charset="0"/>
                                </a:rPr>
                                <m:t>𝑦</m:t>
                              </m:r>
                            </m:e>
                          </m:d>
                        </m:e>
                        <m:sup>
                          <m:r>
                            <a:rPr lang="zh-CN" altLang="en-US" i="1" smtClean="0">
                              <a:latin typeface="Cambria Math" panose="02040503050406030204" pitchFamily="18" charset="0"/>
                            </a:rPr>
                            <m:t>2</m:t>
                          </m:r>
                        </m:sup>
                      </m:sSup>
                    </m:oMath>
                  </m:oMathPara>
                </a14:m>
                <a:endParaRPr lang="zh-CN" altLang="en-US" dirty="0"/>
              </a:p>
            </p:txBody>
          </p:sp>
        </mc:Choice>
        <mc:Fallback xmlns="">
          <p:sp>
            <p:nvSpPr>
              <p:cNvPr id="5" name="文本框 4">
                <a:extLst>
                  <a:ext uri="{FF2B5EF4-FFF2-40B4-BE49-F238E27FC236}">
                    <a16:creationId xmlns:a16="http://schemas.microsoft.com/office/drawing/2014/main" id="{786EAC18-2D08-4384-848B-AFA0D778FC5B}"/>
                  </a:ext>
                </a:extLst>
              </p:cNvPr>
              <p:cNvSpPr txBox="1">
                <a:spLocks noRot="1" noChangeAspect="1" noMove="1" noResize="1" noEditPoints="1" noAdjustHandles="1" noChangeArrowheads="1" noChangeShapeType="1" noTextEdit="1"/>
              </p:cNvSpPr>
              <p:nvPr/>
            </p:nvSpPr>
            <p:spPr>
              <a:xfrm>
                <a:off x="3244532" y="3053689"/>
                <a:ext cx="1500539" cy="365998"/>
              </a:xfrm>
              <a:prstGeom prst="rect">
                <a:avLst/>
              </a:prstGeom>
              <a:blipFill>
                <a:blip r:embed="rId3"/>
                <a:stretch>
                  <a:fillRect l="-2846" r="-1220" b="-11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2AFDF1E-180C-4B69-8646-06EFC056F5B0}"/>
              </a:ext>
            </a:extLst>
          </p:cNvPr>
          <p:cNvSpPr txBox="1"/>
          <p:nvPr/>
        </p:nvSpPr>
        <p:spPr>
          <a:xfrm>
            <a:off x="268922" y="3420744"/>
            <a:ext cx="3403496" cy="400110"/>
          </a:xfrm>
          <a:prstGeom prst="rect">
            <a:avLst/>
          </a:prstGeom>
          <a:noFill/>
        </p:spPr>
        <p:txBody>
          <a:bodyPr wrap="none" rtlCol="0">
            <a:spAutoFit/>
          </a:bodyPr>
          <a:lstStyle/>
          <a:p>
            <a:r>
              <a:rPr lang="en-US" altLang="zh-CN" sz="2000" dirty="0"/>
              <a:t>     K-Neighbors Regression</a:t>
            </a:r>
            <a:endParaRPr lang="zh-CN" altLang="en-US" sz="2000" dirty="0"/>
          </a:p>
        </p:txBody>
      </p:sp>
      <p:sp>
        <p:nvSpPr>
          <p:cNvPr id="6" name="文本框 5">
            <a:extLst>
              <a:ext uri="{FF2B5EF4-FFF2-40B4-BE49-F238E27FC236}">
                <a16:creationId xmlns:a16="http://schemas.microsoft.com/office/drawing/2014/main" id="{DFA79257-B657-4850-BC42-9A04D7F7AD13}"/>
              </a:ext>
            </a:extLst>
          </p:cNvPr>
          <p:cNvSpPr txBox="1"/>
          <p:nvPr/>
        </p:nvSpPr>
        <p:spPr>
          <a:xfrm>
            <a:off x="267811" y="3820854"/>
            <a:ext cx="7726168" cy="646331"/>
          </a:xfrm>
          <a:prstGeom prst="rect">
            <a:avLst/>
          </a:prstGeom>
          <a:noFill/>
        </p:spPr>
        <p:txBody>
          <a:bodyPr wrap="square" rtlCol="0">
            <a:spAutoFit/>
          </a:bodyPr>
          <a:lstStyle/>
          <a:p>
            <a:r>
              <a:rPr lang="en-US" altLang="zh-CN" dirty="0"/>
              <a:t>The label assigned to a query point is computed based on the </a:t>
            </a:r>
            <a:r>
              <a:rPr lang="en-US" altLang="zh-CN" b="1" dirty="0"/>
              <a:t>mean of the labels of its nearest neighbors.</a:t>
            </a:r>
            <a:endParaRPr lang="zh-CN" altLang="en-US" b="1" dirty="0"/>
          </a:p>
        </p:txBody>
      </p:sp>
      <p:sp>
        <p:nvSpPr>
          <p:cNvPr id="9" name="Title 1">
            <a:extLst>
              <a:ext uri="{FF2B5EF4-FFF2-40B4-BE49-F238E27FC236}">
                <a16:creationId xmlns:a16="http://schemas.microsoft.com/office/drawing/2014/main" id="{5E533E99-5E7E-4C48-A249-D1B43D919B5C}"/>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
        <p:nvSpPr>
          <p:cNvPr id="13" name="文本框 12">
            <a:extLst>
              <a:ext uri="{FF2B5EF4-FFF2-40B4-BE49-F238E27FC236}">
                <a16:creationId xmlns:a16="http://schemas.microsoft.com/office/drawing/2014/main" id="{C9394487-853A-4539-AA5E-B1FD00047B8F}"/>
              </a:ext>
            </a:extLst>
          </p:cNvPr>
          <p:cNvSpPr txBox="1"/>
          <p:nvPr/>
        </p:nvSpPr>
        <p:spPr>
          <a:xfrm>
            <a:off x="266700" y="1049674"/>
            <a:ext cx="3741730" cy="400110"/>
          </a:xfrm>
          <a:prstGeom prst="rect">
            <a:avLst/>
          </a:prstGeom>
          <a:noFill/>
        </p:spPr>
        <p:txBody>
          <a:bodyPr wrap="none" rtlCol="0">
            <a:spAutoFit/>
          </a:bodyPr>
          <a:lstStyle/>
          <a:p>
            <a:r>
              <a:rPr lang="en-US" altLang="zh-CN" sz="2000" dirty="0"/>
              <a:t>4a. Models used for prediction</a:t>
            </a:r>
            <a:endParaRPr lang="zh-CN" altLang="en-US" sz="2000" dirty="0"/>
          </a:p>
        </p:txBody>
      </p:sp>
    </p:spTree>
    <p:extLst>
      <p:ext uri="{BB962C8B-B14F-4D97-AF65-F5344CB8AC3E}">
        <p14:creationId xmlns:p14="http://schemas.microsoft.com/office/powerpoint/2010/main" val="1403839082"/>
      </p:ext>
    </p:extLst>
  </p:cSld>
  <p:clrMapOvr>
    <a:masterClrMapping/>
  </p:clrMapOvr>
  <mc:AlternateContent xmlns:mc="http://schemas.openxmlformats.org/markup-compatibility/2006">
    <mc:Choice xmlns:p14="http://schemas.microsoft.com/office/powerpoint/2010/main" Requires="p14">
      <p:transition spd="slow" p14:dur="2000" advTm="5"/>
    </mc:Choice>
    <mc:Fallback>
      <p:transition spd="slow" advTm="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973973"/>
            <a:ext cx="3536546" cy="400110"/>
          </a:xfrm>
          <a:prstGeom prst="rect">
            <a:avLst/>
          </a:prstGeom>
          <a:noFill/>
        </p:spPr>
        <p:txBody>
          <a:bodyPr wrap="none" rtlCol="0">
            <a:spAutoFit/>
          </a:bodyPr>
          <a:lstStyle/>
          <a:p>
            <a:r>
              <a:rPr lang="en-US" altLang="zh-CN" sz="2000" dirty="0"/>
              <a:t>     Decision-Tree Regression</a:t>
            </a:r>
            <a:endParaRPr lang="zh-CN" altLang="en-US" sz="2000" dirty="0"/>
          </a:p>
        </p:txBody>
      </p:sp>
      <p:sp>
        <p:nvSpPr>
          <p:cNvPr id="7" name="文本框 6">
            <a:extLst>
              <a:ext uri="{FF2B5EF4-FFF2-40B4-BE49-F238E27FC236}">
                <a16:creationId xmlns:a16="http://schemas.microsoft.com/office/drawing/2014/main" id="{F2AFDF1E-180C-4B69-8646-06EFC056F5B0}"/>
              </a:ext>
            </a:extLst>
          </p:cNvPr>
          <p:cNvSpPr txBox="1"/>
          <p:nvPr/>
        </p:nvSpPr>
        <p:spPr>
          <a:xfrm>
            <a:off x="303090" y="3126132"/>
            <a:ext cx="3667992" cy="400110"/>
          </a:xfrm>
          <a:prstGeom prst="rect">
            <a:avLst/>
          </a:prstGeom>
          <a:noFill/>
        </p:spPr>
        <p:txBody>
          <a:bodyPr wrap="none" rtlCol="0">
            <a:spAutoFit/>
          </a:bodyPr>
          <a:lstStyle/>
          <a:p>
            <a:r>
              <a:rPr lang="en-US" altLang="zh-CN" sz="2000" dirty="0"/>
              <a:t>    Random-Forest Regression</a:t>
            </a:r>
            <a:endParaRPr lang="zh-CN" altLang="en-US" sz="2000" dirty="0"/>
          </a:p>
        </p:txBody>
      </p:sp>
      <p:sp>
        <p:nvSpPr>
          <p:cNvPr id="6" name="文本框 5">
            <a:extLst>
              <a:ext uri="{FF2B5EF4-FFF2-40B4-BE49-F238E27FC236}">
                <a16:creationId xmlns:a16="http://schemas.microsoft.com/office/drawing/2014/main" id="{DFA79257-B657-4850-BC42-9A04D7F7AD13}"/>
              </a:ext>
            </a:extLst>
          </p:cNvPr>
          <p:cNvSpPr txBox="1"/>
          <p:nvPr/>
        </p:nvSpPr>
        <p:spPr>
          <a:xfrm>
            <a:off x="303090" y="3596347"/>
            <a:ext cx="7726168" cy="923330"/>
          </a:xfrm>
          <a:prstGeom prst="rect">
            <a:avLst/>
          </a:prstGeom>
          <a:noFill/>
        </p:spPr>
        <p:txBody>
          <a:bodyPr wrap="square" rtlCol="0">
            <a:spAutoFit/>
          </a:bodyPr>
          <a:lstStyle/>
          <a:p>
            <a:r>
              <a:rPr lang="en-US" altLang="zh-CN" dirty="0"/>
              <a:t> Individual decision trees typically exhibit high variance and tend to overfit. The injected randomness in forests yield decision trees with somewhat decoupled prediction errors.</a:t>
            </a:r>
            <a:endParaRPr lang="zh-CN" altLang="en-US" dirty="0"/>
          </a:p>
        </p:txBody>
      </p:sp>
      <p:sp>
        <p:nvSpPr>
          <p:cNvPr id="13" name="文本框 12">
            <a:extLst>
              <a:ext uri="{FF2B5EF4-FFF2-40B4-BE49-F238E27FC236}">
                <a16:creationId xmlns:a16="http://schemas.microsoft.com/office/drawing/2014/main" id="{CBD27242-1F3C-4989-ACAB-B4BC8817DA37}"/>
              </a:ext>
            </a:extLst>
          </p:cNvPr>
          <p:cNvSpPr txBox="1"/>
          <p:nvPr/>
        </p:nvSpPr>
        <p:spPr>
          <a:xfrm>
            <a:off x="303090" y="1464678"/>
            <a:ext cx="8213848" cy="1754326"/>
          </a:xfrm>
          <a:prstGeom prst="rect">
            <a:avLst/>
          </a:prstGeom>
          <a:noFill/>
        </p:spPr>
        <p:txBody>
          <a:bodyPr wrap="square" rtlCol="0">
            <a:spAutoFit/>
          </a:bodyPr>
          <a:lstStyle/>
          <a:p>
            <a:r>
              <a:rPr lang="en-US" altLang="zh-CN" dirty="0"/>
              <a:t> A tree can be seen as a piecewise constant approximation. </a:t>
            </a:r>
            <a:r>
              <a:rPr lang="en-US" altLang="zh-CN" b="1" dirty="0"/>
              <a:t>The deeper the tree, the more complex the decision rules and the fitter the model. </a:t>
            </a:r>
          </a:p>
          <a:p>
            <a:r>
              <a:rPr lang="en-US" altLang="zh-CN" dirty="0"/>
              <a:t>In </a:t>
            </a:r>
            <a:r>
              <a:rPr lang="en-US" altLang="zh-CN" dirty="0" err="1"/>
              <a:t>sklearn</a:t>
            </a:r>
            <a:r>
              <a:rPr lang="en-US" altLang="zh-CN" dirty="0"/>
              <a:t>, we can use some hyperparameters to improve the generalization ability of decision tree like: ‘</a:t>
            </a:r>
            <a:r>
              <a:rPr lang="en-US" altLang="zh-CN" dirty="0" err="1"/>
              <a:t>max_leaf_nodes</a:t>
            </a:r>
            <a:r>
              <a:rPr lang="en-US" altLang="zh-CN" dirty="0"/>
              <a:t>’,  ’</a:t>
            </a:r>
            <a:r>
              <a:rPr lang="en-US" altLang="zh-CN" dirty="0" err="1"/>
              <a:t>max_depth</a:t>
            </a:r>
            <a:r>
              <a:rPr lang="en-US" altLang="zh-CN" dirty="0"/>
              <a:t>’.</a:t>
            </a:r>
            <a:endParaRPr lang="zh-CN" altLang="en-US" dirty="0"/>
          </a:p>
          <a:p>
            <a:endParaRPr lang="zh-CN" altLang="en-US" dirty="0"/>
          </a:p>
        </p:txBody>
      </p:sp>
      <p:sp>
        <p:nvSpPr>
          <p:cNvPr id="14" name="Title 1">
            <a:extLst>
              <a:ext uri="{FF2B5EF4-FFF2-40B4-BE49-F238E27FC236}">
                <a16:creationId xmlns:a16="http://schemas.microsoft.com/office/drawing/2014/main" id="{709E5A60-2C35-4FCE-A8CD-36340F5D4F27}"/>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3219146957"/>
      </p:ext>
    </p:extLst>
  </p:cSld>
  <p:clrMapOvr>
    <a:masterClrMapping/>
  </p:clrMapOvr>
  <mc:AlternateContent xmlns:mc="http://schemas.openxmlformats.org/markup-compatibility/2006">
    <mc:Choice xmlns:p14="http://schemas.microsoft.com/office/powerpoint/2010/main" Requires="p14">
      <p:transition spd="slow" p14:dur="2000" advTm="1"/>
    </mc:Choice>
    <mc:Fallback>
      <p:transition spd="slow" advTm="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5626861" cy="400110"/>
          </a:xfrm>
          <a:prstGeom prst="rect">
            <a:avLst/>
          </a:prstGeom>
          <a:noFill/>
        </p:spPr>
        <p:txBody>
          <a:bodyPr wrap="none" rtlCol="0">
            <a:spAutoFit/>
          </a:bodyPr>
          <a:lstStyle/>
          <a:p>
            <a:r>
              <a:rPr lang="en-US" altLang="zh-CN" sz="2000" dirty="0"/>
              <a:t>        Multi-layer Perception (MLP) Regression</a:t>
            </a:r>
            <a:endParaRPr lang="zh-CN" altLang="en-US" sz="2000" dirty="0"/>
          </a:p>
        </p:txBody>
      </p:sp>
      <p:sp>
        <p:nvSpPr>
          <p:cNvPr id="6" name="文本框 5">
            <a:extLst>
              <a:ext uri="{FF2B5EF4-FFF2-40B4-BE49-F238E27FC236}">
                <a16:creationId xmlns:a16="http://schemas.microsoft.com/office/drawing/2014/main" id="{DFA79257-B657-4850-BC42-9A04D7F7AD13}"/>
              </a:ext>
            </a:extLst>
          </p:cNvPr>
          <p:cNvSpPr txBox="1"/>
          <p:nvPr/>
        </p:nvSpPr>
        <p:spPr>
          <a:xfrm>
            <a:off x="541532" y="1773900"/>
            <a:ext cx="7726168" cy="646331"/>
          </a:xfrm>
          <a:prstGeom prst="rect">
            <a:avLst/>
          </a:prstGeom>
          <a:noFill/>
        </p:spPr>
        <p:txBody>
          <a:bodyPr wrap="square" rtlCol="0">
            <a:spAutoFit/>
          </a:bodyPr>
          <a:lstStyle/>
          <a:p>
            <a:r>
              <a:rPr lang="en-US" altLang="zh-CN" dirty="0"/>
              <a:t>MLP is a feedforward artificial neural network model, which maps multiple input data sets to a single output data set.</a:t>
            </a:r>
            <a:endParaRPr lang="zh-CN" altLang="en-US" dirty="0"/>
          </a:p>
        </p:txBody>
      </p:sp>
      <p:pic>
        <p:nvPicPr>
          <p:cNvPr id="2050" name="Picture 2">
            <a:extLst>
              <a:ext uri="{FF2B5EF4-FFF2-40B4-BE49-F238E27FC236}">
                <a16:creationId xmlns:a16="http://schemas.microsoft.com/office/drawing/2014/main" id="{C9DA9803-C907-492D-A6BE-F3CD2E3E7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70" y="2521340"/>
            <a:ext cx="2552700" cy="22764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3CB29DF-0EAE-4F62-A1F4-71DFC40A9A47}"/>
                  </a:ext>
                </a:extLst>
              </p:cNvPr>
              <p:cNvSpPr txBox="1"/>
              <p:nvPr/>
            </p:nvSpPr>
            <p:spPr>
              <a:xfrm>
                <a:off x="4888230" y="2868930"/>
                <a:ext cx="9769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𝑚</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𝑜</m:t>
                          </m:r>
                        </m:sup>
                      </m:sSup>
                    </m:oMath>
                  </m:oMathPara>
                </a14:m>
                <a:endParaRPr lang="zh-CN" altLang="en-US" dirty="0"/>
              </a:p>
            </p:txBody>
          </p:sp>
        </mc:Choice>
        <mc:Fallback xmlns="">
          <p:sp>
            <p:nvSpPr>
              <p:cNvPr id="4" name="文本框 3">
                <a:extLst>
                  <a:ext uri="{FF2B5EF4-FFF2-40B4-BE49-F238E27FC236}">
                    <a16:creationId xmlns:a16="http://schemas.microsoft.com/office/drawing/2014/main" id="{A3CB29DF-0EAE-4F62-A1F4-71DFC40A9A47}"/>
                  </a:ext>
                </a:extLst>
              </p:cNvPr>
              <p:cNvSpPr txBox="1">
                <a:spLocks noRot="1" noChangeAspect="1" noMove="1" noResize="1" noEditPoints="1" noAdjustHandles="1" noChangeArrowheads="1" noChangeShapeType="1" noTextEdit="1"/>
              </p:cNvSpPr>
              <p:nvPr/>
            </p:nvSpPr>
            <p:spPr>
              <a:xfrm>
                <a:off x="4888230" y="2868930"/>
                <a:ext cx="976934" cy="276999"/>
              </a:xfrm>
              <a:prstGeom prst="rect">
                <a:avLst/>
              </a:prstGeom>
              <a:blipFill>
                <a:blip r:embed="rId4"/>
                <a:stretch>
                  <a:fillRect l="-5000" b="-1111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848E41B-383D-4192-9FB5-F4A2999E7A39}"/>
              </a:ext>
            </a:extLst>
          </p:cNvPr>
          <p:cNvSpPr txBox="1"/>
          <p:nvPr/>
        </p:nvSpPr>
        <p:spPr>
          <a:xfrm>
            <a:off x="3625217" y="3170496"/>
            <a:ext cx="4659630" cy="923330"/>
          </a:xfrm>
          <a:prstGeom prst="rect">
            <a:avLst/>
          </a:prstGeom>
          <a:noFill/>
        </p:spPr>
        <p:txBody>
          <a:bodyPr wrap="square">
            <a:spAutoFit/>
          </a:bodyPr>
          <a:lstStyle/>
          <a:p>
            <a:br>
              <a:rPr lang="en-US" altLang="zh-CN" b="0" i="0" dirty="0">
                <a:effectLst/>
                <a:latin typeface="Arial" panose="020B0604020202020204" pitchFamily="34" charset="0"/>
              </a:rPr>
            </a:br>
            <a:r>
              <a:rPr lang="en-US" altLang="zh-CN" i="1" dirty="0"/>
              <a:t>m</a:t>
            </a:r>
            <a:r>
              <a:rPr lang="en-US" altLang="zh-CN" dirty="0"/>
              <a:t> is the number of dimensions for input </a:t>
            </a:r>
          </a:p>
          <a:p>
            <a:r>
              <a:rPr lang="en-US" altLang="zh-CN" i="1" dirty="0"/>
              <a:t>o</a:t>
            </a:r>
            <a:r>
              <a:rPr lang="en-US" altLang="zh-CN" dirty="0"/>
              <a:t> is the number of dimensions for output. </a:t>
            </a:r>
            <a:endParaRPr lang="zh-CN" altLang="en-US" dirty="0"/>
          </a:p>
        </p:txBody>
      </p:sp>
      <p:sp>
        <p:nvSpPr>
          <p:cNvPr id="13" name="Title 1">
            <a:extLst>
              <a:ext uri="{FF2B5EF4-FFF2-40B4-BE49-F238E27FC236}">
                <a16:creationId xmlns:a16="http://schemas.microsoft.com/office/drawing/2014/main" id="{0669A0BE-20AC-4A98-A5B6-FFF27FB4DE69}"/>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dirty="0"/>
              <a:t>Problem formulation</a:t>
            </a:r>
          </a:p>
        </p:txBody>
      </p:sp>
    </p:spTree>
    <p:extLst>
      <p:ext uri="{BB962C8B-B14F-4D97-AF65-F5344CB8AC3E}">
        <p14:creationId xmlns:p14="http://schemas.microsoft.com/office/powerpoint/2010/main" val="999785085"/>
      </p:ext>
    </p:extLst>
  </p:cSld>
  <p:clrMapOvr>
    <a:masterClrMapping/>
  </p:clrMapOvr>
  <mc:AlternateContent xmlns:mc="http://schemas.openxmlformats.org/markup-compatibility/2006">
    <mc:Choice xmlns:p14="http://schemas.microsoft.com/office/powerpoint/2010/main" Requires="p14">
      <p:transition spd="slow" p14:dur="2000" advTm="1"/>
    </mc:Choice>
    <mc:Fallback>
      <p:transition spd="slow" advTm="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FA79257-B657-4850-BC42-9A04D7F7AD13}"/>
              </a:ext>
            </a:extLst>
          </p:cNvPr>
          <p:cNvSpPr txBox="1"/>
          <p:nvPr/>
        </p:nvSpPr>
        <p:spPr>
          <a:xfrm>
            <a:off x="526292" y="2098016"/>
            <a:ext cx="7726168" cy="646331"/>
          </a:xfrm>
          <a:prstGeom prst="rect">
            <a:avLst/>
          </a:prstGeom>
          <a:noFill/>
        </p:spPr>
        <p:txBody>
          <a:bodyPr wrap="square" rtlCol="0">
            <a:spAutoFit/>
          </a:bodyPr>
          <a:lstStyle/>
          <a:p>
            <a:r>
              <a:rPr lang="en-US" altLang="zh-CN" dirty="0"/>
              <a:t>(ii) Use </a:t>
            </a:r>
            <a:r>
              <a:rPr lang="en-US" altLang="zh-CN" b="1" dirty="0"/>
              <a:t>K-means</a:t>
            </a:r>
            <a:r>
              <a:rPr lang="en-US" altLang="zh-CN" dirty="0"/>
              <a:t> model to divide songs into different clusters based on the songs' correlation.</a:t>
            </a:r>
            <a:endParaRPr lang="zh-CN" altLang="en-US" dirty="0"/>
          </a:p>
        </p:txBody>
      </p:sp>
      <p:sp>
        <p:nvSpPr>
          <p:cNvPr id="13" name="Title 1">
            <a:extLst>
              <a:ext uri="{FF2B5EF4-FFF2-40B4-BE49-F238E27FC236}">
                <a16:creationId xmlns:a16="http://schemas.microsoft.com/office/drawing/2014/main" id="{0669A0BE-20AC-4A98-A5B6-FFF27FB4DE69}"/>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dirty="0"/>
              <a:t>Problem formulation</a:t>
            </a:r>
          </a:p>
        </p:txBody>
      </p:sp>
      <p:sp>
        <p:nvSpPr>
          <p:cNvPr id="8" name="文本框 7">
            <a:extLst>
              <a:ext uri="{FF2B5EF4-FFF2-40B4-BE49-F238E27FC236}">
                <a16:creationId xmlns:a16="http://schemas.microsoft.com/office/drawing/2014/main" id="{EED02BB5-B355-45CB-9E81-AA7378C2C017}"/>
              </a:ext>
            </a:extLst>
          </p:cNvPr>
          <p:cNvSpPr txBox="1"/>
          <p:nvPr/>
        </p:nvSpPr>
        <p:spPr>
          <a:xfrm>
            <a:off x="266700" y="1049674"/>
            <a:ext cx="5644494" cy="400110"/>
          </a:xfrm>
          <a:prstGeom prst="rect">
            <a:avLst/>
          </a:prstGeom>
          <a:noFill/>
        </p:spPr>
        <p:txBody>
          <a:bodyPr wrap="none" rtlCol="0">
            <a:spAutoFit/>
          </a:bodyPr>
          <a:lstStyle/>
          <a:p>
            <a:r>
              <a:rPr lang="en-US" altLang="zh-CN" sz="2000" dirty="0"/>
              <a:t>4b. introduction of recommendation algorithm</a:t>
            </a:r>
            <a:endParaRPr lang="zh-CN" altLang="en-US" sz="2000" dirty="0"/>
          </a:p>
        </p:txBody>
      </p:sp>
      <p:pic>
        <p:nvPicPr>
          <p:cNvPr id="7" name="图片 6">
            <a:extLst>
              <a:ext uri="{FF2B5EF4-FFF2-40B4-BE49-F238E27FC236}">
                <a16:creationId xmlns:a16="http://schemas.microsoft.com/office/drawing/2014/main" id="{AA76D463-4F9B-46C1-98EC-74670B7378CC}"/>
              </a:ext>
            </a:extLst>
          </p:cNvPr>
          <p:cNvPicPr>
            <a:picLocks noChangeAspect="1"/>
          </p:cNvPicPr>
          <p:nvPr/>
        </p:nvPicPr>
        <p:blipFill>
          <a:blip r:embed="rId3"/>
          <a:stretch>
            <a:fillRect/>
          </a:stretch>
        </p:blipFill>
        <p:spPr>
          <a:xfrm>
            <a:off x="4753732" y="2571750"/>
            <a:ext cx="3407288" cy="2555466"/>
          </a:xfrm>
          <a:prstGeom prst="rect">
            <a:avLst/>
          </a:prstGeom>
        </p:spPr>
      </p:pic>
      <p:sp>
        <p:nvSpPr>
          <p:cNvPr id="12" name="文本框 11">
            <a:extLst>
              <a:ext uri="{FF2B5EF4-FFF2-40B4-BE49-F238E27FC236}">
                <a16:creationId xmlns:a16="http://schemas.microsoft.com/office/drawing/2014/main" id="{7865583F-B83C-4251-A5C6-EA4AB76D75D3}"/>
              </a:ext>
            </a:extLst>
          </p:cNvPr>
          <p:cNvSpPr txBox="1"/>
          <p:nvPr/>
        </p:nvSpPr>
        <p:spPr>
          <a:xfrm>
            <a:off x="526292" y="2678635"/>
            <a:ext cx="7726168" cy="369332"/>
          </a:xfrm>
          <a:prstGeom prst="rect">
            <a:avLst/>
          </a:prstGeom>
          <a:noFill/>
        </p:spPr>
        <p:txBody>
          <a:bodyPr wrap="square" rtlCol="0">
            <a:spAutoFit/>
          </a:bodyPr>
          <a:lstStyle/>
          <a:p>
            <a:r>
              <a:rPr lang="en-US" altLang="zh-CN" dirty="0"/>
              <a:t>(iii) Find best-performance K = 1000</a:t>
            </a:r>
            <a:endParaRPr lang="zh-CN" altLang="en-US" dirty="0"/>
          </a:p>
        </p:txBody>
      </p:sp>
      <p:sp>
        <p:nvSpPr>
          <p:cNvPr id="15" name="文本框 14">
            <a:extLst>
              <a:ext uri="{FF2B5EF4-FFF2-40B4-BE49-F238E27FC236}">
                <a16:creationId xmlns:a16="http://schemas.microsoft.com/office/drawing/2014/main" id="{38B7B156-A797-42C9-8998-8DFB5AE345DD}"/>
              </a:ext>
            </a:extLst>
          </p:cNvPr>
          <p:cNvSpPr txBox="1"/>
          <p:nvPr/>
        </p:nvSpPr>
        <p:spPr>
          <a:xfrm>
            <a:off x="526292" y="1768081"/>
            <a:ext cx="7726168" cy="369332"/>
          </a:xfrm>
          <a:prstGeom prst="rect">
            <a:avLst/>
          </a:prstGeom>
          <a:noFill/>
        </p:spPr>
        <p:txBody>
          <a:bodyPr wrap="square" rtlCol="0">
            <a:spAutoFit/>
          </a:bodyPr>
          <a:lstStyle/>
          <a:p>
            <a:r>
              <a:rPr lang="en-US" altLang="zh-CN" dirty="0"/>
              <a:t>(</a:t>
            </a:r>
            <a:r>
              <a:rPr lang="en-US" altLang="zh-CN" dirty="0" err="1"/>
              <a:t>i</a:t>
            </a:r>
            <a:r>
              <a:rPr lang="en-US" altLang="zh-CN" dirty="0"/>
              <a:t>) create N users and their play count of each song randomly.</a:t>
            </a:r>
            <a:endParaRPr lang="zh-CN" altLang="en-US" dirty="0"/>
          </a:p>
        </p:txBody>
      </p:sp>
      <p:cxnSp>
        <p:nvCxnSpPr>
          <p:cNvPr id="16" name="直接箭头连接符 15">
            <a:extLst>
              <a:ext uri="{FF2B5EF4-FFF2-40B4-BE49-F238E27FC236}">
                <a16:creationId xmlns:a16="http://schemas.microsoft.com/office/drawing/2014/main" id="{C18E98D0-CC76-4E72-B1C7-8BB32167296D}"/>
              </a:ext>
            </a:extLst>
          </p:cNvPr>
          <p:cNvCxnSpPr>
            <a:cxnSpLocks/>
          </p:cNvCxnSpPr>
          <p:nvPr/>
        </p:nvCxnSpPr>
        <p:spPr>
          <a:xfrm>
            <a:off x="5461614" y="2882397"/>
            <a:ext cx="2280306" cy="15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587CC3B-E094-4464-8AB6-94FC74862AA6}"/>
              </a:ext>
            </a:extLst>
          </p:cNvPr>
          <p:cNvSpPr txBox="1"/>
          <p:nvPr/>
        </p:nvSpPr>
        <p:spPr>
          <a:xfrm>
            <a:off x="572012" y="3442284"/>
            <a:ext cx="4136000" cy="646331"/>
          </a:xfrm>
          <a:prstGeom prst="rect">
            <a:avLst/>
          </a:prstGeom>
          <a:noFill/>
        </p:spPr>
        <p:txBody>
          <a:bodyPr wrap="square">
            <a:spAutoFit/>
          </a:bodyPr>
          <a:lstStyle/>
          <a:p>
            <a:r>
              <a:rPr lang="zh-CN" altLang="en-US" dirty="0"/>
              <a:t>The </a:t>
            </a:r>
            <a:r>
              <a:rPr lang="zh-CN" altLang="en-US" b="1" dirty="0"/>
              <a:t>smaller the SSE </a:t>
            </a:r>
            <a:r>
              <a:rPr lang="zh-CN" altLang="en-US" dirty="0"/>
              <a:t>is, the better the performance is.</a:t>
            </a:r>
          </a:p>
        </p:txBody>
      </p:sp>
    </p:spTree>
    <p:extLst>
      <p:ext uri="{BB962C8B-B14F-4D97-AF65-F5344CB8AC3E}">
        <p14:creationId xmlns:p14="http://schemas.microsoft.com/office/powerpoint/2010/main" val="1935509804"/>
      </p:ext>
    </p:extLst>
  </p:cSld>
  <p:clrMapOvr>
    <a:masterClrMapping/>
  </p:clrMapOvr>
  <mc:AlternateContent xmlns:mc="http://schemas.openxmlformats.org/markup-compatibility/2006">
    <mc:Choice xmlns:p14="http://schemas.microsoft.com/office/powerpoint/2010/main" Requires="p14">
      <p:transition spd="slow" p14:dur="2000" advTm="673"/>
    </mc:Choice>
    <mc:Fallback>
      <p:transition spd="slow" advTm="6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sz="3200" dirty="0"/>
              <a:t>Experiments and results</a:t>
            </a:r>
            <a:endParaRPr lang="en-US" sz="3200" dirty="0"/>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3461204" cy="400110"/>
          </a:xfrm>
          <a:prstGeom prst="rect">
            <a:avLst/>
          </a:prstGeom>
          <a:noFill/>
        </p:spPr>
        <p:txBody>
          <a:bodyPr wrap="none" rtlCol="0">
            <a:spAutoFit/>
          </a:bodyPr>
          <a:lstStyle/>
          <a:p>
            <a:r>
              <a:rPr lang="en-US" altLang="zh-CN" sz="2000" b="1" dirty="0"/>
              <a:t>1. Popularity Prediction </a:t>
            </a:r>
            <a:endParaRPr lang="zh-CN" altLang="en-US" sz="2000" b="1" dirty="0"/>
          </a:p>
        </p:txBody>
      </p:sp>
      <p:sp>
        <p:nvSpPr>
          <p:cNvPr id="3" name="文本框 2">
            <a:extLst>
              <a:ext uri="{FF2B5EF4-FFF2-40B4-BE49-F238E27FC236}">
                <a16:creationId xmlns:a16="http://schemas.microsoft.com/office/drawing/2014/main" id="{5E040EDA-7064-4A8D-B1DA-04BC181780F4}"/>
              </a:ext>
            </a:extLst>
          </p:cNvPr>
          <p:cNvSpPr txBox="1"/>
          <p:nvPr/>
        </p:nvSpPr>
        <p:spPr>
          <a:xfrm>
            <a:off x="473578" y="2101810"/>
            <a:ext cx="3001143" cy="369332"/>
          </a:xfrm>
          <a:prstGeom prst="rect">
            <a:avLst/>
          </a:prstGeom>
          <a:noFill/>
        </p:spPr>
        <p:txBody>
          <a:bodyPr wrap="none" rtlCol="0">
            <a:spAutoFit/>
          </a:bodyPr>
          <a:lstStyle/>
          <a:p>
            <a:r>
              <a:rPr lang="zh-CN" altLang="en-US" dirty="0"/>
              <a:t>①</a:t>
            </a:r>
            <a:r>
              <a:rPr lang="en-US" altLang="zh-CN" dirty="0"/>
              <a:t>Linear regression model</a:t>
            </a:r>
            <a:endParaRPr lang="zh-CN" altLang="en-US" dirty="0"/>
          </a:p>
        </p:txBody>
      </p:sp>
      <p:pic>
        <p:nvPicPr>
          <p:cNvPr id="12" name="图片 11">
            <a:extLst>
              <a:ext uri="{FF2B5EF4-FFF2-40B4-BE49-F238E27FC236}">
                <a16:creationId xmlns:a16="http://schemas.microsoft.com/office/drawing/2014/main" id="{EE170D0C-72AA-4C80-A035-CF776BBD5DA7}"/>
              </a:ext>
            </a:extLst>
          </p:cNvPr>
          <p:cNvPicPr>
            <a:picLocks noChangeAspect="1"/>
          </p:cNvPicPr>
          <p:nvPr/>
        </p:nvPicPr>
        <p:blipFill rotWithShape="1">
          <a:blip r:embed="rId4"/>
          <a:srcRect t="5029"/>
          <a:stretch/>
        </p:blipFill>
        <p:spPr>
          <a:xfrm>
            <a:off x="790971" y="2587599"/>
            <a:ext cx="3191087" cy="2272954"/>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6067F06-ACFD-417A-BD0E-663C1187360D}"/>
                  </a:ext>
                </a:extLst>
              </p:cNvPr>
              <p:cNvSpPr txBox="1"/>
              <p:nvPr/>
            </p:nvSpPr>
            <p:spPr>
              <a:xfrm>
                <a:off x="3084166" y="1528414"/>
                <a:ext cx="2147063" cy="603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𝑅</m:t>
                          </m:r>
                        </m:e>
                        <m:sup>
                          <m:r>
                            <a:rPr lang="zh-CN" altLang="en-US" i="0">
                              <a:latin typeface="Cambria Math" panose="02040503050406030204" pitchFamily="18" charset="0"/>
                            </a:rPr>
                            <m:t>2</m:t>
                          </m:r>
                        </m:sup>
                      </m:sSup>
                      <m:r>
                        <a:rPr lang="zh-CN" altLang="en-US" i="0">
                          <a:latin typeface="Cambria Math" panose="02040503050406030204" pitchFamily="18" charset="0"/>
                        </a:rPr>
                        <m:t>=1−</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𝛴</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num>
                        <m:den>
                          <m:r>
                            <a:rPr lang="zh-CN" altLang="en-US" i="1">
                              <a:latin typeface="Cambria Math" panose="02040503050406030204" pitchFamily="18" charset="0"/>
                            </a:rPr>
                            <m:t>𝛴</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𝑦</m:t>
                                          </m:r>
                                        </m:e>
                                      </m:acc>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den>
                      </m:f>
                    </m:oMath>
                  </m:oMathPara>
                </a14:m>
                <a:endParaRPr lang="zh-CN" altLang="en-US" dirty="0"/>
              </a:p>
            </p:txBody>
          </p:sp>
        </mc:Choice>
        <mc:Fallback xmlns="">
          <p:sp>
            <p:nvSpPr>
              <p:cNvPr id="15" name="文本框 14">
                <a:extLst>
                  <a:ext uri="{FF2B5EF4-FFF2-40B4-BE49-F238E27FC236}">
                    <a16:creationId xmlns:a16="http://schemas.microsoft.com/office/drawing/2014/main" id="{16067F06-ACFD-417A-BD0E-663C1187360D}"/>
                  </a:ext>
                </a:extLst>
              </p:cNvPr>
              <p:cNvSpPr txBox="1">
                <a:spLocks noRot="1" noChangeAspect="1" noMove="1" noResize="1" noEditPoints="1" noAdjustHandles="1" noChangeArrowheads="1" noChangeShapeType="1" noTextEdit="1"/>
              </p:cNvSpPr>
              <p:nvPr/>
            </p:nvSpPr>
            <p:spPr>
              <a:xfrm>
                <a:off x="3084166" y="1528414"/>
                <a:ext cx="2147063" cy="603114"/>
              </a:xfrm>
              <a:prstGeom prst="rect">
                <a:avLst/>
              </a:prstGeom>
              <a:blipFill>
                <a:blip r:embed="rId5"/>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16084D1E-5C66-4C94-A40F-707B15508F34}"/>
              </a:ext>
            </a:extLst>
          </p:cNvPr>
          <p:cNvSpPr txBox="1"/>
          <p:nvPr/>
        </p:nvSpPr>
        <p:spPr>
          <a:xfrm>
            <a:off x="405564" y="1676517"/>
            <a:ext cx="2650075" cy="338554"/>
          </a:xfrm>
          <a:prstGeom prst="rect">
            <a:avLst/>
          </a:prstGeom>
          <a:noFill/>
        </p:spPr>
        <p:txBody>
          <a:bodyPr wrap="square" rtlCol="0">
            <a:spAutoFit/>
          </a:bodyPr>
          <a:lstStyle/>
          <a:p>
            <a:r>
              <a:rPr lang="en-US" altLang="zh-CN" sz="1600" dirty="0"/>
              <a:t>measure the performance: </a:t>
            </a:r>
            <a:endParaRPr lang="zh-CN" altLang="en-US" sz="1600"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757D030-9C75-4F20-AB9B-90AEA0AB7FB9}"/>
                  </a:ext>
                </a:extLst>
              </p:cNvPr>
              <p:cNvSpPr txBox="1"/>
              <p:nvPr/>
            </p:nvSpPr>
            <p:spPr>
              <a:xfrm>
                <a:off x="5724594" y="1363186"/>
                <a:ext cx="2770309" cy="738664"/>
              </a:xfrm>
              <a:prstGeom prst="rect">
                <a:avLst/>
              </a:prstGeom>
              <a:noFill/>
            </p:spPr>
            <p:txBody>
              <a:bodyPr wrap="square">
                <a:spAutoFit/>
              </a:bodyPr>
              <a:lstStyle/>
              <a:p>
                <a14:m>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𝑦</m:t>
                        </m:r>
                      </m:e>
                      <m:sub>
                        <m:r>
                          <a:rPr lang="zh-CN" altLang="en-US" sz="1400" i="1">
                            <a:solidFill>
                              <a:schemeClr val="tx1"/>
                            </a:solidFill>
                            <a:latin typeface="Cambria Math" panose="02040503050406030204" pitchFamily="18" charset="0"/>
                          </a:rPr>
                          <m:t>𝑖</m:t>
                        </m:r>
                      </m:sub>
                    </m:sSub>
                  </m:oMath>
                </a14:m>
                <a:r>
                  <a:rPr lang="en-US" altLang="zh-CN" sz="1400" dirty="0">
                    <a:solidFill>
                      <a:schemeClr val="tx1"/>
                    </a:solidFill>
                  </a:rPr>
                  <a:t> : </a:t>
                </a:r>
                <a:r>
                  <a:rPr lang="en-US" altLang="zh-CN" sz="1400" i="1" dirty="0">
                    <a:solidFill>
                      <a:schemeClr val="tx1"/>
                    </a:solidFill>
                    <a:latin typeface="Cambria Math" panose="02040503050406030204" pitchFamily="18" charset="0"/>
                  </a:rPr>
                  <a:t>prediction value </a:t>
                </a:r>
              </a:p>
              <a:p>
                <a14:m>
                  <m:oMath xmlns:m="http://schemas.openxmlformats.org/officeDocument/2006/math">
                    <m:sSub>
                      <m:sSubPr>
                        <m:ctrlPr>
                          <a:rPr lang="zh-CN" altLang="en-US" sz="1400" i="1" smtClean="0">
                            <a:solidFill>
                              <a:schemeClr val="tx1"/>
                            </a:solidFill>
                            <a:latin typeface="Cambria Math" panose="02040503050406030204" pitchFamily="18" charset="0"/>
                          </a:rPr>
                        </m:ctrlPr>
                      </m:sSubPr>
                      <m:e>
                        <m:acc>
                          <m:accPr>
                            <m:chr m:val="̂"/>
                            <m:ctrlPr>
                              <a:rPr lang="zh-CN" altLang="en-US"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𝑦</m:t>
                            </m:r>
                          </m:e>
                        </m:acc>
                      </m:e>
                      <m:sub>
                        <m:r>
                          <a:rPr lang="zh-CN" altLang="en-US" sz="1400" i="1">
                            <a:solidFill>
                              <a:schemeClr val="tx1"/>
                            </a:solidFill>
                            <a:latin typeface="Cambria Math" panose="02040503050406030204" pitchFamily="18" charset="0"/>
                          </a:rPr>
                          <m:t>𝑖</m:t>
                        </m:r>
                      </m:sub>
                    </m:sSub>
                  </m:oMath>
                </a14:m>
                <a:r>
                  <a:rPr lang="en-US" altLang="zh-CN" sz="1400" dirty="0">
                    <a:solidFill>
                      <a:schemeClr val="tx1"/>
                    </a:solidFill>
                  </a:rPr>
                  <a:t> : </a:t>
                </a:r>
                <a:r>
                  <a:rPr lang="en-US" altLang="zh-CN" sz="1400" i="1" dirty="0">
                    <a:solidFill>
                      <a:schemeClr val="tx1"/>
                    </a:solidFill>
                    <a:latin typeface="Cambria Math" panose="02040503050406030204" pitchFamily="18" charset="0"/>
                  </a:rPr>
                  <a:t>true value of test data</a:t>
                </a:r>
              </a:p>
              <a:p>
                <a14:m>
                  <m:oMath xmlns:m="http://schemas.openxmlformats.org/officeDocument/2006/math">
                    <m:sSub>
                      <m:sSubPr>
                        <m:ctrlPr>
                          <a:rPr lang="zh-CN" altLang="en-US" sz="1400" i="1" smtClean="0">
                            <a:solidFill>
                              <a:schemeClr val="tx1"/>
                            </a:solidFill>
                            <a:latin typeface="Cambria Math" panose="02040503050406030204" pitchFamily="18" charset="0"/>
                          </a:rPr>
                        </m:ctrlPr>
                      </m:sSubPr>
                      <m:e>
                        <m:acc>
                          <m:accPr>
                            <m:chr m:val="̅"/>
                            <m:ctrlPr>
                              <a:rPr lang="zh-CN" altLang="en-US"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𝑦</m:t>
                            </m:r>
                          </m:e>
                        </m:acc>
                      </m:e>
                      <m:sub>
                        <m:r>
                          <a:rPr lang="zh-CN" altLang="en-US" sz="1400" i="1">
                            <a:solidFill>
                              <a:schemeClr val="tx1"/>
                            </a:solidFill>
                            <a:latin typeface="Cambria Math" panose="02040503050406030204" pitchFamily="18" charset="0"/>
                          </a:rPr>
                          <m:t>𝑖</m:t>
                        </m:r>
                      </m:sub>
                    </m:sSub>
                  </m:oMath>
                </a14:m>
                <a:r>
                  <a:rPr lang="zh-CN" altLang="en-US" sz="1400" dirty="0">
                    <a:solidFill>
                      <a:schemeClr val="tx1"/>
                    </a:solidFill>
                  </a:rPr>
                  <a:t> </a:t>
                </a:r>
                <a:r>
                  <a:rPr lang="en-US" altLang="zh-CN" sz="1400" dirty="0">
                    <a:solidFill>
                      <a:schemeClr val="tx1"/>
                    </a:solidFill>
                  </a:rPr>
                  <a:t>: </a:t>
                </a:r>
                <a:r>
                  <a:rPr lang="en-US" altLang="zh-CN" sz="1400" i="1" dirty="0">
                    <a:solidFill>
                      <a:schemeClr val="tx1"/>
                    </a:solidFill>
                    <a:latin typeface="Cambria Math" panose="02040503050406030204" pitchFamily="18" charset="0"/>
                  </a:rPr>
                  <a:t>mean value of test data</a:t>
                </a:r>
                <a:endParaRPr lang="zh-CN" altLang="en-US" sz="1400" i="1" dirty="0">
                  <a:solidFill>
                    <a:schemeClr val="tx1"/>
                  </a:solidFill>
                  <a:latin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1757D030-9C75-4F20-AB9B-90AEA0AB7FB9}"/>
                  </a:ext>
                </a:extLst>
              </p:cNvPr>
              <p:cNvSpPr txBox="1">
                <a:spLocks noRot="1" noChangeAspect="1" noMove="1" noResize="1" noEditPoints="1" noAdjustHandles="1" noChangeArrowheads="1" noChangeShapeType="1" noTextEdit="1"/>
              </p:cNvSpPr>
              <p:nvPr/>
            </p:nvSpPr>
            <p:spPr>
              <a:xfrm>
                <a:off x="5724594" y="1363186"/>
                <a:ext cx="2770309" cy="738664"/>
              </a:xfrm>
              <a:prstGeom prst="rect">
                <a:avLst/>
              </a:prstGeom>
              <a:blipFill>
                <a:blip r:embed="rId6"/>
                <a:stretch>
                  <a:fillRect t="-2479" b="-6612"/>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3F4AA9D4-998A-46E7-9282-F9379E4F2FBC}"/>
              </a:ext>
            </a:extLst>
          </p:cNvPr>
          <p:cNvSpPr txBox="1"/>
          <p:nvPr/>
        </p:nvSpPr>
        <p:spPr>
          <a:xfrm>
            <a:off x="588981" y="4777662"/>
            <a:ext cx="8149455" cy="338554"/>
          </a:xfrm>
          <a:prstGeom prst="rect">
            <a:avLst/>
          </a:prstGeom>
          <a:noFill/>
        </p:spPr>
        <p:txBody>
          <a:bodyPr wrap="square">
            <a:spAutoFit/>
          </a:bodyPr>
          <a:lstStyle/>
          <a:p>
            <a:r>
              <a:rPr lang="en-US" altLang="zh-CN" sz="1600" dirty="0"/>
              <a:t>In the linear regression model, target encoding without cutoff works better. </a:t>
            </a:r>
            <a:endParaRPr lang="zh-CN" altLang="en-US" sz="1600" dirty="0"/>
          </a:p>
        </p:txBody>
      </p:sp>
      <p:cxnSp>
        <p:nvCxnSpPr>
          <p:cNvPr id="21" name="直接连接符 20">
            <a:extLst>
              <a:ext uri="{FF2B5EF4-FFF2-40B4-BE49-F238E27FC236}">
                <a16:creationId xmlns:a16="http://schemas.microsoft.com/office/drawing/2014/main" id="{55740240-F11D-416A-AA77-4315DE49BC78}"/>
              </a:ext>
            </a:extLst>
          </p:cNvPr>
          <p:cNvCxnSpPr>
            <a:cxnSpLocks/>
          </p:cNvCxnSpPr>
          <p:nvPr/>
        </p:nvCxnSpPr>
        <p:spPr>
          <a:xfrm>
            <a:off x="3090507" y="2673984"/>
            <a:ext cx="0" cy="210018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D9359094-2229-492F-85A9-3699EFEBD1B3}"/>
              </a:ext>
            </a:extLst>
          </p:cNvPr>
          <p:cNvPicPr>
            <a:picLocks noChangeAspect="1"/>
          </p:cNvPicPr>
          <p:nvPr/>
        </p:nvPicPr>
        <p:blipFill>
          <a:blip r:embed="rId7"/>
          <a:stretch>
            <a:fillRect/>
          </a:stretch>
        </p:blipFill>
        <p:spPr>
          <a:xfrm>
            <a:off x="4594342" y="2464434"/>
            <a:ext cx="3191087" cy="2393315"/>
          </a:xfrm>
          <a:prstGeom prst="rect">
            <a:avLst/>
          </a:prstGeom>
        </p:spPr>
      </p:pic>
      <p:cxnSp>
        <p:nvCxnSpPr>
          <p:cNvPr id="28" name="直接连接符 27">
            <a:extLst>
              <a:ext uri="{FF2B5EF4-FFF2-40B4-BE49-F238E27FC236}">
                <a16:creationId xmlns:a16="http://schemas.microsoft.com/office/drawing/2014/main" id="{5CCE7C76-B177-4B26-9E80-EF23AD17FFF0}"/>
              </a:ext>
            </a:extLst>
          </p:cNvPr>
          <p:cNvCxnSpPr>
            <a:cxnSpLocks/>
          </p:cNvCxnSpPr>
          <p:nvPr/>
        </p:nvCxnSpPr>
        <p:spPr>
          <a:xfrm>
            <a:off x="6877647" y="2613639"/>
            <a:ext cx="0" cy="210018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190A2EA0-D72B-41DF-BB78-C045E7133EE5}"/>
              </a:ext>
            </a:extLst>
          </p:cNvPr>
          <p:cNvSpPr/>
          <p:nvPr/>
        </p:nvSpPr>
        <p:spPr>
          <a:xfrm>
            <a:off x="790971" y="2716162"/>
            <a:ext cx="420777" cy="19589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7FB6C79-8374-4163-93DC-C044EDD74F70}"/>
              </a:ext>
            </a:extLst>
          </p:cNvPr>
          <p:cNvSpPr/>
          <p:nvPr/>
        </p:nvSpPr>
        <p:spPr>
          <a:xfrm>
            <a:off x="4594342" y="2715526"/>
            <a:ext cx="420777" cy="19589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0B9F941-EAA9-455F-BB7A-157F3859F03B}"/>
              </a:ext>
            </a:extLst>
          </p:cNvPr>
          <p:cNvSpPr txBox="1"/>
          <p:nvPr/>
        </p:nvSpPr>
        <p:spPr>
          <a:xfrm>
            <a:off x="3802341" y="3220965"/>
            <a:ext cx="591829" cy="307777"/>
          </a:xfrm>
          <a:prstGeom prst="rect">
            <a:avLst/>
          </a:prstGeom>
          <a:noFill/>
        </p:spPr>
        <p:txBody>
          <a:bodyPr wrap="none" rtlCol="0">
            <a:spAutoFit/>
          </a:bodyPr>
          <a:lstStyle/>
          <a:p>
            <a:r>
              <a:rPr lang="en-US" altLang="zh-CN" sz="1400" i="1" dirty="0"/>
              <a:t>k=12</a:t>
            </a:r>
            <a:endParaRPr lang="zh-CN" altLang="en-US" sz="1400" i="1" dirty="0"/>
          </a:p>
        </p:txBody>
      </p:sp>
    </p:spTree>
    <p:custDataLst>
      <p:tags r:id="rId1"/>
    </p:custDataLst>
    <p:extLst>
      <p:ext uri="{BB962C8B-B14F-4D97-AF65-F5344CB8AC3E}">
        <p14:creationId xmlns:p14="http://schemas.microsoft.com/office/powerpoint/2010/main" val="1961012263"/>
      </p:ext>
    </p:extLst>
  </p:cSld>
  <p:clrMapOvr>
    <a:masterClrMapping/>
  </p:clrMapOvr>
  <mc:AlternateContent xmlns:mc="http://schemas.openxmlformats.org/markup-compatibility/2006">
    <mc:Choice xmlns:p14="http://schemas.microsoft.com/office/powerpoint/2010/main" Requires="p14">
      <p:transition spd="slow" p14:dur="2000" advTm="24388"/>
    </mc:Choice>
    <mc:Fallback>
      <p:transition spd="slow" advTm="243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sz="3200" dirty="0"/>
              <a:t>Experiments and results</a:t>
            </a:r>
            <a:endParaRPr lang="en-US" sz="3200" dirty="0"/>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3461204" cy="400110"/>
          </a:xfrm>
          <a:prstGeom prst="rect">
            <a:avLst/>
          </a:prstGeom>
          <a:noFill/>
        </p:spPr>
        <p:txBody>
          <a:bodyPr wrap="none" rtlCol="0">
            <a:spAutoFit/>
          </a:bodyPr>
          <a:lstStyle/>
          <a:p>
            <a:r>
              <a:rPr lang="en-US" altLang="zh-CN" sz="2000" b="1" dirty="0"/>
              <a:t>1. Popularity Prediction </a:t>
            </a:r>
            <a:endParaRPr lang="zh-CN" altLang="en-US" sz="2000" b="1" dirty="0"/>
          </a:p>
        </p:txBody>
      </p:sp>
      <p:sp>
        <p:nvSpPr>
          <p:cNvPr id="3" name="文本框 2">
            <a:extLst>
              <a:ext uri="{FF2B5EF4-FFF2-40B4-BE49-F238E27FC236}">
                <a16:creationId xmlns:a16="http://schemas.microsoft.com/office/drawing/2014/main" id="{5E040EDA-7064-4A8D-B1DA-04BC181780F4}"/>
              </a:ext>
            </a:extLst>
          </p:cNvPr>
          <p:cNvSpPr txBox="1"/>
          <p:nvPr/>
        </p:nvSpPr>
        <p:spPr>
          <a:xfrm>
            <a:off x="405564" y="1608995"/>
            <a:ext cx="3047629" cy="369332"/>
          </a:xfrm>
          <a:prstGeom prst="rect">
            <a:avLst/>
          </a:prstGeom>
          <a:noFill/>
        </p:spPr>
        <p:txBody>
          <a:bodyPr wrap="none" rtlCol="0">
            <a:spAutoFit/>
          </a:bodyPr>
          <a:lstStyle/>
          <a:p>
            <a:r>
              <a:rPr lang="en-US" altLang="zh-CN" dirty="0"/>
              <a:t> </a:t>
            </a:r>
            <a:r>
              <a:rPr lang="zh-CN" altLang="en-US" dirty="0"/>
              <a:t>②</a:t>
            </a:r>
            <a:r>
              <a:rPr lang="en-US" altLang="zh-CN" dirty="0"/>
              <a:t>K-Neighbors Regression</a:t>
            </a:r>
            <a:endParaRPr lang="zh-CN" altLang="en-US" dirty="0"/>
          </a:p>
        </p:txBody>
      </p:sp>
      <p:pic>
        <p:nvPicPr>
          <p:cNvPr id="6" name="图片 5">
            <a:extLst>
              <a:ext uri="{FF2B5EF4-FFF2-40B4-BE49-F238E27FC236}">
                <a16:creationId xmlns:a16="http://schemas.microsoft.com/office/drawing/2014/main" id="{7D150A4E-B0B2-4051-A088-E86B55072D85}"/>
              </a:ext>
            </a:extLst>
          </p:cNvPr>
          <p:cNvPicPr>
            <a:picLocks noChangeAspect="1"/>
          </p:cNvPicPr>
          <p:nvPr/>
        </p:nvPicPr>
        <p:blipFill rotWithShape="1">
          <a:blip r:embed="rId4"/>
          <a:srcRect t="5419"/>
          <a:stretch/>
        </p:blipFill>
        <p:spPr>
          <a:xfrm>
            <a:off x="50249" y="1921351"/>
            <a:ext cx="4069080" cy="2886421"/>
          </a:xfrm>
          <a:prstGeom prst="rect">
            <a:avLst/>
          </a:prstGeom>
        </p:spPr>
      </p:pic>
      <p:pic>
        <p:nvPicPr>
          <p:cNvPr id="8" name="图片 7">
            <a:extLst>
              <a:ext uri="{FF2B5EF4-FFF2-40B4-BE49-F238E27FC236}">
                <a16:creationId xmlns:a16="http://schemas.microsoft.com/office/drawing/2014/main" id="{819BE7EA-AB79-4507-9D15-1F3F2AC0710B}"/>
              </a:ext>
            </a:extLst>
          </p:cNvPr>
          <p:cNvPicPr>
            <a:picLocks noChangeAspect="1"/>
          </p:cNvPicPr>
          <p:nvPr/>
        </p:nvPicPr>
        <p:blipFill>
          <a:blip r:embed="rId5"/>
          <a:stretch>
            <a:fillRect/>
          </a:stretch>
        </p:blipFill>
        <p:spPr>
          <a:xfrm>
            <a:off x="4037490" y="1783080"/>
            <a:ext cx="4099559" cy="3074669"/>
          </a:xfrm>
          <a:prstGeom prst="rect">
            <a:avLst/>
          </a:prstGeom>
        </p:spPr>
      </p:pic>
      <p:sp>
        <p:nvSpPr>
          <p:cNvPr id="22" name="文本框 21">
            <a:extLst>
              <a:ext uri="{FF2B5EF4-FFF2-40B4-BE49-F238E27FC236}">
                <a16:creationId xmlns:a16="http://schemas.microsoft.com/office/drawing/2014/main" id="{AF7C72AE-DFC6-4631-8D05-CB4CEC5D13C3}"/>
              </a:ext>
            </a:extLst>
          </p:cNvPr>
          <p:cNvSpPr txBox="1"/>
          <p:nvPr/>
        </p:nvSpPr>
        <p:spPr>
          <a:xfrm>
            <a:off x="1322070" y="2393647"/>
            <a:ext cx="4655820" cy="307777"/>
          </a:xfrm>
          <a:prstGeom prst="rect">
            <a:avLst/>
          </a:prstGeom>
          <a:noFill/>
        </p:spPr>
        <p:txBody>
          <a:bodyPr wrap="square">
            <a:spAutoFit/>
          </a:bodyPr>
          <a:lstStyle/>
          <a:p>
            <a:r>
              <a:rPr lang="zh-CN" altLang="en-US" sz="1400" i="1" dirty="0"/>
              <a:t>K=35</a:t>
            </a:r>
          </a:p>
        </p:txBody>
      </p:sp>
      <p:sp>
        <p:nvSpPr>
          <p:cNvPr id="23" name="文本框 22">
            <a:extLst>
              <a:ext uri="{FF2B5EF4-FFF2-40B4-BE49-F238E27FC236}">
                <a16:creationId xmlns:a16="http://schemas.microsoft.com/office/drawing/2014/main" id="{93CCE4DD-6A76-4C75-8770-13ACC862B54F}"/>
              </a:ext>
            </a:extLst>
          </p:cNvPr>
          <p:cNvSpPr txBox="1"/>
          <p:nvPr/>
        </p:nvSpPr>
        <p:spPr>
          <a:xfrm>
            <a:off x="7280731" y="2789584"/>
            <a:ext cx="757970" cy="307777"/>
          </a:xfrm>
          <a:prstGeom prst="rect">
            <a:avLst/>
          </a:prstGeom>
          <a:noFill/>
        </p:spPr>
        <p:txBody>
          <a:bodyPr wrap="square">
            <a:spAutoFit/>
          </a:bodyPr>
          <a:lstStyle/>
          <a:p>
            <a:r>
              <a:rPr lang="en-US" altLang="zh-CN" sz="1400" i="1" dirty="0"/>
              <a:t>k</a:t>
            </a:r>
            <a:r>
              <a:rPr lang="zh-CN" altLang="en-US" sz="1400" i="1" dirty="0"/>
              <a:t>=</a:t>
            </a:r>
            <a:r>
              <a:rPr lang="en-US" altLang="zh-CN" sz="1400" i="1" dirty="0"/>
              <a:t>14</a:t>
            </a:r>
            <a:endParaRPr lang="zh-CN" altLang="en-US" sz="1400" i="1" dirty="0"/>
          </a:p>
        </p:txBody>
      </p:sp>
      <p:sp>
        <p:nvSpPr>
          <p:cNvPr id="25" name="文本框 24">
            <a:extLst>
              <a:ext uri="{FF2B5EF4-FFF2-40B4-BE49-F238E27FC236}">
                <a16:creationId xmlns:a16="http://schemas.microsoft.com/office/drawing/2014/main" id="{02713265-51A6-4E8B-A440-87AF78C9375E}"/>
              </a:ext>
            </a:extLst>
          </p:cNvPr>
          <p:cNvSpPr txBox="1"/>
          <p:nvPr/>
        </p:nvSpPr>
        <p:spPr>
          <a:xfrm>
            <a:off x="954098" y="3974524"/>
            <a:ext cx="5364480" cy="307777"/>
          </a:xfrm>
          <a:prstGeom prst="rect">
            <a:avLst/>
          </a:prstGeom>
          <a:noFill/>
        </p:spPr>
        <p:txBody>
          <a:bodyPr wrap="square">
            <a:spAutoFit/>
          </a:bodyPr>
          <a:lstStyle/>
          <a:p>
            <a:r>
              <a:rPr lang="en-US" altLang="zh-CN" sz="1400" i="1" dirty="0"/>
              <a:t>K</a:t>
            </a:r>
            <a:r>
              <a:rPr lang="zh-CN" altLang="en-US" sz="1400" i="1" dirty="0"/>
              <a:t>=</a:t>
            </a:r>
            <a:r>
              <a:rPr lang="en-US" altLang="zh-CN" sz="1400" i="1" dirty="0"/>
              <a:t>20</a:t>
            </a:r>
            <a:endParaRPr lang="zh-CN" altLang="en-US" sz="1400" i="1" dirty="0"/>
          </a:p>
        </p:txBody>
      </p:sp>
      <p:sp>
        <p:nvSpPr>
          <p:cNvPr id="26" name="文本框 25">
            <a:extLst>
              <a:ext uri="{FF2B5EF4-FFF2-40B4-BE49-F238E27FC236}">
                <a16:creationId xmlns:a16="http://schemas.microsoft.com/office/drawing/2014/main" id="{CDBEA5B1-29F2-4EE6-B0FE-2C4EC19A2039}"/>
              </a:ext>
            </a:extLst>
          </p:cNvPr>
          <p:cNvSpPr txBox="1"/>
          <p:nvPr/>
        </p:nvSpPr>
        <p:spPr>
          <a:xfrm>
            <a:off x="6142162" y="3246055"/>
            <a:ext cx="840880" cy="307777"/>
          </a:xfrm>
          <a:prstGeom prst="rect">
            <a:avLst/>
          </a:prstGeom>
          <a:noFill/>
        </p:spPr>
        <p:txBody>
          <a:bodyPr wrap="square">
            <a:spAutoFit/>
          </a:bodyPr>
          <a:lstStyle/>
          <a:p>
            <a:r>
              <a:rPr lang="en-US" altLang="zh-CN" sz="1400" i="1" dirty="0"/>
              <a:t>k</a:t>
            </a:r>
            <a:r>
              <a:rPr lang="zh-CN" altLang="en-US" sz="1400" i="1" dirty="0"/>
              <a:t>=</a:t>
            </a:r>
            <a:r>
              <a:rPr lang="en-US" altLang="zh-CN" sz="1400" i="1" dirty="0"/>
              <a:t>8</a:t>
            </a:r>
            <a:endParaRPr lang="zh-CN" altLang="en-US" sz="1400" i="1" dirty="0"/>
          </a:p>
        </p:txBody>
      </p:sp>
      <p:sp>
        <p:nvSpPr>
          <p:cNvPr id="13" name="文本框 12">
            <a:extLst>
              <a:ext uri="{FF2B5EF4-FFF2-40B4-BE49-F238E27FC236}">
                <a16:creationId xmlns:a16="http://schemas.microsoft.com/office/drawing/2014/main" id="{4FAFAF54-6B66-4F6A-864A-3D0C9BEEE272}"/>
              </a:ext>
            </a:extLst>
          </p:cNvPr>
          <p:cNvSpPr txBox="1"/>
          <p:nvPr/>
        </p:nvSpPr>
        <p:spPr>
          <a:xfrm>
            <a:off x="50249" y="4730495"/>
            <a:ext cx="4517583" cy="338554"/>
          </a:xfrm>
          <a:prstGeom prst="rect">
            <a:avLst/>
          </a:prstGeom>
          <a:noFill/>
        </p:spPr>
        <p:txBody>
          <a:bodyPr wrap="none" rtlCol="0">
            <a:spAutoFit/>
          </a:bodyPr>
          <a:lstStyle/>
          <a:p>
            <a:r>
              <a:rPr lang="zh-CN" altLang="en-US" sz="1600" dirty="0"/>
              <a:t>①</a:t>
            </a:r>
            <a:r>
              <a:rPr lang="en-US" altLang="zh-CN" sz="1600" dirty="0"/>
              <a:t>Find the most suitable number of neighbors</a:t>
            </a:r>
            <a:endParaRPr lang="zh-CN" altLang="en-US" sz="1600" dirty="0"/>
          </a:p>
        </p:txBody>
      </p:sp>
      <p:sp>
        <p:nvSpPr>
          <p:cNvPr id="27" name="文本框 26">
            <a:extLst>
              <a:ext uri="{FF2B5EF4-FFF2-40B4-BE49-F238E27FC236}">
                <a16:creationId xmlns:a16="http://schemas.microsoft.com/office/drawing/2014/main" id="{4141D35B-ACA7-4582-95C5-F2D5EEDDB6BC}"/>
              </a:ext>
            </a:extLst>
          </p:cNvPr>
          <p:cNvSpPr txBox="1"/>
          <p:nvPr/>
        </p:nvSpPr>
        <p:spPr>
          <a:xfrm>
            <a:off x="4741238" y="4719420"/>
            <a:ext cx="2722220" cy="338554"/>
          </a:xfrm>
          <a:prstGeom prst="rect">
            <a:avLst/>
          </a:prstGeom>
          <a:noFill/>
        </p:spPr>
        <p:txBody>
          <a:bodyPr wrap="none" rtlCol="0">
            <a:spAutoFit/>
          </a:bodyPr>
          <a:lstStyle/>
          <a:p>
            <a:r>
              <a:rPr lang="zh-CN" altLang="en-US" sz="1600" dirty="0"/>
              <a:t>② </a:t>
            </a:r>
            <a:r>
              <a:rPr lang="en-US" altLang="zh-CN" sz="1600" dirty="0"/>
              <a:t>Find the k best features</a:t>
            </a:r>
            <a:endParaRPr lang="zh-CN" altLang="en-US" sz="1600" dirty="0"/>
          </a:p>
        </p:txBody>
      </p:sp>
      <p:cxnSp>
        <p:nvCxnSpPr>
          <p:cNvPr id="14" name="直接连接符 13">
            <a:extLst>
              <a:ext uri="{FF2B5EF4-FFF2-40B4-BE49-F238E27FC236}">
                <a16:creationId xmlns:a16="http://schemas.microsoft.com/office/drawing/2014/main" id="{8084BF79-DC19-45AB-9752-1E2CB6D854E3}"/>
              </a:ext>
            </a:extLst>
          </p:cNvPr>
          <p:cNvCxnSpPr>
            <a:cxnSpLocks/>
          </p:cNvCxnSpPr>
          <p:nvPr/>
        </p:nvCxnSpPr>
        <p:spPr>
          <a:xfrm>
            <a:off x="1148352" y="3482658"/>
            <a:ext cx="0" cy="105155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8217241-6C30-40D3-9D67-4D2A952D1F09}"/>
              </a:ext>
            </a:extLst>
          </p:cNvPr>
          <p:cNvCxnSpPr>
            <a:cxnSpLocks/>
          </p:cNvCxnSpPr>
          <p:nvPr/>
        </p:nvCxnSpPr>
        <p:spPr>
          <a:xfrm>
            <a:off x="1594216" y="2106077"/>
            <a:ext cx="0" cy="236768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8CEA364-5B40-42C2-A5D5-108F9B2B753F}"/>
              </a:ext>
            </a:extLst>
          </p:cNvPr>
          <p:cNvCxnSpPr>
            <a:cxnSpLocks/>
          </p:cNvCxnSpPr>
          <p:nvPr/>
        </p:nvCxnSpPr>
        <p:spPr>
          <a:xfrm>
            <a:off x="6126747" y="2180720"/>
            <a:ext cx="0" cy="236768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774402B-F8D6-4A2D-B42C-3D613B57679E}"/>
              </a:ext>
            </a:extLst>
          </p:cNvPr>
          <p:cNvCxnSpPr>
            <a:cxnSpLocks/>
          </p:cNvCxnSpPr>
          <p:nvPr/>
        </p:nvCxnSpPr>
        <p:spPr>
          <a:xfrm>
            <a:off x="7350247" y="2180720"/>
            <a:ext cx="0" cy="235349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79543385"/>
      </p:ext>
    </p:extLst>
  </p:cSld>
  <p:clrMapOvr>
    <a:masterClrMapping/>
  </p:clrMapOvr>
  <mc:AlternateContent xmlns:mc="http://schemas.openxmlformats.org/markup-compatibility/2006">
    <mc:Choice xmlns:p14="http://schemas.microsoft.com/office/powerpoint/2010/main" Requires="p14">
      <p:transition spd="slow" p14:dur="2000" advTm="47378"/>
    </mc:Choice>
    <mc:Fallback>
      <p:transition spd="slow" advTm="47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sz="3200" dirty="0"/>
              <a:t>Experiments and results</a:t>
            </a:r>
            <a:endParaRPr lang="en-US" sz="3200" dirty="0"/>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3461204" cy="400110"/>
          </a:xfrm>
          <a:prstGeom prst="rect">
            <a:avLst/>
          </a:prstGeom>
          <a:noFill/>
        </p:spPr>
        <p:txBody>
          <a:bodyPr wrap="none" rtlCol="0">
            <a:spAutoFit/>
          </a:bodyPr>
          <a:lstStyle/>
          <a:p>
            <a:r>
              <a:rPr lang="en-US" altLang="zh-CN" sz="2000" b="1" dirty="0"/>
              <a:t>1. Popularity Prediction </a:t>
            </a:r>
            <a:endParaRPr lang="zh-CN" altLang="en-US" sz="2000" b="1" dirty="0"/>
          </a:p>
        </p:txBody>
      </p:sp>
      <p:sp>
        <p:nvSpPr>
          <p:cNvPr id="3" name="文本框 2">
            <a:extLst>
              <a:ext uri="{FF2B5EF4-FFF2-40B4-BE49-F238E27FC236}">
                <a16:creationId xmlns:a16="http://schemas.microsoft.com/office/drawing/2014/main" id="{5E040EDA-7064-4A8D-B1DA-04BC181780F4}"/>
              </a:ext>
            </a:extLst>
          </p:cNvPr>
          <p:cNvSpPr txBox="1"/>
          <p:nvPr/>
        </p:nvSpPr>
        <p:spPr>
          <a:xfrm>
            <a:off x="405564" y="1608995"/>
            <a:ext cx="3180679" cy="369332"/>
          </a:xfrm>
          <a:prstGeom prst="rect">
            <a:avLst/>
          </a:prstGeom>
          <a:noFill/>
        </p:spPr>
        <p:txBody>
          <a:bodyPr wrap="none" rtlCol="0">
            <a:spAutoFit/>
          </a:bodyPr>
          <a:lstStyle/>
          <a:p>
            <a:r>
              <a:rPr lang="en-US" altLang="zh-CN" dirty="0"/>
              <a:t> </a:t>
            </a:r>
            <a:r>
              <a:rPr lang="zh-CN" altLang="en-US" dirty="0"/>
              <a:t>③</a:t>
            </a:r>
            <a:r>
              <a:rPr lang="en-US" altLang="zh-CN" dirty="0"/>
              <a:t>Decision-Tree Regression</a:t>
            </a:r>
            <a:endParaRPr lang="zh-CN" altLang="en-US" dirty="0"/>
          </a:p>
        </p:txBody>
      </p:sp>
      <p:pic>
        <p:nvPicPr>
          <p:cNvPr id="7" name="图片 6">
            <a:extLst>
              <a:ext uri="{FF2B5EF4-FFF2-40B4-BE49-F238E27FC236}">
                <a16:creationId xmlns:a16="http://schemas.microsoft.com/office/drawing/2014/main" id="{ECB8F11F-C97F-44A4-908E-FD835E535A38}"/>
              </a:ext>
            </a:extLst>
          </p:cNvPr>
          <p:cNvPicPr>
            <a:picLocks noChangeAspect="1"/>
          </p:cNvPicPr>
          <p:nvPr/>
        </p:nvPicPr>
        <p:blipFill>
          <a:blip r:embed="rId4"/>
          <a:stretch>
            <a:fillRect/>
          </a:stretch>
        </p:blipFill>
        <p:spPr>
          <a:xfrm>
            <a:off x="620234" y="2274925"/>
            <a:ext cx="3268979" cy="2451734"/>
          </a:xfrm>
          <a:prstGeom prst="rect">
            <a:avLst/>
          </a:prstGeom>
        </p:spPr>
      </p:pic>
      <p:pic>
        <p:nvPicPr>
          <p:cNvPr id="12" name="图片 11">
            <a:extLst>
              <a:ext uri="{FF2B5EF4-FFF2-40B4-BE49-F238E27FC236}">
                <a16:creationId xmlns:a16="http://schemas.microsoft.com/office/drawing/2014/main" id="{C0D21159-2A82-479A-A603-20A71F8A8B14}"/>
              </a:ext>
            </a:extLst>
          </p:cNvPr>
          <p:cNvPicPr>
            <a:picLocks noChangeAspect="1"/>
          </p:cNvPicPr>
          <p:nvPr/>
        </p:nvPicPr>
        <p:blipFill>
          <a:blip r:embed="rId5"/>
          <a:stretch>
            <a:fillRect/>
          </a:stretch>
        </p:blipFill>
        <p:spPr>
          <a:xfrm>
            <a:off x="4510839" y="2274924"/>
            <a:ext cx="3268980" cy="2451735"/>
          </a:xfrm>
          <a:prstGeom prst="rect">
            <a:avLst/>
          </a:prstGeom>
        </p:spPr>
      </p:pic>
      <p:sp>
        <p:nvSpPr>
          <p:cNvPr id="20" name="文本框 19">
            <a:extLst>
              <a:ext uri="{FF2B5EF4-FFF2-40B4-BE49-F238E27FC236}">
                <a16:creationId xmlns:a16="http://schemas.microsoft.com/office/drawing/2014/main" id="{B5CB9075-AD1D-4EBE-A397-7D9214B2AAB2}"/>
              </a:ext>
            </a:extLst>
          </p:cNvPr>
          <p:cNvSpPr txBox="1"/>
          <p:nvPr/>
        </p:nvSpPr>
        <p:spPr>
          <a:xfrm>
            <a:off x="772234" y="1978327"/>
            <a:ext cx="7076366" cy="369332"/>
          </a:xfrm>
          <a:prstGeom prst="rect">
            <a:avLst/>
          </a:prstGeom>
          <a:noFill/>
        </p:spPr>
        <p:txBody>
          <a:bodyPr wrap="square">
            <a:spAutoFit/>
          </a:bodyPr>
          <a:lstStyle/>
          <a:p>
            <a:r>
              <a:rPr lang="zh-CN" altLang="en-US" dirty="0"/>
              <a:t>it is critical to determine the best value of </a:t>
            </a:r>
            <a:r>
              <a:rPr lang="zh-CN" altLang="en-US" b="1" dirty="0"/>
              <a:t>max leaf node</a:t>
            </a:r>
          </a:p>
        </p:txBody>
      </p:sp>
      <p:sp>
        <p:nvSpPr>
          <p:cNvPr id="24" name="文本框 23">
            <a:extLst>
              <a:ext uri="{FF2B5EF4-FFF2-40B4-BE49-F238E27FC236}">
                <a16:creationId xmlns:a16="http://schemas.microsoft.com/office/drawing/2014/main" id="{57A95C6C-417C-48E2-94A0-601F683B49D5}"/>
              </a:ext>
            </a:extLst>
          </p:cNvPr>
          <p:cNvSpPr txBox="1"/>
          <p:nvPr/>
        </p:nvSpPr>
        <p:spPr>
          <a:xfrm>
            <a:off x="211016" y="4567793"/>
            <a:ext cx="3789484" cy="584775"/>
          </a:xfrm>
          <a:prstGeom prst="rect">
            <a:avLst/>
          </a:prstGeom>
          <a:noFill/>
        </p:spPr>
        <p:txBody>
          <a:bodyPr wrap="square">
            <a:spAutoFit/>
          </a:bodyPr>
          <a:lstStyle/>
          <a:p>
            <a:r>
              <a:rPr lang="zh-CN" altLang="en-US" dirty="0"/>
              <a:t> </a:t>
            </a:r>
            <a:r>
              <a:rPr lang="zh-CN" altLang="en-US" sz="1400" dirty="0"/>
              <a:t>① the model converges when </a:t>
            </a:r>
            <a:r>
              <a:rPr lang="en-US" altLang="zh-CN" sz="1400" dirty="0"/>
              <a:t>‘</a:t>
            </a:r>
            <a:r>
              <a:rPr lang="zh-CN" altLang="en-US" sz="1400" dirty="0"/>
              <a:t>max leaf node</a:t>
            </a:r>
            <a:r>
              <a:rPr lang="en-US" altLang="zh-CN" sz="1400" dirty="0"/>
              <a:t>’</a:t>
            </a:r>
            <a:r>
              <a:rPr lang="zh-CN" altLang="en-US" sz="1400" dirty="0"/>
              <a:t> is around </a:t>
            </a:r>
            <a:r>
              <a:rPr lang="zh-CN" altLang="en-US" sz="1400" b="1" dirty="0"/>
              <a:t>100</a:t>
            </a:r>
            <a:r>
              <a:rPr lang="en-US" altLang="zh-CN" sz="1400" b="1" dirty="0"/>
              <a:t>.</a:t>
            </a:r>
            <a:endParaRPr lang="zh-CN" altLang="en-US" sz="1400" b="1" dirty="0"/>
          </a:p>
        </p:txBody>
      </p:sp>
      <p:cxnSp>
        <p:nvCxnSpPr>
          <p:cNvPr id="28" name="直接连接符 27">
            <a:extLst>
              <a:ext uri="{FF2B5EF4-FFF2-40B4-BE49-F238E27FC236}">
                <a16:creationId xmlns:a16="http://schemas.microsoft.com/office/drawing/2014/main" id="{2FB6FC1D-0A6D-4DEB-BD57-90BA8DE82CA6}"/>
              </a:ext>
            </a:extLst>
          </p:cNvPr>
          <p:cNvCxnSpPr>
            <a:cxnSpLocks/>
          </p:cNvCxnSpPr>
          <p:nvPr/>
        </p:nvCxnSpPr>
        <p:spPr>
          <a:xfrm>
            <a:off x="2293620" y="2467610"/>
            <a:ext cx="0" cy="210018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78023BE4-F4F3-4EEA-8F2B-CD211E197CA0}"/>
              </a:ext>
            </a:extLst>
          </p:cNvPr>
          <p:cNvSpPr txBox="1"/>
          <p:nvPr/>
        </p:nvSpPr>
        <p:spPr>
          <a:xfrm>
            <a:off x="5734050" y="3167827"/>
            <a:ext cx="594282" cy="307777"/>
          </a:xfrm>
          <a:prstGeom prst="rect">
            <a:avLst/>
          </a:prstGeom>
          <a:noFill/>
        </p:spPr>
        <p:txBody>
          <a:bodyPr wrap="square">
            <a:spAutoFit/>
          </a:bodyPr>
          <a:lstStyle/>
          <a:p>
            <a:r>
              <a:rPr lang="en-US" altLang="zh-CN" sz="1400" i="1" dirty="0"/>
              <a:t>k</a:t>
            </a:r>
            <a:r>
              <a:rPr lang="zh-CN" altLang="en-US" sz="1400" i="1" dirty="0"/>
              <a:t>&gt;7</a:t>
            </a:r>
          </a:p>
        </p:txBody>
      </p:sp>
      <p:sp>
        <p:nvSpPr>
          <p:cNvPr id="30" name="文本框 29">
            <a:extLst>
              <a:ext uri="{FF2B5EF4-FFF2-40B4-BE49-F238E27FC236}">
                <a16:creationId xmlns:a16="http://schemas.microsoft.com/office/drawing/2014/main" id="{7EDC3A43-3761-4D94-916B-AB2B0BE9378B}"/>
              </a:ext>
            </a:extLst>
          </p:cNvPr>
          <p:cNvSpPr txBox="1"/>
          <p:nvPr/>
        </p:nvSpPr>
        <p:spPr>
          <a:xfrm>
            <a:off x="3970074" y="4607503"/>
            <a:ext cx="4655820" cy="523220"/>
          </a:xfrm>
          <a:prstGeom prst="rect">
            <a:avLst/>
          </a:prstGeom>
          <a:noFill/>
        </p:spPr>
        <p:txBody>
          <a:bodyPr wrap="square">
            <a:spAutoFit/>
          </a:bodyPr>
          <a:lstStyle/>
          <a:p>
            <a:r>
              <a:rPr lang="zh-CN" altLang="en-US" sz="1400" dirty="0"/>
              <a:t>② when </a:t>
            </a:r>
            <a:r>
              <a:rPr lang="en-US" altLang="zh-CN" sz="1400" b="1" dirty="0"/>
              <a:t>k&gt;7</a:t>
            </a:r>
            <a:r>
              <a:rPr lang="en-US" altLang="zh-CN" sz="1400" dirty="0"/>
              <a:t>, </a:t>
            </a:r>
            <a:r>
              <a:rPr lang="zh-CN" altLang="en-US" sz="1400" dirty="0"/>
              <a:t>the performance</a:t>
            </a:r>
            <a:r>
              <a:rPr lang="en-US" altLang="zh-CN" sz="1400" dirty="0"/>
              <a:t>s</a:t>
            </a:r>
            <a:r>
              <a:rPr lang="zh-CN" altLang="en-US" sz="1400" dirty="0"/>
              <a:t> become stable </a:t>
            </a:r>
            <a:r>
              <a:rPr lang="en-US" altLang="zh-CN" sz="1400" dirty="0"/>
              <a:t>.</a:t>
            </a:r>
          </a:p>
          <a:p>
            <a:r>
              <a:rPr lang="en-US" altLang="zh-CN" sz="1400" dirty="0"/>
              <a:t>     Target</a:t>
            </a:r>
            <a:r>
              <a:rPr lang="zh-CN" altLang="en-US" sz="1400" dirty="0"/>
              <a:t> </a:t>
            </a:r>
            <a:r>
              <a:rPr lang="en-US" altLang="zh-CN" sz="1400" dirty="0"/>
              <a:t>encoding </a:t>
            </a:r>
            <a:r>
              <a:rPr lang="en-US" altLang="zh-CN" sz="1400" b="1" dirty="0"/>
              <a:t>with cutoff </a:t>
            </a:r>
            <a:r>
              <a:rPr lang="en-US" altLang="zh-CN" sz="1400" dirty="0"/>
              <a:t>works better.</a:t>
            </a:r>
            <a:endParaRPr lang="zh-CN" altLang="en-US" sz="1400" dirty="0"/>
          </a:p>
        </p:txBody>
      </p:sp>
      <p:cxnSp>
        <p:nvCxnSpPr>
          <p:cNvPr id="13" name="直接连接符 12">
            <a:extLst>
              <a:ext uri="{FF2B5EF4-FFF2-40B4-BE49-F238E27FC236}">
                <a16:creationId xmlns:a16="http://schemas.microsoft.com/office/drawing/2014/main" id="{6437D9D0-9D79-4EF7-B838-704780D788ED}"/>
              </a:ext>
            </a:extLst>
          </p:cNvPr>
          <p:cNvCxnSpPr>
            <a:cxnSpLocks/>
          </p:cNvCxnSpPr>
          <p:nvPr/>
        </p:nvCxnSpPr>
        <p:spPr>
          <a:xfrm>
            <a:off x="6033282" y="2425512"/>
            <a:ext cx="0" cy="202925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CFFC9E4-BB28-4019-8107-D2B68B3CC567}"/>
              </a:ext>
            </a:extLst>
          </p:cNvPr>
          <p:cNvCxnSpPr>
            <a:cxnSpLocks/>
          </p:cNvCxnSpPr>
          <p:nvPr/>
        </p:nvCxnSpPr>
        <p:spPr>
          <a:xfrm>
            <a:off x="6131468" y="3493889"/>
            <a:ext cx="5942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26527381"/>
      </p:ext>
    </p:extLst>
  </p:cSld>
  <p:clrMapOvr>
    <a:masterClrMapping/>
  </p:clrMapOvr>
  <mc:AlternateContent xmlns:mc="http://schemas.openxmlformats.org/markup-compatibility/2006">
    <mc:Choice xmlns:p14="http://schemas.microsoft.com/office/powerpoint/2010/main" Requires="p14">
      <p:transition spd="slow" p14:dur="2000" advTm="27547"/>
    </mc:Choice>
    <mc:Fallback>
      <p:transition spd="slow" advTm="275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sz="3200" dirty="0"/>
              <a:t>Experiments and results</a:t>
            </a:r>
            <a:endParaRPr lang="en-US" sz="3200" dirty="0"/>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3461204" cy="400110"/>
          </a:xfrm>
          <a:prstGeom prst="rect">
            <a:avLst/>
          </a:prstGeom>
          <a:noFill/>
        </p:spPr>
        <p:txBody>
          <a:bodyPr wrap="none" rtlCol="0">
            <a:spAutoFit/>
          </a:bodyPr>
          <a:lstStyle/>
          <a:p>
            <a:r>
              <a:rPr lang="en-US" altLang="zh-CN" sz="2000" b="1" dirty="0"/>
              <a:t>1. Popularity Prediction </a:t>
            </a:r>
            <a:endParaRPr lang="zh-CN" altLang="en-US" sz="2000" b="1" dirty="0"/>
          </a:p>
        </p:txBody>
      </p:sp>
      <p:sp>
        <p:nvSpPr>
          <p:cNvPr id="3" name="文本框 2">
            <a:extLst>
              <a:ext uri="{FF2B5EF4-FFF2-40B4-BE49-F238E27FC236}">
                <a16:creationId xmlns:a16="http://schemas.microsoft.com/office/drawing/2014/main" id="{5E040EDA-7064-4A8D-B1DA-04BC181780F4}"/>
              </a:ext>
            </a:extLst>
          </p:cNvPr>
          <p:cNvSpPr txBox="1"/>
          <p:nvPr/>
        </p:nvSpPr>
        <p:spPr>
          <a:xfrm>
            <a:off x="405564" y="1608995"/>
            <a:ext cx="3425938" cy="369332"/>
          </a:xfrm>
          <a:prstGeom prst="rect">
            <a:avLst/>
          </a:prstGeom>
          <a:noFill/>
        </p:spPr>
        <p:txBody>
          <a:bodyPr wrap="none" rtlCol="0">
            <a:spAutoFit/>
          </a:bodyPr>
          <a:lstStyle/>
          <a:p>
            <a:r>
              <a:rPr lang="en-US" altLang="zh-CN" dirty="0"/>
              <a:t>  </a:t>
            </a:r>
            <a:r>
              <a:rPr lang="zh-CN" altLang="en-US" dirty="0"/>
              <a:t>④</a:t>
            </a:r>
            <a:r>
              <a:rPr lang="en-US" altLang="zh-CN" dirty="0"/>
              <a:t>Random-Forest Regression</a:t>
            </a:r>
            <a:endParaRPr lang="zh-CN" altLang="en-US" dirty="0"/>
          </a:p>
        </p:txBody>
      </p:sp>
      <p:sp>
        <p:nvSpPr>
          <p:cNvPr id="30" name="文本框 29">
            <a:extLst>
              <a:ext uri="{FF2B5EF4-FFF2-40B4-BE49-F238E27FC236}">
                <a16:creationId xmlns:a16="http://schemas.microsoft.com/office/drawing/2014/main" id="{7EDC3A43-3761-4D94-916B-AB2B0BE9378B}"/>
              </a:ext>
            </a:extLst>
          </p:cNvPr>
          <p:cNvSpPr txBox="1"/>
          <p:nvPr/>
        </p:nvSpPr>
        <p:spPr>
          <a:xfrm>
            <a:off x="665874" y="4690719"/>
            <a:ext cx="6307016" cy="307777"/>
          </a:xfrm>
          <a:prstGeom prst="rect">
            <a:avLst/>
          </a:prstGeom>
          <a:noFill/>
        </p:spPr>
        <p:txBody>
          <a:bodyPr wrap="square">
            <a:spAutoFit/>
          </a:bodyPr>
          <a:lstStyle/>
          <a:p>
            <a:r>
              <a:rPr lang="en-US" altLang="zh-CN" sz="1400" dirty="0"/>
              <a:t>Target encoding </a:t>
            </a:r>
            <a:r>
              <a:rPr lang="en-US" altLang="zh-CN" sz="1400" b="1" dirty="0"/>
              <a:t>with cutoff </a:t>
            </a:r>
            <a:r>
              <a:rPr lang="en-US" altLang="zh-CN" sz="1400" dirty="0"/>
              <a:t>works better. The</a:t>
            </a:r>
            <a:r>
              <a:rPr lang="zh-CN" altLang="en-US" sz="1400" dirty="0"/>
              <a:t> </a:t>
            </a:r>
            <a:r>
              <a:rPr lang="en-US" altLang="zh-CN" sz="1400" dirty="0"/>
              <a:t>best test score is over 75.</a:t>
            </a:r>
            <a:endParaRPr lang="zh-CN" altLang="en-US" sz="1400" dirty="0"/>
          </a:p>
        </p:txBody>
      </p:sp>
      <p:pic>
        <p:nvPicPr>
          <p:cNvPr id="6" name="图片 5">
            <a:extLst>
              <a:ext uri="{FF2B5EF4-FFF2-40B4-BE49-F238E27FC236}">
                <a16:creationId xmlns:a16="http://schemas.microsoft.com/office/drawing/2014/main" id="{7E225FD8-702C-4FF5-A843-677E345CF82A}"/>
              </a:ext>
            </a:extLst>
          </p:cNvPr>
          <p:cNvPicPr>
            <a:picLocks noChangeAspect="1"/>
          </p:cNvPicPr>
          <p:nvPr/>
        </p:nvPicPr>
        <p:blipFill>
          <a:blip r:embed="rId3"/>
          <a:stretch>
            <a:fillRect/>
          </a:stretch>
        </p:blipFill>
        <p:spPr>
          <a:xfrm>
            <a:off x="1755534" y="2055271"/>
            <a:ext cx="3411339" cy="2558504"/>
          </a:xfrm>
          <a:prstGeom prst="rect">
            <a:avLst/>
          </a:prstGeom>
        </p:spPr>
      </p:pic>
    </p:spTree>
    <p:extLst>
      <p:ext uri="{BB962C8B-B14F-4D97-AF65-F5344CB8AC3E}">
        <p14:creationId xmlns:p14="http://schemas.microsoft.com/office/powerpoint/2010/main" val="4173594470"/>
      </p:ext>
    </p:extLst>
  </p:cSld>
  <p:clrMapOvr>
    <a:masterClrMapping/>
  </p:clrMapOvr>
  <mc:AlternateContent xmlns:mc="http://schemas.openxmlformats.org/markup-compatibility/2006">
    <mc:Choice xmlns:p14="http://schemas.microsoft.com/office/powerpoint/2010/main" Requires="p14">
      <p:transition spd="slow" p14:dur="2000" advTm="19329"/>
    </mc:Choice>
    <mc:Fallback>
      <p:transition spd="slow" advTm="193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Introduction/background</a:t>
            </a:r>
          </a:p>
        </p:txBody>
      </p:sp>
      <p:sp>
        <p:nvSpPr>
          <p:cNvPr id="3" name="Content Placeholder 2"/>
          <p:cNvSpPr>
            <a:spLocks noGrp="1"/>
          </p:cNvSpPr>
          <p:nvPr>
            <p:ph sz="quarter" idx="13"/>
          </p:nvPr>
        </p:nvSpPr>
        <p:spPr/>
        <p:txBody>
          <a:bodyPr/>
          <a:lstStyle/>
          <a:p>
            <a:endParaRPr lang="en-US" dirty="0"/>
          </a:p>
          <a:p>
            <a:endParaRPr lang="en-US" dirty="0"/>
          </a:p>
        </p:txBody>
      </p:sp>
      <p:sp>
        <p:nvSpPr>
          <p:cNvPr id="5" name="文本框 4">
            <a:extLst>
              <a:ext uri="{FF2B5EF4-FFF2-40B4-BE49-F238E27FC236}">
                <a16:creationId xmlns:a16="http://schemas.microsoft.com/office/drawing/2014/main" id="{CCB4D3F1-B32C-4241-ADB6-5D359DFAF3E7}"/>
              </a:ext>
            </a:extLst>
          </p:cNvPr>
          <p:cNvSpPr txBox="1"/>
          <p:nvPr/>
        </p:nvSpPr>
        <p:spPr>
          <a:xfrm>
            <a:off x="662684" y="1604309"/>
            <a:ext cx="7813963" cy="2585323"/>
          </a:xfrm>
          <a:prstGeom prst="rect">
            <a:avLst/>
          </a:prstGeom>
          <a:noFill/>
        </p:spPr>
        <p:txBody>
          <a:bodyPr wrap="square">
            <a:spAutoFit/>
          </a:bodyPr>
          <a:lstStyle/>
          <a:p>
            <a:r>
              <a:rPr lang="zh-CN" altLang="en-US" dirty="0"/>
              <a:t>Music has always been an integral part of </a:t>
            </a:r>
            <a:r>
              <a:rPr lang="en-US" altLang="zh-CN" dirty="0"/>
              <a:t>our</a:t>
            </a:r>
            <a:r>
              <a:rPr lang="zh-CN" altLang="en-US" dirty="0"/>
              <a:t> life</a:t>
            </a:r>
            <a:r>
              <a:rPr lang="en-US" altLang="zh-CN" dirty="0"/>
              <a:t>s</a:t>
            </a:r>
            <a:r>
              <a:rPr lang="zh-CN" altLang="en-US" dirty="0"/>
              <a:t>. </a:t>
            </a:r>
            <a:r>
              <a:rPr lang="en-US" altLang="zh-CN" dirty="0"/>
              <a:t>Different people have different </a:t>
            </a:r>
            <a:r>
              <a:rPr lang="en-US" altLang="zh-CN" b="0" i="0" dirty="0">
                <a:solidFill>
                  <a:srgbClr val="24292E"/>
                </a:solidFill>
                <a:effectLst/>
              </a:rPr>
              <a:t>musical tastes. </a:t>
            </a:r>
            <a:r>
              <a:rPr lang="en-US" altLang="zh-CN" dirty="0"/>
              <a:t>Some people’s</a:t>
            </a:r>
            <a:r>
              <a:rPr lang="en-US" altLang="zh-CN" b="0" i="0" dirty="0">
                <a:solidFill>
                  <a:srgbClr val="24292E"/>
                </a:solidFill>
                <a:effectLst/>
              </a:rPr>
              <a:t> musical tastes are quite different from </a:t>
            </a:r>
            <a:r>
              <a:rPr lang="en-US" altLang="zh-CN" dirty="0"/>
              <a:t>what is popular in the mainstream. So, we fascinated by </a:t>
            </a:r>
            <a:r>
              <a:rPr lang="en-US" altLang="zh-CN" b="1" dirty="0"/>
              <a:t>why certain songs are popular</a:t>
            </a:r>
            <a:r>
              <a:rPr lang="en-US" altLang="zh-CN" dirty="0"/>
              <a:t>. </a:t>
            </a:r>
          </a:p>
          <a:p>
            <a:endParaRPr lang="en-US" altLang="zh-CN" dirty="0"/>
          </a:p>
          <a:p>
            <a:r>
              <a:rPr lang="en-US" altLang="zh-CN" dirty="0"/>
              <a:t>We also want to design a </a:t>
            </a:r>
            <a:r>
              <a:rPr lang="en-US" altLang="zh-CN" b="1" dirty="0"/>
              <a:t>recommendation system </a:t>
            </a:r>
            <a:r>
              <a:rPr lang="en-US" altLang="zh-CN" dirty="0"/>
              <a:t>which can recommend songs for us according to our </a:t>
            </a:r>
            <a:r>
              <a:rPr lang="en-US" altLang="zh-CN" b="1" dirty="0"/>
              <a:t>play counts</a:t>
            </a:r>
            <a:r>
              <a:rPr lang="en-US" altLang="zh-CN" dirty="0"/>
              <a:t>, </a:t>
            </a:r>
            <a:r>
              <a:rPr lang="en-US" altLang="zh-CN" b="1" dirty="0"/>
              <a:t>popularity</a:t>
            </a:r>
            <a:r>
              <a:rPr lang="en-US" altLang="zh-CN" dirty="0"/>
              <a:t> </a:t>
            </a:r>
            <a:r>
              <a:rPr lang="en-US" altLang="zh-CN" b="1" dirty="0"/>
              <a:t>and other features.</a:t>
            </a:r>
          </a:p>
          <a:p>
            <a:r>
              <a:rPr lang="en-US" altLang="zh-CN" dirty="0"/>
              <a:t> </a:t>
            </a:r>
            <a:endParaRPr lang="zh-CN" altLang="en-US" dirty="0"/>
          </a:p>
        </p:txBody>
      </p:sp>
    </p:spTree>
    <p:extLst>
      <p:ext uri="{BB962C8B-B14F-4D97-AF65-F5344CB8AC3E}">
        <p14:creationId xmlns:p14="http://schemas.microsoft.com/office/powerpoint/2010/main" val="2727729057"/>
      </p:ext>
    </p:extLst>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sz="3200" dirty="0"/>
              <a:t>Experiments and results</a:t>
            </a:r>
            <a:endParaRPr lang="en-US" sz="3200" dirty="0"/>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3461204" cy="400110"/>
          </a:xfrm>
          <a:prstGeom prst="rect">
            <a:avLst/>
          </a:prstGeom>
          <a:noFill/>
        </p:spPr>
        <p:txBody>
          <a:bodyPr wrap="none" rtlCol="0">
            <a:spAutoFit/>
          </a:bodyPr>
          <a:lstStyle/>
          <a:p>
            <a:r>
              <a:rPr lang="en-US" altLang="zh-CN" sz="2000" b="1" dirty="0"/>
              <a:t>1. Popularity Prediction </a:t>
            </a:r>
            <a:endParaRPr lang="zh-CN" altLang="en-US" sz="2000" b="1" dirty="0"/>
          </a:p>
        </p:txBody>
      </p:sp>
      <p:sp>
        <p:nvSpPr>
          <p:cNvPr id="3" name="文本框 2">
            <a:extLst>
              <a:ext uri="{FF2B5EF4-FFF2-40B4-BE49-F238E27FC236}">
                <a16:creationId xmlns:a16="http://schemas.microsoft.com/office/drawing/2014/main" id="{5E040EDA-7064-4A8D-B1DA-04BC181780F4}"/>
              </a:ext>
            </a:extLst>
          </p:cNvPr>
          <p:cNvSpPr txBox="1"/>
          <p:nvPr/>
        </p:nvSpPr>
        <p:spPr>
          <a:xfrm>
            <a:off x="405564" y="1608995"/>
            <a:ext cx="5025735" cy="369332"/>
          </a:xfrm>
          <a:prstGeom prst="rect">
            <a:avLst/>
          </a:prstGeom>
          <a:noFill/>
        </p:spPr>
        <p:txBody>
          <a:bodyPr wrap="none" rtlCol="0">
            <a:spAutoFit/>
          </a:bodyPr>
          <a:lstStyle/>
          <a:p>
            <a:r>
              <a:rPr lang="en-US" altLang="zh-CN" dirty="0"/>
              <a:t>  </a:t>
            </a:r>
            <a:r>
              <a:rPr lang="zh-CN" altLang="en-US" dirty="0"/>
              <a:t>⑤</a:t>
            </a:r>
            <a:r>
              <a:rPr lang="en-US" altLang="zh-CN" dirty="0"/>
              <a:t>Multi-layer Perception (MLP) Regression</a:t>
            </a:r>
            <a:endParaRPr lang="zh-CN" altLang="en-US" dirty="0"/>
          </a:p>
        </p:txBody>
      </p:sp>
      <p:sp>
        <p:nvSpPr>
          <p:cNvPr id="30" name="文本框 29">
            <a:extLst>
              <a:ext uri="{FF2B5EF4-FFF2-40B4-BE49-F238E27FC236}">
                <a16:creationId xmlns:a16="http://schemas.microsoft.com/office/drawing/2014/main" id="{7EDC3A43-3761-4D94-916B-AB2B0BE9378B}"/>
              </a:ext>
            </a:extLst>
          </p:cNvPr>
          <p:cNvSpPr txBox="1"/>
          <p:nvPr/>
        </p:nvSpPr>
        <p:spPr>
          <a:xfrm>
            <a:off x="264479" y="4730864"/>
            <a:ext cx="8252459" cy="307777"/>
          </a:xfrm>
          <a:prstGeom prst="rect">
            <a:avLst/>
          </a:prstGeom>
          <a:noFill/>
        </p:spPr>
        <p:txBody>
          <a:bodyPr wrap="square">
            <a:spAutoFit/>
          </a:bodyPr>
          <a:lstStyle/>
          <a:p>
            <a:r>
              <a:rPr lang="en-US" altLang="zh-CN" sz="1400" dirty="0"/>
              <a:t>The best performance of  two models are similar but the model with cutoff is more</a:t>
            </a:r>
            <a:r>
              <a:rPr lang="zh-CN" altLang="en-US" sz="1400" dirty="0"/>
              <a:t> </a:t>
            </a:r>
            <a:r>
              <a:rPr lang="en-US" altLang="zh-CN" sz="1400" dirty="0"/>
              <a:t>sensitive to k</a:t>
            </a:r>
            <a:endParaRPr lang="zh-CN" altLang="en-US" sz="1400" dirty="0"/>
          </a:p>
        </p:txBody>
      </p:sp>
      <p:pic>
        <p:nvPicPr>
          <p:cNvPr id="7" name="图片 6">
            <a:extLst>
              <a:ext uri="{FF2B5EF4-FFF2-40B4-BE49-F238E27FC236}">
                <a16:creationId xmlns:a16="http://schemas.microsoft.com/office/drawing/2014/main" id="{8CE514B4-2924-49E4-A155-1633C48F19F4}"/>
              </a:ext>
            </a:extLst>
          </p:cNvPr>
          <p:cNvPicPr>
            <a:picLocks noChangeAspect="1"/>
          </p:cNvPicPr>
          <p:nvPr/>
        </p:nvPicPr>
        <p:blipFill>
          <a:blip r:embed="rId4"/>
          <a:stretch>
            <a:fillRect/>
          </a:stretch>
        </p:blipFill>
        <p:spPr>
          <a:xfrm>
            <a:off x="1896813" y="2285272"/>
            <a:ext cx="3341176" cy="2505882"/>
          </a:xfrm>
          <a:prstGeom prst="rect">
            <a:avLst/>
          </a:prstGeom>
        </p:spPr>
      </p:pic>
      <p:sp>
        <p:nvSpPr>
          <p:cNvPr id="10" name="文本框 9">
            <a:extLst>
              <a:ext uri="{FF2B5EF4-FFF2-40B4-BE49-F238E27FC236}">
                <a16:creationId xmlns:a16="http://schemas.microsoft.com/office/drawing/2014/main" id="{44161EB5-CAE6-4C5F-AABA-0E22EE2F7752}"/>
              </a:ext>
            </a:extLst>
          </p:cNvPr>
          <p:cNvSpPr txBox="1"/>
          <p:nvPr/>
        </p:nvSpPr>
        <p:spPr>
          <a:xfrm>
            <a:off x="1082629" y="1978326"/>
            <a:ext cx="4532240" cy="369332"/>
          </a:xfrm>
          <a:prstGeom prst="rect">
            <a:avLst/>
          </a:prstGeom>
          <a:noFill/>
        </p:spPr>
        <p:txBody>
          <a:bodyPr wrap="square">
            <a:spAutoFit/>
          </a:bodyPr>
          <a:lstStyle/>
          <a:p>
            <a:r>
              <a:rPr lang="zh-CN" altLang="en-US" dirty="0"/>
              <a:t> </a:t>
            </a:r>
            <a:r>
              <a:rPr lang="zh-CN" altLang="en-US" b="1" dirty="0"/>
              <a:t>5 hidden layer </a:t>
            </a:r>
            <a:r>
              <a:rPr lang="zh-CN" altLang="en-US" dirty="0"/>
              <a:t>perception</a:t>
            </a:r>
          </a:p>
        </p:txBody>
      </p:sp>
      <p:sp>
        <p:nvSpPr>
          <p:cNvPr id="12" name="文本框 11">
            <a:extLst>
              <a:ext uri="{FF2B5EF4-FFF2-40B4-BE49-F238E27FC236}">
                <a16:creationId xmlns:a16="http://schemas.microsoft.com/office/drawing/2014/main" id="{E79EE458-0D65-4D1B-A109-268F0718759B}"/>
              </a:ext>
            </a:extLst>
          </p:cNvPr>
          <p:cNvSpPr txBox="1"/>
          <p:nvPr/>
        </p:nvSpPr>
        <p:spPr>
          <a:xfrm>
            <a:off x="3664187" y="3361468"/>
            <a:ext cx="594282" cy="307777"/>
          </a:xfrm>
          <a:prstGeom prst="rect">
            <a:avLst/>
          </a:prstGeom>
          <a:noFill/>
        </p:spPr>
        <p:txBody>
          <a:bodyPr wrap="square">
            <a:spAutoFit/>
          </a:bodyPr>
          <a:lstStyle/>
          <a:p>
            <a:r>
              <a:rPr lang="en-US" altLang="zh-CN" sz="1400" i="1" dirty="0"/>
              <a:t>k=8</a:t>
            </a:r>
            <a:endParaRPr lang="zh-CN" altLang="en-US" sz="1400" i="1" dirty="0"/>
          </a:p>
        </p:txBody>
      </p:sp>
      <p:cxnSp>
        <p:nvCxnSpPr>
          <p:cNvPr id="13" name="直接连接符 12">
            <a:extLst>
              <a:ext uri="{FF2B5EF4-FFF2-40B4-BE49-F238E27FC236}">
                <a16:creationId xmlns:a16="http://schemas.microsoft.com/office/drawing/2014/main" id="{79DEFB77-09DE-47D3-931A-E59D46718451}"/>
              </a:ext>
            </a:extLst>
          </p:cNvPr>
          <p:cNvCxnSpPr>
            <a:cxnSpLocks/>
          </p:cNvCxnSpPr>
          <p:nvPr/>
        </p:nvCxnSpPr>
        <p:spPr>
          <a:xfrm>
            <a:off x="3628208" y="2571750"/>
            <a:ext cx="0" cy="197757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910690A-3A98-481D-8BB1-15C68572432C}"/>
              </a:ext>
            </a:extLst>
          </p:cNvPr>
          <p:cNvSpPr txBox="1"/>
          <p:nvPr/>
        </p:nvSpPr>
        <p:spPr>
          <a:xfrm>
            <a:off x="5211602" y="2546785"/>
            <a:ext cx="2877335" cy="307777"/>
          </a:xfrm>
          <a:prstGeom prst="rect">
            <a:avLst/>
          </a:prstGeom>
          <a:noFill/>
        </p:spPr>
        <p:txBody>
          <a:bodyPr wrap="square">
            <a:spAutoFit/>
          </a:bodyPr>
          <a:lstStyle/>
          <a:p>
            <a:r>
              <a:rPr lang="zh-CN" altLang="en-US" sz="1400" i="1" dirty="0"/>
              <a:t>top k feature is not critical</a:t>
            </a:r>
          </a:p>
        </p:txBody>
      </p:sp>
      <p:cxnSp>
        <p:nvCxnSpPr>
          <p:cNvPr id="19" name="直接箭头连接符 18">
            <a:extLst>
              <a:ext uri="{FF2B5EF4-FFF2-40B4-BE49-F238E27FC236}">
                <a16:creationId xmlns:a16="http://schemas.microsoft.com/office/drawing/2014/main" id="{AA1A5374-458B-440B-9F48-2838665D70F7}"/>
              </a:ext>
            </a:extLst>
          </p:cNvPr>
          <p:cNvCxnSpPr>
            <a:cxnSpLocks/>
          </p:cNvCxnSpPr>
          <p:nvPr/>
        </p:nvCxnSpPr>
        <p:spPr>
          <a:xfrm>
            <a:off x="4750344" y="2718603"/>
            <a:ext cx="4876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83403642"/>
      </p:ext>
    </p:extLst>
  </p:cSld>
  <p:clrMapOvr>
    <a:masterClrMapping/>
  </p:clrMapOvr>
  <mc:AlternateContent xmlns:mc="http://schemas.openxmlformats.org/markup-compatibility/2006">
    <mc:Choice xmlns:p14="http://schemas.microsoft.com/office/powerpoint/2010/main" Requires="p14">
      <p:transition spd="slow" p14:dur="2000" advTm="18477"/>
    </mc:Choice>
    <mc:Fallback>
      <p:transition spd="slow" advTm="18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dirty="0"/>
              <a:t>Experiments and results</a:t>
            </a:r>
            <a:endParaRPr lang="zh-CN" altLang="en-US" dirty="0"/>
          </a:p>
        </p:txBody>
      </p:sp>
      <p:sp>
        <p:nvSpPr>
          <p:cNvPr id="16" name="文本框 15">
            <a:extLst>
              <a:ext uri="{FF2B5EF4-FFF2-40B4-BE49-F238E27FC236}">
                <a16:creationId xmlns:a16="http://schemas.microsoft.com/office/drawing/2014/main" id="{4A86F6B6-FB2B-44CC-8988-B6D2598D8A8E}"/>
              </a:ext>
            </a:extLst>
          </p:cNvPr>
          <p:cNvSpPr txBox="1"/>
          <p:nvPr/>
        </p:nvSpPr>
        <p:spPr>
          <a:xfrm>
            <a:off x="0" y="1126093"/>
            <a:ext cx="2815194" cy="400110"/>
          </a:xfrm>
          <a:prstGeom prst="rect">
            <a:avLst/>
          </a:prstGeom>
          <a:noFill/>
        </p:spPr>
        <p:txBody>
          <a:bodyPr wrap="none" rtlCol="0">
            <a:spAutoFit/>
          </a:bodyPr>
          <a:lstStyle/>
          <a:p>
            <a:r>
              <a:rPr lang="en-US" altLang="zh-CN" sz="2000" b="1"/>
              <a:t>2. Recommendation</a:t>
            </a:r>
            <a:endParaRPr lang="zh-CN" altLang="en-US" sz="2000" b="1" dirty="0"/>
          </a:p>
        </p:txBody>
      </p:sp>
      <p:sp>
        <p:nvSpPr>
          <p:cNvPr id="20" name="文本框 19">
            <a:extLst>
              <a:ext uri="{FF2B5EF4-FFF2-40B4-BE49-F238E27FC236}">
                <a16:creationId xmlns:a16="http://schemas.microsoft.com/office/drawing/2014/main" id="{DC89561A-B80C-44FA-8943-29247FDE232C}"/>
              </a:ext>
            </a:extLst>
          </p:cNvPr>
          <p:cNvSpPr txBox="1"/>
          <p:nvPr/>
        </p:nvSpPr>
        <p:spPr>
          <a:xfrm>
            <a:off x="1545411" y="1595274"/>
            <a:ext cx="4662684" cy="1323439"/>
          </a:xfrm>
          <a:prstGeom prst="rect">
            <a:avLst/>
          </a:prstGeom>
          <a:noFill/>
        </p:spPr>
        <p:txBody>
          <a:bodyPr wrap="square">
            <a:spAutoFit/>
          </a:bodyPr>
          <a:lstStyle/>
          <a:p>
            <a:r>
              <a:rPr lang="en-US" altLang="zh-CN" sz="1600" i="1" dirty="0"/>
              <a:t>K means cluster: </a:t>
            </a:r>
            <a:r>
              <a:rPr lang="en-US" altLang="zh-CN" sz="1600" b="1" i="1" dirty="0"/>
              <a:t>K = 1000</a:t>
            </a:r>
          </a:p>
          <a:p>
            <a:r>
              <a:rPr lang="en-US" altLang="zh-CN" sz="1600" b="1" i="1" dirty="0"/>
              <a:t>Assume </a:t>
            </a:r>
            <a:r>
              <a:rPr lang="zh-CN" altLang="en-US" sz="1600" b="1" i="1" dirty="0"/>
              <a:t>1000 </a:t>
            </a:r>
            <a:r>
              <a:rPr lang="en-US" altLang="zh-CN" sz="1600" b="1" i="1" dirty="0"/>
              <a:t>user</a:t>
            </a:r>
            <a:endParaRPr lang="en-US" altLang="zh-CN" sz="1600" i="1" dirty="0"/>
          </a:p>
          <a:p>
            <a:r>
              <a:rPr lang="en-US" altLang="zh-CN" sz="1600" i="1" dirty="0"/>
              <a:t>R</a:t>
            </a:r>
            <a:r>
              <a:rPr lang="zh-CN" altLang="en-US" sz="1600" i="1" dirty="0"/>
              <a:t>andomly assign playcount</a:t>
            </a:r>
            <a:r>
              <a:rPr lang="en-US" altLang="zh-CN" sz="1600" i="1" dirty="0"/>
              <a:t>: 1——100</a:t>
            </a:r>
          </a:p>
          <a:p>
            <a:endParaRPr lang="en-US" altLang="zh-CN" sz="1600" i="1" dirty="0"/>
          </a:p>
          <a:p>
            <a:r>
              <a:rPr lang="en-US" altLang="zh-CN" sz="1600" i="1" dirty="0"/>
              <a:t>Goal: </a:t>
            </a:r>
            <a:r>
              <a:rPr lang="en-US" altLang="zh-CN" sz="1600" b="0" i="1" dirty="0">
                <a:effectLst/>
              </a:rPr>
              <a:t>recommend the top 5 sorted songs to user</a:t>
            </a:r>
            <a:endParaRPr lang="zh-CN" altLang="en-US" sz="1600" i="1" dirty="0"/>
          </a:p>
        </p:txBody>
      </p:sp>
      <p:pic>
        <p:nvPicPr>
          <p:cNvPr id="6" name="图片 5">
            <a:extLst>
              <a:ext uri="{FF2B5EF4-FFF2-40B4-BE49-F238E27FC236}">
                <a16:creationId xmlns:a16="http://schemas.microsoft.com/office/drawing/2014/main" id="{5599D911-709D-4486-A07A-3DCA1030C886}"/>
              </a:ext>
            </a:extLst>
          </p:cNvPr>
          <p:cNvPicPr>
            <a:picLocks noChangeAspect="1"/>
          </p:cNvPicPr>
          <p:nvPr/>
        </p:nvPicPr>
        <p:blipFill>
          <a:blip r:embed="rId3"/>
          <a:stretch>
            <a:fillRect/>
          </a:stretch>
        </p:blipFill>
        <p:spPr>
          <a:xfrm>
            <a:off x="1152986" y="2987785"/>
            <a:ext cx="6225342" cy="1553892"/>
          </a:xfrm>
          <a:prstGeom prst="rect">
            <a:avLst/>
          </a:prstGeom>
        </p:spPr>
      </p:pic>
      <p:sp>
        <p:nvSpPr>
          <p:cNvPr id="7" name="矩形 6">
            <a:extLst>
              <a:ext uri="{FF2B5EF4-FFF2-40B4-BE49-F238E27FC236}">
                <a16:creationId xmlns:a16="http://schemas.microsoft.com/office/drawing/2014/main" id="{E3631E14-6F9B-4FF5-909E-5BF2FDB79B7C}"/>
              </a:ext>
            </a:extLst>
          </p:cNvPr>
          <p:cNvSpPr/>
          <p:nvPr/>
        </p:nvSpPr>
        <p:spPr>
          <a:xfrm>
            <a:off x="5330190" y="3291553"/>
            <a:ext cx="400050" cy="1082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8DF10DF-4403-4F25-A39E-F1E7FAD057DE}"/>
              </a:ext>
            </a:extLst>
          </p:cNvPr>
          <p:cNvSpPr/>
          <p:nvPr/>
        </p:nvSpPr>
        <p:spPr>
          <a:xfrm>
            <a:off x="6557010" y="3291552"/>
            <a:ext cx="567690" cy="1082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CE0070E-B54C-4625-A9D5-B152862B3DC4}"/>
              </a:ext>
            </a:extLst>
          </p:cNvPr>
          <p:cNvSpPr/>
          <p:nvPr/>
        </p:nvSpPr>
        <p:spPr>
          <a:xfrm>
            <a:off x="5815664" y="3291551"/>
            <a:ext cx="668955" cy="1082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8283498"/>
      </p:ext>
    </p:extLst>
  </p:cSld>
  <p:clrMapOvr>
    <a:masterClrMapping/>
  </p:clrMapOvr>
  <mc:AlternateContent xmlns:mc="http://schemas.openxmlformats.org/markup-compatibility/2006">
    <mc:Choice xmlns:p14="http://schemas.microsoft.com/office/powerpoint/2010/main" Requires="p14">
      <p:transition spd="slow" p14:dur="2000" advTm="38269"/>
    </mc:Choice>
    <mc:Fallback>
      <p:transition spd="slow" advTm="382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dirty="0"/>
              <a:t>Experiments and results</a:t>
            </a:r>
            <a:endParaRPr lang="zh-CN" altLang="en-US" dirty="0"/>
          </a:p>
        </p:txBody>
      </p:sp>
      <p:sp>
        <p:nvSpPr>
          <p:cNvPr id="16" name="文本框 15">
            <a:extLst>
              <a:ext uri="{FF2B5EF4-FFF2-40B4-BE49-F238E27FC236}">
                <a16:creationId xmlns:a16="http://schemas.microsoft.com/office/drawing/2014/main" id="{4A86F6B6-FB2B-44CC-8988-B6D2598D8A8E}"/>
              </a:ext>
            </a:extLst>
          </p:cNvPr>
          <p:cNvSpPr txBox="1"/>
          <p:nvPr/>
        </p:nvSpPr>
        <p:spPr>
          <a:xfrm>
            <a:off x="0" y="1126093"/>
            <a:ext cx="2815194" cy="400110"/>
          </a:xfrm>
          <a:prstGeom prst="rect">
            <a:avLst/>
          </a:prstGeom>
          <a:noFill/>
        </p:spPr>
        <p:txBody>
          <a:bodyPr wrap="none" rtlCol="0">
            <a:spAutoFit/>
          </a:bodyPr>
          <a:lstStyle/>
          <a:p>
            <a:r>
              <a:rPr lang="en-US" altLang="zh-CN" sz="2000" b="1"/>
              <a:t>2. Recommendation</a:t>
            </a:r>
            <a:endParaRPr lang="zh-CN" altLang="en-US" sz="2000" b="1" dirty="0"/>
          </a:p>
        </p:txBody>
      </p:sp>
      <p:sp>
        <p:nvSpPr>
          <p:cNvPr id="24" name="矩形 23">
            <a:extLst>
              <a:ext uri="{FF2B5EF4-FFF2-40B4-BE49-F238E27FC236}">
                <a16:creationId xmlns:a16="http://schemas.microsoft.com/office/drawing/2014/main" id="{0E1A9AFA-629C-4841-A204-9C1928896250}"/>
              </a:ext>
            </a:extLst>
          </p:cNvPr>
          <p:cNvSpPr/>
          <p:nvPr/>
        </p:nvSpPr>
        <p:spPr>
          <a:xfrm>
            <a:off x="3307080" y="3573780"/>
            <a:ext cx="342900" cy="1696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0CC10E6-93D9-4B4C-8FD6-4534649F7D06}"/>
              </a:ext>
            </a:extLst>
          </p:cNvPr>
          <p:cNvSpPr/>
          <p:nvPr/>
        </p:nvSpPr>
        <p:spPr>
          <a:xfrm>
            <a:off x="3177540" y="2166467"/>
            <a:ext cx="335280" cy="1415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A44A005E-C4A5-4691-8241-34F9225DCE78}"/>
              </a:ext>
            </a:extLst>
          </p:cNvPr>
          <p:cNvPicPr>
            <a:picLocks noChangeAspect="1"/>
          </p:cNvPicPr>
          <p:nvPr/>
        </p:nvPicPr>
        <p:blipFill>
          <a:blip r:embed="rId3"/>
          <a:stretch>
            <a:fillRect/>
          </a:stretch>
        </p:blipFill>
        <p:spPr>
          <a:xfrm>
            <a:off x="2046693" y="1646202"/>
            <a:ext cx="4423551" cy="1323582"/>
          </a:xfrm>
          <a:prstGeom prst="rect">
            <a:avLst/>
          </a:prstGeom>
        </p:spPr>
      </p:pic>
      <p:sp>
        <p:nvSpPr>
          <p:cNvPr id="10" name="矩形 9">
            <a:extLst>
              <a:ext uri="{FF2B5EF4-FFF2-40B4-BE49-F238E27FC236}">
                <a16:creationId xmlns:a16="http://schemas.microsoft.com/office/drawing/2014/main" id="{FE58D738-AA5F-4452-8C66-77EE91A4C072}"/>
              </a:ext>
            </a:extLst>
          </p:cNvPr>
          <p:cNvSpPr/>
          <p:nvPr/>
        </p:nvSpPr>
        <p:spPr>
          <a:xfrm>
            <a:off x="5882640" y="2688416"/>
            <a:ext cx="236220" cy="1538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F03EF264-01AF-4A84-B1DF-C022F55DA05C}"/>
              </a:ext>
            </a:extLst>
          </p:cNvPr>
          <p:cNvPicPr>
            <a:picLocks noChangeAspect="1"/>
          </p:cNvPicPr>
          <p:nvPr/>
        </p:nvPicPr>
        <p:blipFill>
          <a:blip r:embed="rId4"/>
          <a:stretch>
            <a:fillRect/>
          </a:stretch>
        </p:blipFill>
        <p:spPr>
          <a:xfrm>
            <a:off x="2099310" y="3350207"/>
            <a:ext cx="4328694" cy="1323582"/>
          </a:xfrm>
          <a:prstGeom prst="rect">
            <a:avLst/>
          </a:prstGeom>
        </p:spPr>
      </p:pic>
      <p:sp>
        <p:nvSpPr>
          <p:cNvPr id="12" name="矩形 11">
            <a:extLst>
              <a:ext uri="{FF2B5EF4-FFF2-40B4-BE49-F238E27FC236}">
                <a16:creationId xmlns:a16="http://schemas.microsoft.com/office/drawing/2014/main" id="{CF9FD5C2-03C1-4FDB-9BD8-D3E9C662D9CA}"/>
              </a:ext>
            </a:extLst>
          </p:cNvPr>
          <p:cNvSpPr/>
          <p:nvPr/>
        </p:nvSpPr>
        <p:spPr>
          <a:xfrm>
            <a:off x="6000750" y="3658595"/>
            <a:ext cx="327660" cy="860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033D2CA4-2B24-4E6F-BAA5-B9B2CED00814}"/>
              </a:ext>
            </a:extLst>
          </p:cNvPr>
          <p:cNvCxnSpPr/>
          <p:nvPr/>
        </p:nvCxnSpPr>
        <p:spPr>
          <a:xfrm>
            <a:off x="5684520" y="3870960"/>
            <a:ext cx="0" cy="56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0059986-629D-40E5-819C-96C6865F6E7C}"/>
              </a:ext>
            </a:extLst>
          </p:cNvPr>
          <p:cNvCxnSpPr>
            <a:cxnSpLocks/>
          </p:cNvCxnSpPr>
          <p:nvPr/>
        </p:nvCxnSpPr>
        <p:spPr>
          <a:xfrm>
            <a:off x="4930140" y="2166467"/>
            <a:ext cx="0" cy="675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369783"/>
      </p:ext>
    </p:extLst>
  </p:cSld>
  <p:clrMapOvr>
    <a:masterClrMapping/>
  </p:clrMapOvr>
  <mc:AlternateContent xmlns:mc="http://schemas.openxmlformats.org/markup-compatibility/2006">
    <mc:Choice xmlns:p14="http://schemas.microsoft.com/office/powerpoint/2010/main" Requires="p14">
      <p:transition spd="slow" p14:dur="2000" advTm="112907"/>
    </mc:Choice>
    <mc:Fallback>
      <p:transition spd="slow" advTm="11290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altLang="zh-CN" dirty="0"/>
              <a:t>Future directions</a:t>
            </a:r>
            <a:endParaRPr lang="zh-CN" altLang="en-US" dirty="0"/>
          </a:p>
        </p:txBody>
      </p:sp>
      <p:sp>
        <p:nvSpPr>
          <p:cNvPr id="7" name="文本框 6">
            <a:extLst>
              <a:ext uri="{FF2B5EF4-FFF2-40B4-BE49-F238E27FC236}">
                <a16:creationId xmlns:a16="http://schemas.microsoft.com/office/drawing/2014/main" id="{C0531FA8-E88E-4D1A-BDAD-49582E2B6E15}"/>
              </a:ext>
            </a:extLst>
          </p:cNvPr>
          <p:cNvSpPr txBox="1"/>
          <p:nvPr/>
        </p:nvSpPr>
        <p:spPr>
          <a:xfrm>
            <a:off x="623453" y="1279088"/>
            <a:ext cx="7031811" cy="2585323"/>
          </a:xfrm>
          <a:prstGeom prst="rect">
            <a:avLst/>
          </a:prstGeom>
          <a:noFill/>
        </p:spPr>
        <p:txBody>
          <a:bodyPr wrap="square">
            <a:spAutoFit/>
          </a:bodyPr>
          <a:lstStyle/>
          <a:p>
            <a:r>
              <a:rPr lang="en-US" altLang="zh-CN" dirty="0"/>
              <a:t>  In the future, we can to use deep learning algorithm to improve the performance of popularity prediction. </a:t>
            </a:r>
          </a:p>
          <a:p>
            <a:endParaRPr lang="en-US" altLang="zh-CN" dirty="0"/>
          </a:p>
          <a:p>
            <a:r>
              <a:rPr lang="en-US" altLang="zh-CN" dirty="0"/>
              <a:t>  We</a:t>
            </a:r>
            <a:r>
              <a:rPr lang="zh-CN" altLang="en-US" dirty="0"/>
              <a:t> think it would be interesting to see if  </a:t>
            </a:r>
            <a:r>
              <a:rPr lang="en-US" altLang="zh-CN" dirty="0"/>
              <a:t>we </a:t>
            </a:r>
            <a:r>
              <a:rPr lang="zh-CN" altLang="en-US" dirty="0"/>
              <a:t>could create a bridge between </a:t>
            </a:r>
            <a:r>
              <a:rPr lang="en-US" altLang="zh-CN" dirty="0"/>
              <a:t>our prediction model and</a:t>
            </a:r>
            <a:r>
              <a:rPr lang="zh-CN" altLang="en-US" dirty="0"/>
              <a:t> some sort of </a:t>
            </a:r>
            <a:r>
              <a:rPr lang="zh-CN" altLang="en-US" b="1" dirty="0"/>
              <a:t>revenue prediction </a:t>
            </a:r>
            <a:r>
              <a:rPr lang="zh-CN" altLang="en-US" dirty="0"/>
              <a:t>model. This could be useful </a:t>
            </a:r>
            <a:r>
              <a:rPr lang="en-US" altLang="zh-CN" dirty="0"/>
              <a:t>for</a:t>
            </a:r>
            <a:r>
              <a:rPr lang="zh-CN" altLang="en-US" dirty="0"/>
              <a:t> those music industry to be able to predict of a song will be popular or not, and estimate potential revenues accordingly.</a:t>
            </a:r>
            <a:endParaRPr lang="en-US" altLang="zh-CN" dirty="0"/>
          </a:p>
          <a:p>
            <a:endParaRPr lang="zh-CN" altLang="en-US" dirty="0"/>
          </a:p>
        </p:txBody>
      </p:sp>
    </p:spTree>
    <p:extLst>
      <p:ext uri="{BB962C8B-B14F-4D97-AF65-F5344CB8AC3E}">
        <p14:creationId xmlns:p14="http://schemas.microsoft.com/office/powerpoint/2010/main" val="1626553504"/>
      </p:ext>
    </p:extLst>
  </p:cSld>
  <p:clrMapOvr>
    <a:masterClrMapping/>
  </p:clrMapOvr>
  <mc:AlternateContent xmlns:mc="http://schemas.openxmlformats.org/markup-compatibility/2006">
    <mc:Choice xmlns:p14="http://schemas.microsoft.com/office/powerpoint/2010/main" Requires="p14">
      <p:transition spd="slow" p14:dur="2000" advTm="38064"/>
    </mc:Choice>
    <mc:Fallback>
      <p:transition spd="slow" advTm="3806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F81B160-AFFD-4B4A-AC7B-5F8450A860AA}"/>
              </a:ext>
            </a:extLst>
          </p:cNvPr>
          <p:cNvSpPr txBox="1"/>
          <p:nvPr/>
        </p:nvSpPr>
        <p:spPr>
          <a:xfrm>
            <a:off x="2131082" y="2065335"/>
            <a:ext cx="4579556" cy="646331"/>
          </a:xfrm>
          <a:prstGeom prst="rect">
            <a:avLst/>
          </a:prstGeom>
          <a:noFill/>
        </p:spPr>
        <p:txBody>
          <a:bodyPr wrap="square">
            <a:spAutoFit/>
          </a:bodyPr>
          <a:lstStyle/>
          <a:p>
            <a:r>
              <a:rPr lang="en-US" altLang="zh-CN" sz="3600" b="0" i="0" dirty="0">
                <a:solidFill>
                  <a:srgbClr val="121212"/>
                </a:solidFill>
                <a:effectLst/>
                <a:latin typeface="-apple-system"/>
              </a:rPr>
              <a:t>Thanks for listening</a:t>
            </a:r>
            <a:endParaRPr lang="zh-CN" altLang="en-US" sz="3600" dirty="0"/>
          </a:p>
        </p:txBody>
      </p:sp>
    </p:spTree>
    <p:extLst>
      <p:ext uri="{BB962C8B-B14F-4D97-AF65-F5344CB8AC3E}">
        <p14:creationId xmlns:p14="http://schemas.microsoft.com/office/powerpoint/2010/main" val="312515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516938" cy="615950"/>
          </a:xfrm>
        </p:spPr>
        <p:txBody>
          <a:bodyPr>
            <a:normAutofit/>
          </a:bodyPr>
          <a:lstStyle/>
          <a:p>
            <a:r>
              <a:rPr lang="en-US" sz="3200" dirty="0"/>
              <a:t>Problem formulation</a:t>
            </a:r>
          </a:p>
        </p:txBody>
      </p:sp>
      <p:sp>
        <p:nvSpPr>
          <p:cNvPr id="4" name="文本框 3">
            <a:extLst>
              <a:ext uri="{FF2B5EF4-FFF2-40B4-BE49-F238E27FC236}">
                <a16:creationId xmlns:a16="http://schemas.microsoft.com/office/drawing/2014/main" id="{55ED9334-FE7F-4C14-9FAF-E3E60BA3379C}"/>
              </a:ext>
            </a:extLst>
          </p:cNvPr>
          <p:cNvSpPr txBox="1"/>
          <p:nvPr/>
        </p:nvSpPr>
        <p:spPr>
          <a:xfrm>
            <a:off x="0" y="1126093"/>
            <a:ext cx="2058577" cy="400110"/>
          </a:xfrm>
          <a:prstGeom prst="rect">
            <a:avLst/>
          </a:prstGeom>
          <a:noFill/>
        </p:spPr>
        <p:txBody>
          <a:bodyPr wrap="none" rtlCol="0">
            <a:spAutoFit/>
          </a:bodyPr>
          <a:lstStyle/>
          <a:p>
            <a:r>
              <a:rPr lang="en-US" altLang="zh-CN" sz="2000" b="1" dirty="0"/>
              <a:t>1.Data mining</a:t>
            </a:r>
            <a:endParaRPr lang="zh-CN" altLang="en-US" sz="2000" b="1" dirty="0"/>
          </a:p>
        </p:txBody>
      </p:sp>
      <p:sp>
        <p:nvSpPr>
          <p:cNvPr id="5" name="文本框 4">
            <a:extLst>
              <a:ext uri="{FF2B5EF4-FFF2-40B4-BE49-F238E27FC236}">
                <a16:creationId xmlns:a16="http://schemas.microsoft.com/office/drawing/2014/main" id="{DC903CCE-E94A-4ED2-B867-B371C223DBA7}"/>
              </a:ext>
            </a:extLst>
          </p:cNvPr>
          <p:cNvSpPr txBox="1"/>
          <p:nvPr/>
        </p:nvSpPr>
        <p:spPr>
          <a:xfrm>
            <a:off x="700815" y="1614527"/>
            <a:ext cx="4211409" cy="369332"/>
          </a:xfrm>
          <a:prstGeom prst="rect">
            <a:avLst/>
          </a:prstGeom>
          <a:noFill/>
        </p:spPr>
        <p:txBody>
          <a:bodyPr wrap="none" rtlCol="0">
            <a:spAutoFit/>
          </a:bodyPr>
          <a:lstStyle/>
          <a:p>
            <a:r>
              <a:rPr lang="en-US" altLang="zh-CN" dirty="0"/>
              <a:t>(a)</a:t>
            </a:r>
            <a:r>
              <a:rPr lang="zh-CN" altLang="en-US" dirty="0"/>
              <a:t> </a:t>
            </a:r>
            <a:r>
              <a:rPr lang="en-US" altLang="zh-CN" dirty="0"/>
              <a:t>correlation between these features</a:t>
            </a:r>
            <a:endParaRPr lang="zh-CN" altLang="en-US" dirty="0"/>
          </a:p>
        </p:txBody>
      </p:sp>
      <p:sp>
        <p:nvSpPr>
          <p:cNvPr id="6" name="文本框 5">
            <a:extLst>
              <a:ext uri="{FF2B5EF4-FFF2-40B4-BE49-F238E27FC236}">
                <a16:creationId xmlns:a16="http://schemas.microsoft.com/office/drawing/2014/main" id="{A5089F67-CF78-443E-BDFD-F4A2D78B30EE}"/>
              </a:ext>
            </a:extLst>
          </p:cNvPr>
          <p:cNvSpPr txBox="1"/>
          <p:nvPr/>
        </p:nvSpPr>
        <p:spPr>
          <a:xfrm>
            <a:off x="664747" y="2128619"/>
            <a:ext cx="3608680" cy="369332"/>
          </a:xfrm>
          <a:prstGeom prst="rect">
            <a:avLst/>
          </a:prstGeom>
          <a:noFill/>
        </p:spPr>
        <p:txBody>
          <a:bodyPr wrap="none" rtlCol="0">
            <a:spAutoFit/>
          </a:bodyPr>
          <a:lstStyle/>
          <a:p>
            <a:r>
              <a:rPr lang="en-US" altLang="zh-CN" dirty="0"/>
              <a:t>(b)</a:t>
            </a:r>
            <a:r>
              <a:rPr lang="zh-CN" altLang="en-US" dirty="0"/>
              <a:t> </a:t>
            </a:r>
            <a:r>
              <a:rPr lang="en-US" altLang="zh-CN" dirty="0"/>
              <a:t>select the top k best features</a:t>
            </a:r>
            <a:endParaRPr lang="zh-CN" altLang="en-US" dirty="0"/>
          </a:p>
        </p:txBody>
      </p:sp>
      <p:sp>
        <p:nvSpPr>
          <p:cNvPr id="8" name="文本框 7">
            <a:extLst>
              <a:ext uri="{FF2B5EF4-FFF2-40B4-BE49-F238E27FC236}">
                <a16:creationId xmlns:a16="http://schemas.microsoft.com/office/drawing/2014/main" id="{60ABBE5E-FAAB-4287-A54D-6039FCC2154D}"/>
              </a:ext>
            </a:extLst>
          </p:cNvPr>
          <p:cNvSpPr txBox="1"/>
          <p:nvPr/>
        </p:nvSpPr>
        <p:spPr>
          <a:xfrm>
            <a:off x="0" y="2617053"/>
            <a:ext cx="4657724" cy="400110"/>
          </a:xfrm>
          <a:prstGeom prst="rect">
            <a:avLst/>
          </a:prstGeom>
          <a:noFill/>
        </p:spPr>
        <p:txBody>
          <a:bodyPr wrap="square">
            <a:spAutoFit/>
          </a:bodyPr>
          <a:lstStyle/>
          <a:p>
            <a:r>
              <a:rPr lang="en-US" altLang="zh-CN" sz="2000" b="1" dirty="0"/>
              <a:t>2.target Encoding of Artists </a:t>
            </a:r>
            <a:endParaRPr lang="zh-CN" altLang="en-US" sz="2000" b="1" dirty="0"/>
          </a:p>
        </p:txBody>
      </p:sp>
      <p:sp>
        <p:nvSpPr>
          <p:cNvPr id="9" name="文本框 8">
            <a:extLst>
              <a:ext uri="{FF2B5EF4-FFF2-40B4-BE49-F238E27FC236}">
                <a16:creationId xmlns:a16="http://schemas.microsoft.com/office/drawing/2014/main" id="{9E18108E-0170-458B-B8B3-045580CA5457}"/>
              </a:ext>
            </a:extLst>
          </p:cNvPr>
          <p:cNvSpPr txBox="1"/>
          <p:nvPr/>
        </p:nvSpPr>
        <p:spPr>
          <a:xfrm>
            <a:off x="700815" y="3149421"/>
            <a:ext cx="3826689" cy="369332"/>
          </a:xfrm>
          <a:prstGeom prst="rect">
            <a:avLst/>
          </a:prstGeom>
          <a:noFill/>
        </p:spPr>
        <p:txBody>
          <a:bodyPr wrap="none" rtlCol="0">
            <a:spAutoFit/>
          </a:bodyPr>
          <a:lstStyle/>
          <a:p>
            <a:r>
              <a:rPr lang="en-US" altLang="zh-CN" dirty="0"/>
              <a:t>(a) The Target Encoding approach</a:t>
            </a:r>
            <a:endParaRPr lang="zh-CN" altLang="en-US" dirty="0"/>
          </a:p>
        </p:txBody>
      </p:sp>
      <p:sp>
        <p:nvSpPr>
          <p:cNvPr id="10" name="文本框 9">
            <a:extLst>
              <a:ext uri="{FF2B5EF4-FFF2-40B4-BE49-F238E27FC236}">
                <a16:creationId xmlns:a16="http://schemas.microsoft.com/office/drawing/2014/main" id="{2104994B-605E-4C39-9320-CC7F683A5DC4}"/>
              </a:ext>
            </a:extLst>
          </p:cNvPr>
          <p:cNvSpPr txBox="1"/>
          <p:nvPr/>
        </p:nvSpPr>
        <p:spPr>
          <a:xfrm>
            <a:off x="700815" y="3681789"/>
            <a:ext cx="3714478" cy="369332"/>
          </a:xfrm>
          <a:prstGeom prst="rect">
            <a:avLst/>
          </a:prstGeom>
          <a:noFill/>
        </p:spPr>
        <p:txBody>
          <a:bodyPr wrap="none" rtlCol="0">
            <a:spAutoFit/>
          </a:bodyPr>
          <a:lstStyle/>
          <a:p>
            <a:r>
              <a:rPr lang="en-US" altLang="zh-CN" dirty="0"/>
              <a:t>(b) Check number of occurrences </a:t>
            </a:r>
            <a:endParaRPr lang="zh-CN" altLang="en-US" dirty="0"/>
          </a:p>
        </p:txBody>
      </p:sp>
      <p:sp>
        <p:nvSpPr>
          <p:cNvPr id="11" name="文本框 10">
            <a:extLst>
              <a:ext uri="{FF2B5EF4-FFF2-40B4-BE49-F238E27FC236}">
                <a16:creationId xmlns:a16="http://schemas.microsoft.com/office/drawing/2014/main" id="{D1147D3B-F60C-4240-87E6-AF275A34AB09}"/>
              </a:ext>
            </a:extLst>
          </p:cNvPr>
          <p:cNvSpPr txBox="1"/>
          <p:nvPr/>
        </p:nvSpPr>
        <p:spPr>
          <a:xfrm>
            <a:off x="700815" y="4204174"/>
            <a:ext cx="2395207" cy="369332"/>
          </a:xfrm>
          <a:prstGeom prst="rect">
            <a:avLst/>
          </a:prstGeom>
          <a:noFill/>
        </p:spPr>
        <p:txBody>
          <a:bodyPr wrap="none" rtlCol="0">
            <a:spAutoFit/>
          </a:bodyPr>
          <a:lstStyle/>
          <a:p>
            <a:r>
              <a:rPr lang="en-US" altLang="zh-CN" dirty="0"/>
              <a:t>(c) Find cutoff points</a:t>
            </a:r>
            <a:endParaRPr lang="zh-CN" altLang="en-US" dirty="0"/>
          </a:p>
        </p:txBody>
      </p:sp>
    </p:spTree>
    <p:extLst>
      <p:ext uri="{BB962C8B-B14F-4D97-AF65-F5344CB8AC3E}">
        <p14:creationId xmlns:p14="http://schemas.microsoft.com/office/powerpoint/2010/main" val="743424904"/>
      </p:ext>
    </p:extLst>
  </p:cSld>
  <p:clrMapOvr>
    <a:masterClrMapping/>
  </p:clrMapOvr>
  <mc:AlternateContent xmlns:mc="http://schemas.openxmlformats.org/markup-compatibility/2006">
    <mc:Choice xmlns:p14="http://schemas.microsoft.com/office/powerpoint/2010/main" Requires="p14">
      <p:transition spd="slow" p14:dur="2000" advTm="15"/>
    </mc:Choice>
    <mc:Fallback>
      <p:transition spd="slow" advTm="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ED9334-FE7F-4C14-9FAF-E3E60BA3379C}"/>
              </a:ext>
            </a:extLst>
          </p:cNvPr>
          <p:cNvSpPr txBox="1"/>
          <p:nvPr/>
        </p:nvSpPr>
        <p:spPr>
          <a:xfrm>
            <a:off x="-1" y="1126093"/>
            <a:ext cx="2886075" cy="400110"/>
          </a:xfrm>
          <a:prstGeom prst="rect">
            <a:avLst/>
          </a:prstGeom>
          <a:noFill/>
        </p:spPr>
        <p:txBody>
          <a:bodyPr wrap="square" rtlCol="0">
            <a:spAutoFit/>
          </a:bodyPr>
          <a:lstStyle/>
          <a:p>
            <a:r>
              <a:rPr lang="en-US" altLang="zh-CN" sz="2000" b="1" dirty="0"/>
              <a:t>3. Data Normalizing</a:t>
            </a:r>
            <a:endParaRPr lang="zh-CN" altLang="en-US" sz="2000" b="1" dirty="0"/>
          </a:p>
        </p:txBody>
      </p:sp>
      <p:sp>
        <p:nvSpPr>
          <p:cNvPr id="5" name="文本框 4">
            <a:extLst>
              <a:ext uri="{FF2B5EF4-FFF2-40B4-BE49-F238E27FC236}">
                <a16:creationId xmlns:a16="http://schemas.microsoft.com/office/drawing/2014/main" id="{DC903CCE-E94A-4ED2-B867-B371C223DBA7}"/>
              </a:ext>
            </a:extLst>
          </p:cNvPr>
          <p:cNvSpPr txBox="1"/>
          <p:nvPr/>
        </p:nvSpPr>
        <p:spPr>
          <a:xfrm>
            <a:off x="700815" y="1614527"/>
            <a:ext cx="5093061" cy="369332"/>
          </a:xfrm>
          <a:prstGeom prst="rect">
            <a:avLst/>
          </a:prstGeom>
          <a:noFill/>
        </p:spPr>
        <p:txBody>
          <a:bodyPr wrap="none" rtlCol="0">
            <a:spAutoFit/>
          </a:bodyPr>
          <a:lstStyle/>
          <a:p>
            <a:r>
              <a:rPr lang="en-US" altLang="zh-CN" dirty="0"/>
              <a:t>(a)</a:t>
            </a:r>
            <a:r>
              <a:rPr lang="zh-CN" altLang="en-US" dirty="0"/>
              <a:t> </a:t>
            </a:r>
            <a:r>
              <a:rPr lang="en-US" altLang="zh-CN" dirty="0"/>
              <a:t>normalize the numerical range of features</a:t>
            </a:r>
            <a:endParaRPr lang="zh-CN" altLang="en-US" dirty="0"/>
          </a:p>
        </p:txBody>
      </p:sp>
      <p:sp>
        <p:nvSpPr>
          <p:cNvPr id="8" name="文本框 7">
            <a:extLst>
              <a:ext uri="{FF2B5EF4-FFF2-40B4-BE49-F238E27FC236}">
                <a16:creationId xmlns:a16="http://schemas.microsoft.com/office/drawing/2014/main" id="{60ABBE5E-FAAB-4287-A54D-6039FCC2154D}"/>
              </a:ext>
            </a:extLst>
          </p:cNvPr>
          <p:cNvSpPr txBox="1"/>
          <p:nvPr/>
        </p:nvSpPr>
        <p:spPr>
          <a:xfrm>
            <a:off x="32022" y="2100639"/>
            <a:ext cx="8319498" cy="400110"/>
          </a:xfrm>
          <a:prstGeom prst="rect">
            <a:avLst/>
          </a:prstGeom>
          <a:noFill/>
        </p:spPr>
        <p:txBody>
          <a:bodyPr wrap="square">
            <a:spAutoFit/>
          </a:bodyPr>
          <a:lstStyle/>
          <a:p>
            <a:r>
              <a:rPr lang="en-US" altLang="zh-CN" sz="2000" b="1" dirty="0"/>
              <a:t>4. Popularity prediction and cluster based Recommendation</a:t>
            </a:r>
            <a:endParaRPr lang="zh-CN" altLang="en-US" sz="2000" b="1" dirty="0"/>
          </a:p>
        </p:txBody>
      </p:sp>
      <p:sp>
        <p:nvSpPr>
          <p:cNvPr id="9" name="文本框 8">
            <a:extLst>
              <a:ext uri="{FF2B5EF4-FFF2-40B4-BE49-F238E27FC236}">
                <a16:creationId xmlns:a16="http://schemas.microsoft.com/office/drawing/2014/main" id="{9E18108E-0170-458B-B8B3-045580CA5457}"/>
              </a:ext>
            </a:extLst>
          </p:cNvPr>
          <p:cNvSpPr txBox="1"/>
          <p:nvPr/>
        </p:nvSpPr>
        <p:spPr>
          <a:xfrm>
            <a:off x="1109112" y="3075185"/>
            <a:ext cx="3116559" cy="1015663"/>
          </a:xfrm>
          <a:prstGeom prst="rect">
            <a:avLst/>
          </a:prstGeom>
          <a:noFill/>
        </p:spPr>
        <p:txBody>
          <a:bodyPr wrap="none" rtlCol="0">
            <a:spAutoFit/>
          </a:bodyPr>
          <a:lstStyle/>
          <a:p>
            <a:r>
              <a:rPr lang="en-US" altLang="zh-CN" sz="1200" dirty="0"/>
              <a:t>Linear Regression</a:t>
            </a:r>
          </a:p>
          <a:p>
            <a:r>
              <a:rPr lang="en-US" altLang="zh-CN" sz="1200" dirty="0"/>
              <a:t>K-Neighbors Regression</a:t>
            </a:r>
          </a:p>
          <a:p>
            <a:r>
              <a:rPr lang="en-US" altLang="zh-CN" sz="1200" dirty="0"/>
              <a:t>Decision-Tree Regression</a:t>
            </a:r>
          </a:p>
          <a:p>
            <a:r>
              <a:rPr lang="en-US" altLang="zh-CN" sz="1200" dirty="0"/>
              <a:t>Random-Forest Regression</a:t>
            </a:r>
          </a:p>
          <a:p>
            <a:r>
              <a:rPr lang="en-US" altLang="zh-CN" sz="1200" dirty="0"/>
              <a:t>Multi-layer Perception (MLP) Regression</a:t>
            </a:r>
            <a:endParaRPr lang="zh-CN" altLang="en-US" sz="1200" dirty="0"/>
          </a:p>
        </p:txBody>
      </p:sp>
      <p:sp>
        <p:nvSpPr>
          <p:cNvPr id="13" name="文本框 12">
            <a:extLst>
              <a:ext uri="{FF2B5EF4-FFF2-40B4-BE49-F238E27FC236}">
                <a16:creationId xmlns:a16="http://schemas.microsoft.com/office/drawing/2014/main" id="{BF104035-AC7A-4AF1-B4F7-9F2E6465A5B0}"/>
              </a:ext>
            </a:extLst>
          </p:cNvPr>
          <p:cNvSpPr txBox="1"/>
          <p:nvPr/>
        </p:nvSpPr>
        <p:spPr>
          <a:xfrm>
            <a:off x="788178" y="4175750"/>
            <a:ext cx="5064207" cy="369332"/>
          </a:xfrm>
          <a:prstGeom prst="rect">
            <a:avLst/>
          </a:prstGeom>
          <a:noFill/>
        </p:spPr>
        <p:txBody>
          <a:bodyPr wrap="none" rtlCol="0">
            <a:spAutoFit/>
          </a:bodyPr>
          <a:lstStyle/>
          <a:p>
            <a:r>
              <a:rPr lang="en-US" altLang="zh-CN" dirty="0"/>
              <a:t>(b) introduction of recommendation algorithm</a:t>
            </a:r>
            <a:endParaRPr lang="zh-CN" altLang="en-US" dirty="0"/>
          </a:p>
        </p:txBody>
      </p:sp>
      <p:sp>
        <p:nvSpPr>
          <p:cNvPr id="14" name="Title 1">
            <a:extLst>
              <a:ext uri="{FF2B5EF4-FFF2-40B4-BE49-F238E27FC236}">
                <a16:creationId xmlns:a16="http://schemas.microsoft.com/office/drawing/2014/main" id="{D97ABDCC-053F-4E50-B3C5-FE9FCC42C010}"/>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
        <p:nvSpPr>
          <p:cNvPr id="15" name="文本框 14">
            <a:extLst>
              <a:ext uri="{FF2B5EF4-FFF2-40B4-BE49-F238E27FC236}">
                <a16:creationId xmlns:a16="http://schemas.microsoft.com/office/drawing/2014/main" id="{21508079-4A10-4AD9-AEC8-5ABDCB2A6263}"/>
              </a:ext>
            </a:extLst>
          </p:cNvPr>
          <p:cNvSpPr txBox="1"/>
          <p:nvPr/>
        </p:nvSpPr>
        <p:spPr>
          <a:xfrm>
            <a:off x="700815" y="2664971"/>
            <a:ext cx="3353803" cy="369332"/>
          </a:xfrm>
          <a:prstGeom prst="rect">
            <a:avLst/>
          </a:prstGeom>
          <a:noFill/>
        </p:spPr>
        <p:txBody>
          <a:bodyPr wrap="none" rtlCol="0">
            <a:spAutoFit/>
          </a:bodyPr>
          <a:lstStyle/>
          <a:p>
            <a:r>
              <a:rPr lang="en-US" altLang="zh-CN" dirty="0"/>
              <a:t>(a) Models used for prediction</a:t>
            </a:r>
            <a:endParaRPr lang="zh-CN" altLang="en-US" dirty="0"/>
          </a:p>
        </p:txBody>
      </p:sp>
    </p:spTree>
    <p:extLst>
      <p:ext uri="{BB962C8B-B14F-4D97-AF65-F5344CB8AC3E}">
        <p14:creationId xmlns:p14="http://schemas.microsoft.com/office/powerpoint/2010/main" val="3304780125"/>
      </p:ext>
    </p:extLst>
  </p:cSld>
  <p:clrMapOvr>
    <a:masterClrMapping/>
  </p:clrMapOvr>
  <mc:AlternateContent xmlns:mc="http://schemas.openxmlformats.org/markup-compatibility/2006">
    <mc:Choice xmlns:p14="http://schemas.microsoft.com/office/powerpoint/2010/main" Requires="p14">
      <p:transition spd="slow" p14:dur="2000" advTm="24"/>
    </mc:Choice>
    <mc:Fallback>
      <p:transition spd="slow" advTm="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4695516" cy="400110"/>
          </a:xfrm>
          <a:prstGeom prst="rect">
            <a:avLst/>
          </a:prstGeom>
          <a:noFill/>
        </p:spPr>
        <p:txBody>
          <a:bodyPr wrap="none" rtlCol="0">
            <a:spAutoFit/>
          </a:bodyPr>
          <a:lstStyle/>
          <a:p>
            <a:r>
              <a:rPr lang="en-US" altLang="zh-CN" sz="2000" dirty="0"/>
              <a:t>1a. correlation between these features</a:t>
            </a:r>
            <a:endParaRPr lang="zh-CN" altLang="en-US" sz="2000" dirty="0"/>
          </a:p>
        </p:txBody>
      </p:sp>
      <p:sp>
        <p:nvSpPr>
          <p:cNvPr id="11" name="文本框 10">
            <a:extLst>
              <a:ext uri="{FF2B5EF4-FFF2-40B4-BE49-F238E27FC236}">
                <a16:creationId xmlns:a16="http://schemas.microsoft.com/office/drawing/2014/main" id="{9ED30E06-F57F-489E-91D1-DB8FDB26D353}"/>
              </a:ext>
            </a:extLst>
          </p:cNvPr>
          <p:cNvSpPr txBox="1"/>
          <p:nvPr/>
        </p:nvSpPr>
        <p:spPr>
          <a:xfrm>
            <a:off x="2614458" y="1542630"/>
            <a:ext cx="3687373" cy="369332"/>
          </a:xfrm>
          <a:prstGeom prst="rect">
            <a:avLst/>
          </a:prstGeom>
          <a:noFill/>
        </p:spPr>
        <p:txBody>
          <a:bodyPr wrap="square">
            <a:spAutoFit/>
          </a:bodyPr>
          <a:lstStyle/>
          <a:p>
            <a:r>
              <a:rPr lang="en-US" altLang="zh-CN" dirty="0"/>
              <a:t>Original dataset from Kaggle</a:t>
            </a:r>
            <a:endParaRPr lang="zh-CN" altLang="en-US" dirty="0"/>
          </a:p>
        </p:txBody>
      </p:sp>
      <p:sp>
        <p:nvSpPr>
          <p:cNvPr id="13" name="Title 1">
            <a:extLst>
              <a:ext uri="{FF2B5EF4-FFF2-40B4-BE49-F238E27FC236}">
                <a16:creationId xmlns:a16="http://schemas.microsoft.com/office/drawing/2014/main" id="{45B54488-8378-4B2B-B932-763284A6B6D4}"/>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pic>
        <p:nvPicPr>
          <p:cNvPr id="4" name="图片 3">
            <a:extLst>
              <a:ext uri="{FF2B5EF4-FFF2-40B4-BE49-F238E27FC236}">
                <a16:creationId xmlns:a16="http://schemas.microsoft.com/office/drawing/2014/main" id="{85EE8E58-949B-44ED-AA69-818654C7284F}"/>
              </a:ext>
            </a:extLst>
          </p:cNvPr>
          <p:cNvPicPr>
            <a:picLocks noChangeAspect="1"/>
          </p:cNvPicPr>
          <p:nvPr/>
        </p:nvPicPr>
        <p:blipFill>
          <a:blip r:embed="rId3"/>
          <a:stretch>
            <a:fillRect/>
          </a:stretch>
        </p:blipFill>
        <p:spPr>
          <a:xfrm>
            <a:off x="266700" y="1989384"/>
            <a:ext cx="8133732" cy="1392472"/>
          </a:xfrm>
          <a:prstGeom prst="rect">
            <a:avLst/>
          </a:prstGeom>
        </p:spPr>
      </p:pic>
      <p:pic>
        <p:nvPicPr>
          <p:cNvPr id="7" name="图片 6">
            <a:extLst>
              <a:ext uri="{FF2B5EF4-FFF2-40B4-BE49-F238E27FC236}">
                <a16:creationId xmlns:a16="http://schemas.microsoft.com/office/drawing/2014/main" id="{A3D737B7-9DF6-46E4-984F-4D6D51A67159}"/>
              </a:ext>
            </a:extLst>
          </p:cNvPr>
          <p:cNvPicPr>
            <a:picLocks noChangeAspect="1"/>
          </p:cNvPicPr>
          <p:nvPr/>
        </p:nvPicPr>
        <p:blipFill>
          <a:blip r:embed="rId4"/>
          <a:stretch>
            <a:fillRect/>
          </a:stretch>
        </p:blipFill>
        <p:spPr>
          <a:xfrm>
            <a:off x="939275" y="3921457"/>
            <a:ext cx="6617227" cy="1196685"/>
          </a:xfrm>
          <a:prstGeom prst="rect">
            <a:avLst/>
          </a:prstGeom>
        </p:spPr>
      </p:pic>
      <p:sp>
        <p:nvSpPr>
          <p:cNvPr id="14" name="文本框 13">
            <a:extLst>
              <a:ext uri="{FF2B5EF4-FFF2-40B4-BE49-F238E27FC236}">
                <a16:creationId xmlns:a16="http://schemas.microsoft.com/office/drawing/2014/main" id="{8AA7BC48-225D-4222-92B7-AE43ADC3C32C}"/>
              </a:ext>
            </a:extLst>
          </p:cNvPr>
          <p:cNvSpPr txBox="1"/>
          <p:nvPr/>
        </p:nvSpPr>
        <p:spPr>
          <a:xfrm>
            <a:off x="2076220" y="3536700"/>
            <a:ext cx="4991559" cy="369332"/>
          </a:xfrm>
          <a:prstGeom prst="rect">
            <a:avLst/>
          </a:prstGeom>
          <a:noFill/>
        </p:spPr>
        <p:txBody>
          <a:bodyPr wrap="square">
            <a:spAutoFit/>
          </a:bodyPr>
          <a:lstStyle/>
          <a:p>
            <a:r>
              <a:rPr lang="en-US" altLang="zh-CN" dirty="0"/>
              <a:t>D</a:t>
            </a:r>
            <a:r>
              <a:rPr lang="zh-CN" altLang="en-US" dirty="0"/>
              <a:t>ropped the 'id', 'name' and 'release-date'</a:t>
            </a:r>
          </a:p>
        </p:txBody>
      </p:sp>
    </p:spTree>
    <p:extLst>
      <p:ext uri="{BB962C8B-B14F-4D97-AF65-F5344CB8AC3E}">
        <p14:creationId xmlns:p14="http://schemas.microsoft.com/office/powerpoint/2010/main" val="1456503980"/>
      </p:ext>
    </p:extLst>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4695516" cy="400110"/>
          </a:xfrm>
          <a:prstGeom prst="rect">
            <a:avLst/>
          </a:prstGeom>
          <a:noFill/>
        </p:spPr>
        <p:txBody>
          <a:bodyPr wrap="none" rtlCol="0">
            <a:spAutoFit/>
          </a:bodyPr>
          <a:lstStyle/>
          <a:p>
            <a:r>
              <a:rPr lang="en-US" altLang="zh-CN" sz="2000" dirty="0"/>
              <a:t>1a. correlation between these features</a:t>
            </a:r>
            <a:endParaRPr lang="zh-CN" altLang="en-US" sz="2000" dirty="0"/>
          </a:p>
        </p:txBody>
      </p:sp>
      <p:pic>
        <p:nvPicPr>
          <p:cNvPr id="6" name="图片 5">
            <a:extLst>
              <a:ext uri="{FF2B5EF4-FFF2-40B4-BE49-F238E27FC236}">
                <a16:creationId xmlns:a16="http://schemas.microsoft.com/office/drawing/2014/main" id="{066C3FFB-8A8E-4213-A073-FDCB00041C4D}"/>
              </a:ext>
            </a:extLst>
          </p:cNvPr>
          <p:cNvPicPr>
            <a:picLocks noChangeAspect="1"/>
          </p:cNvPicPr>
          <p:nvPr/>
        </p:nvPicPr>
        <p:blipFill rotWithShape="1">
          <a:blip r:embed="rId3"/>
          <a:srcRect t="10370"/>
          <a:stretch/>
        </p:blipFill>
        <p:spPr>
          <a:xfrm>
            <a:off x="4452461" y="1478518"/>
            <a:ext cx="4032972" cy="3286125"/>
          </a:xfrm>
          <a:prstGeom prst="rect">
            <a:avLst/>
          </a:prstGeom>
        </p:spPr>
      </p:pic>
      <p:sp>
        <p:nvSpPr>
          <p:cNvPr id="8" name="文本框 7">
            <a:extLst>
              <a:ext uri="{FF2B5EF4-FFF2-40B4-BE49-F238E27FC236}">
                <a16:creationId xmlns:a16="http://schemas.microsoft.com/office/drawing/2014/main" id="{9C915911-AB24-4F31-B649-11DA01FD1E1F}"/>
              </a:ext>
            </a:extLst>
          </p:cNvPr>
          <p:cNvSpPr txBox="1"/>
          <p:nvPr/>
        </p:nvSpPr>
        <p:spPr>
          <a:xfrm>
            <a:off x="5124450" y="4626143"/>
            <a:ext cx="2321469" cy="276999"/>
          </a:xfrm>
          <a:prstGeom prst="rect">
            <a:avLst/>
          </a:prstGeom>
          <a:noFill/>
        </p:spPr>
        <p:txBody>
          <a:bodyPr wrap="none" rtlCol="0">
            <a:spAutoFit/>
          </a:bodyPr>
          <a:lstStyle/>
          <a:p>
            <a:r>
              <a:rPr lang="en-US" altLang="zh-CN" sz="1200" dirty="0"/>
              <a:t>Fig1. Heatmap of the features</a:t>
            </a:r>
            <a:endParaRPr lang="zh-CN" altLang="en-US" sz="1200" dirty="0"/>
          </a:p>
        </p:txBody>
      </p:sp>
      <p:sp>
        <p:nvSpPr>
          <p:cNvPr id="9" name="矩形 8">
            <a:extLst>
              <a:ext uri="{FF2B5EF4-FFF2-40B4-BE49-F238E27FC236}">
                <a16:creationId xmlns:a16="http://schemas.microsoft.com/office/drawing/2014/main" id="{39488A1B-63CA-4F1D-AC5E-C22AC34B38F8}"/>
              </a:ext>
            </a:extLst>
          </p:cNvPr>
          <p:cNvSpPr/>
          <p:nvPr/>
        </p:nvSpPr>
        <p:spPr>
          <a:xfrm>
            <a:off x="6629400" y="1676400"/>
            <a:ext cx="160020" cy="2872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ED30E06-F57F-489E-91D1-DB8FDB26D353}"/>
              </a:ext>
            </a:extLst>
          </p:cNvPr>
          <p:cNvSpPr txBox="1"/>
          <p:nvPr/>
        </p:nvSpPr>
        <p:spPr>
          <a:xfrm>
            <a:off x="1065474" y="2345387"/>
            <a:ext cx="3687373" cy="2031325"/>
          </a:xfrm>
          <a:prstGeom prst="rect">
            <a:avLst/>
          </a:prstGeom>
          <a:noFill/>
        </p:spPr>
        <p:txBody>
          <a:bodyPr wrap="square">
            <a:spAutoFit/>
          </a:bodyPr>
          <a:lstStyle/>
          <a:p>
            <a:r>
              <a:rPr lang="zh-CN" altLang="en-US" dirty="0"/>
              <a:t>year (0.5 abs), </a:t>
            </a:r>
            <a:endParaRPr lang="en-US" altLang="zh-CN" dirty="0"/>
          </a:p>
          <a:p>
            <a:r>
              <a:rPr lang="zh-CN" altLang="en-US" dirty="0">
                <a:solidFill>
                  <a:srgbClr val="00518E"/>
                </a:solidFill>
              </a:rPr>
              <a:t>acousticness</a:t>
            </a:r>
            <a:r>
              <a:rPr lang="zh-CN" altLang="en-US" dirty="0"/>
              <a:t> (0.4 abs), </a:t>
            </a:r>
            <a:endParaRPr lang="en-US" altLang="zh-CN" dirty="0"/>
          </a:p>
          <a:p>
            <a:r>
              <a:rPr lang="zh-CN" altLang="en-US" dirty="0">
                <a:solidFill>
                  <a:srgbClr val="0066FF"/>
                </a:solidFill>
              </a:rPr>
              <a:t>energy</a:t>
            </a:r>
            <a:r>
              <a:rPr lang="zh-CN" altLang="en-US" dirty="0"/>
              <a:t> (0.3 abs),</a:t>
            </a:r>
            <a:endParaRPr lang="en-US" altLang="zh-CN" dirty="0"/>
          </a:p>
          <a:p>
            <a:r>
              <a:rPr lang="zh-CN" altLang="en-US" dirty="0">
                <a:solidFill>
                  <a:srgbClr val="0066FF"/>
                </a:solidFill>
              </a:rPr>
              <a:t>loudness</a:t>
            </a:r>
            <a:r>
              <a:rPr lang="zh-CN" altLang="en-US" dirty="0"/>
              <a:t> (0.3 abs), </a:t>
            </a:r>
            <a:endParaRPr lang="en-US" altLang="zh-CN" dirty="0"/>
          </a:p>
          <a:p>
            <a:r>
              <a:rPr lang="zh-CN" altLang="en-US" dirty="0">
                <a:solidFill>
                  <a:srgbClr val="0066FF"/>
                </a:solidFill>
              </a:rPr>
              <a:t>instrumentalness </a:t>
            </a:r>
            <a:r>
              <a:rPr lang="zh-CN" altLang="en-US" dirty="0"/>
              <a:t>(0.3 abs), </a:t>
            </a:r>
            <a:endParaRPr lang="en-US" altLang="zh-CN" dirty="0"/>
          </a:p>
          <a:p>
            <a:r>
              <a:rPr lang="zh-CN" altLang="en-US" dirty="0">
                <a:solidFill>
                  <a:srgbClr val="00B0F0"/>
                </a:solidFill>
              </a:rPr>
              <a:t>speechiness</a:t>
            </a:r>
            <a:r>
              <a:rPr lang="zh-CN" altLang="en-US" dirty="0"/>
              <a:t> (0.2 abs) </a:t>
            </a:r>
            <a:endParaRPr lang="en-US" altLang="zh-CN" dirty="0"/>
          </a:p>
          <a:p>
            <a:r>
              <a:rPr lang="zh-CN" altLang="en-US" dirty="0">
                <a:solidFill>
                  <a:srgbClr val="00B0F0"/>
                </a:solidFill>
              </a:rPr>
              <a:t>explicit</a:t>
            </a:r>
            <a:r>
              <a:rPr lang="zh-CN" altLang="en-US" dirty="0"/>
              <a:t> (0.2 abs).</a:t>
            </a:r>
          </a:p>
        </p:txBody>
      </p:sp>
      <p:sp>
        <p:nvSpPr>
          <p:cNvPr id="12" name="文本框 11">
            <a:extLst>
              <a:ext uri="{FF2B5EF4-FFF2-40B4-BE49-F238E27FC236}">
                <a16:creationId xmlns:a16="http://schemas.microsoft.com/office/drawing/2014/main" id="{83F0C0EF-076D-4C75-85F1-9BCF127BBD1E}"/>
              </a:ext>
            </a:extLst>
          </p:cNvPr>
          <p:cNvSpPr txBox="1"/>
          <p:nvPr/>
        </p:nvSpPr>
        <p:spPr>
          <a:xfrm>
            <a:off x="657241" y="1590325"/>
            <a:ext cx="4035901" cy="646331"/>
          </a:xfrm>
          <a:prstGeom prst="rect">
            <a:avLst/>
          </a:prstGeom>
          <a:noFill/>
        </p:spPr>
        <p:txBody>
          <a:bodyPr wrap="square" rtlCol="0">
            <a:spAutoFit/>
          </a:bodyPr>
          <a:lstStyle/>
          <a:p>
            <a:r>
              <a:rPr lang="en-US" altLang="zh-CN" dirty="0"/>
              <a:t>The most linear correlated features to </a:t>
            </a:r>
            <a:r>
              <a:rPr lang="en-US" altLang="zh-CN" b="1" dirty="0"/>
              <a:t>popularity</a:t>
            </a:r>
            <a:r>
              <a:rPr lang="en-US" altLang="zh-CN" dirty="0"/>
              <a:t>:</a:t>
            </a:r>
            <a:endParaRPr lang="zh-CN" altLang="en-US" dirty="0"/>
          </a:p>
        </p:txBody>
      </p:sp>
      <p:sp>
        <p:nvSpPr>
          <p:cNvPr id="13" name="Title 1">
            <a:extLst>
              <a:ext uri="{FF2B5EF4-FFF2-40B4-BE49-F238E27FC236}">
                <a16:creationId xmlns:a16="http://schemas.microsoft.com/office/drawing/2014/main" id="{45B54488-8378-4B2B-B932-763284A6B6D4}"/>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190223914"/>
      </p:ext>
    </p:extLst>
  </p:cSld>
  <p:clrMapOvr>
    <a:masterClrMapping/>
  </p:clrMapOvr>
  <mc:AlternateContent xmlns:mc="http://schemas.openxmlformats.org/markup-compatibility/2006">
    <mc:Choice xmlns:p14="http://schemas.microsoft.com/office/powerpoint/2010/main" Requires="p14">
      <p:transition spd="slow" p14:dur="2000" advTm="40"/>
    </mc:Choice>
    <mc:Fallback>
      <p:transition spd="slow" advTm="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4006225" cy="400110"/>
          </a:xfrm>
          <a:prstGeom prst="rect">
            <a:avLst/>
          </a:prstGeom>
          <a:noFill/>
        </p:spPr>
        <p:txBody>
          <a:bodyPr wrap="none" rtlCol="0">
            <a:spAutoFit/>
          </a:bodyPr>
          <a:lstStyle/>
          <a:p>
            <a:r>
              <a:rPr lang="en-US" altLang="zh-CN" sz="2000" dirty="0"/>
              <a:t>1b. select the top k best features</a:t>
            </a:r>
            <a:endParaRPr lang="zh-CN" altLang="en-US" sz="20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ED30E06-F57F-489E-91D1-DB8FDB26D353}"/>
                  </a:ext>
                </a:extLst>
              </p:cNvPr>
              <p:cNvSpPr txBox="1"/>
              <p:nvPr/>
            </p:nvSpPr>
            <p:spPr>
              <a:xfrm>
                <a:off x="538481" y="2141308"/>
                <a:ext cx="7721600" cy="2398092"/>
              </a:xfrm>
              <a:prstGeom prst="rect">
                <a:avLst/>
              </a:prstGeom>
              <a:noFill/>
            </p:spPr>
            <p:txBody>
              <a:bodyPr wrap="square">
                <a:spAutoFit/>
              </a:bodyPr>
              <a:lstStyle/>
              <a:p>
                <a:r>
                  <a:rPr lang="en-US" altLang="zh-CN" dirty="0"/>
                  <a:t>(</a:t>
                </a:r>
                <a:r>
                  <a:rPr lang="en-US" altLang="zh-CN" dirty="0" err="1"/>
                  <a:t>i</a:t>
                </a:r>
                <a:r>
                  <a:rPr lang="en-US" altLang="zh-CN" dirty="0"/>
                  <a:t>) Use equation (1) to </a:t>
                </a:r>
                <a:r>
                  <a:rPr lang="en-US" altLang="zh-CN" b="1" dirty="0"/>
                  <a:t>compute the correlation </a:t>
                </a:r>
                <a:r>
                  <a:rPr lang="en-US" altLang="zh-CN" dirty="0"/>
                  <a:t>between each feature and the popularity.</a:t>
                </a:r>
              </a:p>
              <a:p>
                <a:pPr/>
                <a14:m>
                  <m:oMathPara xmlns:m="http://schemas.openxmlformats.org/officeDocument/2006/math">
                    <m:oMathParaPr>
                      <m:jc m:val="centerGroup"/>
                    </m:oMathParaPr>
                    <m:oMath xmlns:m="http://schemas.openxmlformats.org/officeDocument/2006/math">
                      <m:d>
                        <m:dPr>
                          <m:ctrlPr>
                            <a:rPr lang="en-US" altLang="zh-CN" i="1" smtClean="0">
                              <a:solidFill>
                                <a:srgbClr val="836967"/>
                              </a:solidFill>
                              <a:latin typeface="Cambria Math" panose="02040503050406030204" pitchFamily="18" charset="0"/>
                            </a:rPr>
                          </m:ctrlPr>
                        </m:dPr>
                        <m:e>
                          <m:r>
                            <m:rPr>
                              <m:sty m:val="p"/>
                            </m:rPr>
                            <a:rPr lang="en-US" altLang="zh-CN" b="0" i="0" smtClean="0">
                              <a:solidFill>
                                <a:srgbClr val="836967"/>
                              </a:solidFill>
                              <a:latin typeface="Cambria Math" panose="02040503050406030204" pitchFamily="18" charset="0"/>
                            </a:rPr>
                            <m:t>c</m:t>
                          </m:r>
                          <m:r>
                            <a:rPr lang="en-US" altLang="zh-CN">
                              <a:latin typeface="Cambria Math" panose="02040503050406030204" pitchFamily="18" charset="0"/>
                            </a:rPr>
                            <m:t>ⅈ</m:t>
                          </m:r>
                          <m:r>
                            <a:rPr lang="en-US" altLang="zh-CN" i="0">
                              <a:latin typeface="Cambria Math" panose="02040503050406030204" pitchFamily="18" charset="0"/>
                            </a:rPr>
                            <m:t>=</m:t>
                          </m:r>
                          <m:f>
                            <m:fPr>
                              <m:ctrlPr>
                                <a:rPr lang="en-US" altLang="zh-CN" i="1">
                                  <a:solidFill>
                                    <a:srgbClr val="836967"/>
                                  </a:solidFill>
                                  <a:latin typeface="Cambria Math" panose="02040503050406030204" pitchFamily="18" charset="0"/>
                                </a:rPr>
                              </m:ctrlPr>
                            </m:fPr>
                            <m:num>
                              <m:d>
                                <m:dPr>
                                  <m:ctrlPr>
                                    <a:rPr lang="en-US" altLang="zh-CN" i="1">
                                      <a:solidFill>
                                        <a:srgbClr val="836967"/>
                                      </a:solidFill>
                                      <a:latin typeface="Cambria Math" panose="02040503050406030204" pitchFamily="18" charset="0"/>
                                    </a:rPr>
                                  </m:ctrlPr>
                                </m:dPr>
                                <m:e>
                                  <m:r>
                                    <a:rPr lang="en-US" altLang="zh-CN" i="1">
                                      <a:latin typeface="Cambria Math" panose="02040503050406030204" pitchFamily="18" charset="0"/>
                                    </a:rPr>
                                    <m:t>𝑥</m:t>
                                  </m:r>
                                  <m:d>
                                    <m:dPr>
                                      <m:begChr m:val="["/>
                                      <m:endChr m:val="]"/>
                                      <m:ctrlPr>
                                        <a:rPr lang="en-US" altLang="zh-CN" i="1" smtClean="0">
                                          <a:solidFill>
                                            <a:srgbClr val="836967"/>
                                          </a:solidFill>
                                          <a:latin typeface="Cambria Math" panose="02040503050406030204" pitchFamily="18" charset="0"/>
                                        </a:rPr>
                                      </m:ctrlPr>
                                    </m:dPr>
                                    <m:e>
                                      <m:r>
                                        <a:rPr lang="en-US" altLang="zh-CN" i="0">
                                          <a:latin typeface="Cambria Math" panose="02040503050406030204" pitchFamily="18" charset="0"/>
                                        </a:rPr>
                                        <m:t>:,ⅈ</m:t>
                                      </m:r>
                                    </m:e>
                                  </m:d>
                                  <m:r>
                                    <a:rPr lang="en-US" altLang="zh-CN" i="0">
                                      <a:latin typeface="Cambria Math" panose="02040503050406030204" pitchFamily="18" charset="0"/>
                                    </a:rPr>
                                    <m:t>−</m:t>
                                  </m:r>
                                  <m:r>
                                    <a:rPr lang="en-US" altLang="zh-CN" i="1">
                                      <a:latin typeface="Cambria Math" panose="02040503050406030204" pitchFamily="18" charset="0"/>
                                    </a:rPr>
                                    <m:t>𝑚</m:t>
                                  </m:r>
                                  <m:r>
                                    <a:rPr lang="en-US" altLang="zh-CN" i="0">
                                      <a:latin typeface="Cambria Math" panose="02040503050406030204" pitchFamily="18" charset="0"/>
                                    </a:rPr>
                                    <m:t>ⅇ</m:t>
                                  </m:r>
                                  <m:r>
                                    <a:rPr lang="en-US" altLang="zh-CN" i="1">
                                      <a:latin typeface="Cambria Math" panose="02040503050406030204" pitchFamily="18" charset="0"/>
                                    </a:rPr>
                                    <m:t>𝑎𝑛</m:t>
                                  </m:r>
                                  <m:d>
                                    <m:dPr>
                                      <m:ctrlPr>
                                        <a:rPr lang="en-US" altLang="zh-CN" i="1">
                                          <a:solidFill>
                                            <a:srgbClr val="836967"/>
                                          </a:solidFill>
                                          <a:latin typeface="Cambria Math" panose="02040503050406030204" pitchFamily="18" charset="0"/>
                                        </a:rPr>
                                      </m:ctrlPr>
                                    </m:dPr>
                                    <m:e>
                                      <m:r>
                                        <a:rPr lang="en-US" altLang="zh-CN" b="0" i="1" smtClean="0">
                                          <a:latin typeface="Cambria Math" panose="02040503050406030204" pitchFamily="18" charset="0"/>
                                        </a:rPr>
                                        <m:t>𝑋</m:t>
                                      </m:r>
                                      <m:d>
                                        <m:dPr>
                                          <m:begChr m:val="["/>
                                          <m:endChr m:val="]"/>
                                          <m:ctrlPr>
                                            <a:rPr lang="en-US" altLang="zh-CN" i="1">
                                              <a:solidFill>
                                                <a:srgbClr val="836967"/>
                                              </a:solidFill>
                                              <a:latin typeface="Cambria Math" panose="02040503050406030204" pitchFamily="18" charset="0"/>
                                            </a:rPr>
                                          </m:ctrlPr>
                                        </m:dPr>
                                        <m:e>
                                          <m:r>
                                            <a:rPr lang="en-US" altLang="zh-CN" b="0" i="0" smtClean="0">
                                              <a:latin typeface="Cambria Math" panose="02040503050406030204" pitchFamily="18" charset="0"/>
                                            </a:rPr>
                                            <m:t>:</m:t>
                                          </m:r>
                                          <m:r>
                                            <a:rPr lang="en-US" altLang="zh-CN" i="0">
                                              <a:latin typeface="Cambria Math" panose="02040503050406030204" pitchFamily="18" charset="0"/>
                                            </a:rPr>
                                            <m:t>,ⅈ</m:t>
                                          </m:r>
                                        </m:e>
                                      </m:d>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𝑚𝑒𝑎𝑛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num>
                            <m:den>
                              <m:r>
                                <m:rPr>
                                  <m:sty m:val="p"/>
                                </m:rPr>
                                <a:rPr lang="en-US" altLang="zh-CN" b="0" i="0" smtClean="0">
                                  <a:latin typeface="Cambria Math" panose="02040503050406030204" pitchFamily="18" charset="0"/>
                                </a:rPr>
                                <m:t>s</m:t>
                              </m:r>
                              <m:r>
                                <a:rPr lang="en-US" altLang="zh-CN" i="1">
                                  <a:latin typeface="Cambria Math" panose="02040503050406030204" pitchFamily="18" charset="0"/>
                                </a:rPr>
                                <m:t>𝑡𝑑</m:t>
                              </m:r>
                              <m:sSup>
                                <m:sSupPr>
                                  <m:ctrlPr>
                                    <a:rPr lang="en-US" altLang="zh-CN" i="1">
                                      <a:solidFill>
                                        <a:srgbClr val="836967"/>
                                      </a:solidFill>
                                      <a:latin typeface="Cambria Math" panose="02040503050406030204" pitchFamily="18" charset="0"/>
                                    </a:rPr>
                                  </m:ctrlPr>
                                </m:sSupPr>
                                <m:e>
                                  <m:d>
                                    <m:dPr>
                                      <m:ctrlPr>
                                        <a:rPr lang="en-US" altLang="zh-CN" i="1">
                                          <a:solidFill>
                                            <a:srgbClr val="836967"/>
                                          </a:solidFill>
                                          <a:latin typeface="Cambria Math" panose="02040503050406030204" pitchFamily="18" charset="0"/>
                                        </a:rPr>
                                      </m:ctrlPr>
                                    </m:dPr>
                                    <m:e>
                                      <m:r>
                                        <a:rPr lang="en-US" altLang="zh-CN" b="0" i="1" smtClean="0">
                                          <a:latin typeface="Cambria Math" panose="02040503050406030204" pitchFamily="18" charset="0"/>
                                        </a:rPr>
                                        <m:t>𝑋</m:t>
                                      </m:r>
                                      <m:d>
                                        <m:dPr>
                                          <m:begChr m:val="["/>
                                          <m:endChr m:val="]"/>
                                          <m:ctrlPr>
                                            <a:rPr lang="en-US" altLang="zh-CN" i="1">
                                              <a:solidFill>
                                                <a:srgbClr val="836967"/>
                                              </a:solidFill>
                                              <a:latin typeface="Cambria Math" panose="02040503050406030204" pitchFamily="18" charset="0"/>
                                            </a:rPr>
                                          </m:ctrlPr>
                                        </m:dPr>
                                        <m:e>
                                          <m:r>
                                            <a:rPr lang="en-US" altLang="zh-CN" b="0" i="0" smtClean="0">
                                              <a:latin typeface="Cambria Math" panose="02040503050406030204" pitchFamily="18" charset="0"/>
                                            </a:rPr>
                                            <m:t>:</m:t>
                                          </m:r>
                                          <m:r>
                                            <a:rPr lang="en-US" altLang="zh-CN" i="0">
                                              <a:latin typeface="Cambria Math" panose="02040503050406030204" pitchFamily="18" charset="0"/>
                                            </a:rPr>
                                            <m:t>,ⅈ</m:t>
                                          </m:r>
                                        </m:e>
                                      </m:d>
                                    </m:e>
                                  </m:d>
                                </m:e>
                                <m:sup>
                                  <m:r>
                                    <a:rPr lang="en-US" altLang="zh-CN" i="0">
                                      <a:latin typeface="Cambria Math" panose="02040503050406030204" pitchFamily="18" charset="0"/>
                                    </a:rPr>
                                    <m:t>∗</m:t>
                                  </m:r>
                                </m:sup>
                              </m:sSup>
                              <m:r>
                                <m:rPr>
                                  <m:sty m:val="p"/>
                                </m:rPr>
                                <a:rPr lang="en-US" altLang="zh-CN">
                                  <a:latin typeface="Cambria Math" panose="02040503050406030204" pitchFamily="18" charset="0"/>
                                </a:rPr>
                                <m:t>s</m:t>
                              </m:r>
                              <m:r>
                                <a:rPr lang="en-US" altLang="zh-CN" i="1">
                                  <a:latin typeface="Cambria Math" panose="02040503050406030204" pitchFamily="18" charset="0"/>
                                </a:rPr>
                                <m:t>𝑡𝑑</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en>
                          </m:f>
                        </m:e>
                      </m:d>
                    </m:oMath>
                  </m:oMathPara>
                </a14:m>
                <a:endParaRPr lang="en-US" altLang="zh-CN" dirty="0"/>
              </a:p>
              <a:p>
                <a:r>
                  <a:rPr lang="en-US" altLang="zh-CN" dirty="0"/>
                  <a:t>(ii)  Convert the correlation coefficient to F scores and  then to p-values </a:t>
                </a:r>
              </a:p>
              <a:p>
                <a:r>
                  <a:rPr lang="en-US" altLang="zh-CN" dirty="0"/>
                  <a:t>(iii) Select the top k best features based on p-values. </a:t>
                </a:r>
              </a:p>
              <a:p>
                <a:r>
                  <a:rPr lang="en-US" altLang="zh-CN" dirty="0"/>
                  <a:t>     The larger the p-value of a feature is, the greater the correlation between this feature with popularity.</a:t>
                </a:r>
                <a:endParaRPr lang="zh-CN" altLang="en-US" dirty="0"/>
              </a:p>
            </p:txBody>
          </p:sp>
        </mc:Choice>
        <mc:Fallback xmlns="">
          <p:sp>
            <p:nvSpPr>
              <p:cNvPr id="11" name="文本框 10">
                <a:extLst>
                  <a:ext uri="{FF2B5EF4-FFF2-40B4-BE49-F238E27FC236}">
                    <a16:creationId xmlns:a16="http://schemas.microsoft.com/office/drawing/2014/main" id="{9ED30E06-F57F-489E-91D1-DB8FDB26D353}"/>
                  </a:ext>
                </a:extLst>
              </p:cNvPr>
              <p:cNvSpPr txBox="1">
                <a:spLocks noRot="1" noChangeAspect="1" noMove="1" noResize="1" noEditPoints="1" noAdjustHandles="1" noChangeArrowheads="1" noChangeShapeType="1" noTextEdit="1"/>
              </p:cNvSpPr>
              <p:nvPr/>
            </p:nvSpPr>
            <p:spPr>
              <a:xfrm>
                <a:off x="538481" y="2141308"/>
                <a:ext cx="7721600" cy="2398092"/>
              </a:xfrm>
              <a:prstGeom prst="rect">
                <a:avLst/>
              </a:prstGeom>
              <a:blipFill>
                <a:blip r:embed="rId3"/>
                <a:stretch>
                  <a:fillRect l="-631" t="-1269" r="-1026" b="-304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3F0C0EF-076D-4C75-85F1-9BCF127BBD1E}"/>
              </a:ext>
            </a:extLst>
          </p:cNvPr>
          <p:cNvSpPr txBox="1"/>
          <p:nvPr/>
        </p:nvSpPr>
        <p:spPr>
          <a:xfrm>
            <a:off x="610112" y="1610880"/>
            <a:ext cx="7296713" cy="369332"/>
          </a:xfrm>
          <a:prstGeom prst="rect">
            <a:avLst/>
          </a:prstGeom>
          <a:noFill/>
        </p:spPr>
        <p:txBody>
          <a:bodyPr wrap="square" rtlCol="0">
            <a:spAutoFit/>
          </a:bodyPr>
          <a:lstStyle/>
          <a:p>
            <a:r>
              <a:rPr lang="en-US" altLang="zh-CN" dirty="0"/>
              <a:t>Use </a:t>
            </a:r>
            <a:r>
              <a:rPr lang="en-US" altLang="zh-CN" b="1" dirty="0"/>
              <a:t>’</a:t>
            </a:r>
            <a:r>
              <a:rPr lang="en-US" altLang="zh-CN" b="1" dirty="0" err="1"/>
              <a:t>f_regression</a:t>
            </a:r>
            <a:r>
              <a:rPr lang="en-US" altLang="zh-CN" b="1" dirty="0"/>
              <a:t>’</a:t>
            </a:r>
            <a:r>
              <a:rPr lang="en-US" altLang="zh-CN" dirty="0"/>
              <a:t>  method from </a:t>
            </a:r>
            <a:r>
              <a:rPr lang="en-US" altLang="zh-CN" dirty="0" err="1"/>
              <a:t>sklearn</a:t>
            </a:r>
            <a:endParaRPr lang="zh-CN" altLang="en-US" dirty="0"/>
          </a:p>
        </p:txBody>
      </p:sp>
      <p:sp>
        <p:nvSpPr>
          <p:cNvPr id="13" name="Title 1">
            <a:extLst>
              <a:ext uri="{FF2B5EF4-FFF2-40B4-BE49-F238E27FC236}">
                <a16:creationId xmlns:a16="http://schemas.microsoft.com/office/drawing/2014/main" id="{C229378B-3367-497C-A0A7-68E3918C9584}"/>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906723756"/>
      </p:ext>
    </p:extLst>
  </p:cSld>
  <p:clrMapOvr>
    <a:masterClrMapping/>
  </p:clrMapOvr>
  <mc:AlternateContent xmlns:mc="http://schemas.openxmlformats.org/markup-compatibility/2006">
    <mc:Choice xmlns:p14="http://schemas.microsoft.com/office/powerpoint/2010/main" Requires="p14">
      <p:transition spd="slow" p14:dur="2000" advTm="199"/>
    </mc:Choice>
    <mc:Fallback>
      <p:transition spd="slow" advTm="1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1049674"/>
            <a:ext cx="4273927" cy="400110"/>
          </a:xfrm>
          <a:prstGeom prst="rect">
            <a:avLst/>
          </a:prstGeom>
          <a:noFill/>
        </p:spPr>
        <p:txBody>
          <a:bodyPr wrap="none" rtlCol="0">
            <a:spAutoFit/>
          </a:bodyPr>
          <a:lstStyle/>
          <a:p>
            <a:r>
              <a:rPr lang="en-US" altLang="zh-CN" sz="2000" dirty="0"/>
              <a:t>2a. The Target Encoding approach</a:t>
            </a:r>
            <a:endParaRPr lang="zh-CN" altLang="en-US" sz="20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ED30E06-F57F-489E-91D1-DB8FDB26D353}"/>
                  </a:ext>
                </a:extLst>
              </p:cNvPr>
              <p:cNvSpPr txBox="1"/>
              <p:nvPr/>
            </p:nvSpPr>
            <p:spPr>
              <a:xfrm>
                <a:off x="538481" y="2418307"/>
                <a:ext cx="7721600" cy="8034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acc>
                            <m:accPr>
                              <m:chr m:val="̂"/>
                              <m:ctrlPr>
                                <a:rPr lang="zh-CN" altLang="en-US" i="1" smtClean="0">
                                  <a:solidFill>
                                    <a:srgbClr val="836967"/>
                                  </a:solidFill>
                                  <a:latin typeface="Cambria Math" panose="02040503050406030204" pitchFamily="18" charset="0"/>
                                </a:rPr>
                              </m:ctrlPr>
                            </m:accPr>
                            <m:e>
                              <m:r>
                                <a:rPr lang="zh-CN" altLang="en-US" i="1" smtClean="0">
                                  <a:latin typeface="Cambria Math" panose="02040503050406030204" pitchFamily="18" charset="0"/>
                                </a:rPr>
                                <m:t>𝑥</m:t>
                              </m:r>
                            </m:e>
                          </m:acc>
                        </m:e>
                        <m:sub>
                          <m:r>
                            <a:rPr lang="zh-CN" altLang="en-US" i="1" smtClean="0">
                              <a:latin typeface="Cambria Math" panose="02040503050406030204" pitchFamily="18" charset="0"/>
                            </a:rPr>
                            <m:t>𝑘</m:t>
                          </m:r>
                        </m:sub>
                        <m:sup>
                          <m:r>
                            <a:rPr lang="zh-CN" altLang="en-US" i="1" smtClean="0">
                              <a:latin typeface="Cambria Math" panose="02040503050406030204" pitchFamily="18" charset="0"/>
                            </a:rPr>
                            <m:t>𝑖</m:t>
                          </m:r>
                        </m:sup>
                      </m:sSubSup>
                      <m:r>
                        <a:rPr lang="zh-CN" altLang="en-US" i="1" smtClean="0">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i="1" smtClean="0">
                              <a:solidFill>
                                <a:srgbClr val="836967"/>
                              </a:solidFill>
                              <a:latin typeface="Cambria Math" panose="02040503050406030204" pitchFamily="18" charset="0"/>
                            </a:rPr>
                            <m:t>𝛿</m:t>
                          </m:r>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𝛴</m:t>
                              </m:r>
                            </m:e>
                            <m:sub>
                              <m:r>
                                <a:rPr lang="zh-CN" altLang="en-US" i="1" smtClean="0">
                                  <a:latin typeface="Cambria Math" panose="02040503050406030204" pitchFamily="18" charset="0"/>
                                </a:rPr>
                                <m:t>𝑗</m:t>
                              </m:r>
                              <m:r>
                                <a:rPr lang="zh-CN" altLang="en-US" i="1" smtClean="0">
                                  <a:latin typeface="Cambria Math" panose="02040503050406030204" pitchFamily="18" charset="0"/>
                                </a:rPr>
                                <m:t>=1</m:t>
                              </m:r>
                            </m:sub>
                            <m:sup>
                              <m:r>
                                <a:rPr lang="zh-CN" altLang="en-US" i="1" smtClean="0">
                                  <a:latin typeface="Cambria Math" panose="02040503050406030204" pitchFamily="18" charset="0"/>
                                </a:rPr>
                                <m:t>𝑛</m:t>
                              </m:r>
                            </m:sup>
                          </m:sSubSup>
                          <m:sSubSup>
                            <m:sSubSupPr>
                              <m:ctrlPr>
                                <a:rPr lang="zh-CN" altLang="en-US" i="1">
                                  <a:solidFill>
                                    <a:srgbClr val="836967"/>
                                  </a:solidFill>
                                  <a:latin typeface="Cambria Math" panose="02040503050406030204" pitchFamily="18" charset="0"/>
                                </a:rPr>
                              </m:ctrlPr>
                            </m:sSubSupPr>
                            <m:e>
                              <m:r>
                                <a:rPr lang="zh-CN" altLang="en-US" i="1">
                                  <a:solidFill>
                                    <a:srgbClr val="836967"/>
                                  </a:solidFill>
                                  <a:latin typeface="Cambria Math" panose="02040503050406030204" pitchFamily="18" charset="0"/>
                                </a:rPr>
                                <m:t>𝛿</m:t>
                              </m:r>
                              <m:r>
                                <a:rPr lang="en-US" altLang="zh-CN" b="0" i="1" smtClean="0">
                                  <a:solidFill>
                                    <a:srgbClr val="836967"/>
                                  </a:solidFill>
                                  <a:latin typeface="Cambria Math" panose="02040503050406030204" pitchFamily="18" charset="0"/>
                                </a:rPr>
                                <m:t>(</m:t>
                              </m:r>
                              <m:r>
                                <a:rPr lang="zh-CN" altLang="en-US" i="1">
                                  <a:latin typeface="Cambria Math" panose="02040503050406030204" pitchFamily="18" charset="0"/>
                                </a:rPr>
                                <m:t>𝑥</m:t>
                              </m:r>
                            </m:e>
                            <m:sub>
                              <m:r>
                                <a:rPr lang="en-US" altLang="zh-CN" b="0" i="1" smtClean="0">
                                  <a:latin typeface="Cambria Math" panose="02040503050406030204" pitchFamily="18" charset="0"/>
                                </a:rPr>
                                <m:t>𝑗</m:t>
                              </m:r>
                            </m:sub>
                            <m:sup>
                              <m:r>
                                <a:rPr lang="zh-CN" altLang="en-US" i="1">
                                  <a:latin typeface="Cambria Math" panose="02040503050406030204" pitchFamily="18" charset="0"/>
                                </a:rPr>
                                <m:t>𝑖</m:t>
                              </m:r>
                            </m:sup>
                          </m:sSubSup>
                          <m:r>
                            <a:rPr lang="zh-CN" altLang="en-US" i="1" smtClean="0">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𝑥</m:t>
                              </m:r>
                            </m:e>
                            <m:sub>
                              <m:r>
                                <a:rPr lang="zh-CN" altLang="en-US" i="1" smtClean="0">
                                  <a:latin typeface="Cambria Math" panose="02040503050406030204" pitchFamily="18" charset="0"/>
                                </a:rPr>
                                <m:t>𝑘</m:t>
                              </m:r>
                            </m:sub>
                            <m:sup>
                              <m:r>
                                <a:rPr lang="zh-CN" altLang="en-US"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i="1">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𝑦</m:t>
                              </m:r>
                            </m:e>
                            <m:sub>
                              <m:r>
                                <a:rPr lang="zh-CN" altLang="en-US" i="1" smtClean="0">
                                  <a:latin typeface="Cambria Math" panose="02040503050406030204" pitchFamily="18" charset="0"/>
                                </a:rPr>
                                <m:t>𝑗</m:t>
                              </m:r>
                            </m:sub>
                            <m:sup>
                              <m:r>
                                <a:rPr lang="zh-CN" altLang="en-US" i="1" smtClean="0">
                                  <a:latin typeface="Cambria Math" panose="02040503050406030204" pitchFamily="18" charset="0"/>
                                </a:rPr>
                                <m:t>𝑖</m:t>
                              </m:r>
                            </m:sup>
                          </m:sSubSup>
                        </m:num>
                        <m:den>
                          <m:r>
                            <a:rPr lang="zh-CN" altLang="en-US" i="1">
                              <a:solidFill>
                                <a:srgbClr val="836967"/>
                              </a:solidFill>
                              <a:latin typeface="Cambria Math" panose="02040503050406030204" pitchFamily="18" charset="0"/>
                            </a:rPr>
                            <m:t>𝛿</m:t>
                          </m:r>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𝛴</m:t>
                              </m:r>
                            </m:e>
                            <m:sub>
                              <m:r>
                                <a:rPr lang="en-US" altLang="zh-CN" b="0" i="1" smtClean="0">
                                  <a:latin typeface="Cambria Math" panose="02040503050406030204" pitchFamily="18" charset="0"/>
                                </a:rPr>
                                <m:t>𝑗</m:t>
                              </m:r>
                              <m:r>
                                <a:rPr lang="zh-CN" altLang="en-US" i="1" smtClean="0">
                                  <a:latin typeface="Cambria Math" panose="02040503050406030204" pitchFamily="18" charset="0"/>
                                </a:rPr>
                                <m:t>=1</m:t>
                              </m:r>
                            </m:sub>
                            <m:sup>
                              <m:r>
                                <a:rPr lang="zh-CN" altLang="en-US" i="1" smtClean="0">
                                  <a:latin typeface="Cambria Math" panose="02040503050406030204" pitchFamily="18" charset="0"/>
                                </a:rPr>
                                <m:t>𝑛</m:t>
                              </m:r>
                            </m:sup>
                          </m:sSubSup>
                          <m:r>
                            <a:rPr lang="zh-CN" altLang="en-US" i="1" smtClean="0">
                              <a:latin typeface="Cambria Math" panose="02040503050406030204" pitchFamily="18" charset="0"/>
                            </a:rPr>
                            <m:t>𝛿</m:t>
                          </m:r>
                          <m:d>
                            <m:dPr>
                              <m:ctrlPr>
                                <a:rPr lang="zh-CN" altLang="en-US" i="1" smtClean="0">
                                  <a:solidFill>
                                    <a:srgbClr val="836967"/>
                                  </a:solidFill>
                                  <a:latin typeface="Cambria Math" panose="02040503050406030204" pitchFamily="18" charset="0"/>
                                </a:rPr>
                              </m:ctrlPr>
                            </m:dPr>
                            <m:e>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𝑥</m:t>
                                  </m:r>
                                </m:e>
                                <m:sub>
                                  <m:r>
                                    <a:rPr lang="zh-CN" altLang="en-US" i="1" smtClean="0">
                                      <a:latin typeface="Cambria Math" panose="02040503050406030204" pitchFamily="18" charset="0"/>
                                    </a:rPr>
                                    <m:t>𝑗</m:t>
                                  </m:r>
                                </m:sub>
                                <m:sup>
                                  <m:r>
                                    <a:rPr lang="zh-CN" altLang="en-US" i="1" smtClean="0">
                                      <a:latin typeface="Cambria Math" panose="02040503050406030204" pitchFamily="18" charset="0"/>
                                    </a:rPr>
                                    <m:t>𝑖</m:t>
                                  </m:r>
                                </m:sup>
                              </m:sSubSup>
                              <m:r>
                                <a:rPr lang="zh-CN" altLang="en-US" i="1" smtClean="0">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r>
                                    <a:rPr lang="zh-CN" altLang="en-US" i="1" smtClean="0">
                                      <a:latin typeface="Cambria Math" panose="02040503050406030204" pitchFamily="18" charset="0"/>
                                    </a:rPr>
                                    <m:t>𝑥</m:t>
                                  </m:r>
                                </m:e>
                                <m:sub>
                                  <m:r>
                                    <a:rPr lang="zh-CN" altLang="en-US" i="1" smtClean="0">
                                      <a:latin typeface="Cambria Math" panose="02040503050406030204" pitchFamily="18" charset="0"/>
                                    </a:rPr>
                                    <m:t>𝑘</m:t>
                                  </m:r>
                                </m:sub>
                                <m:sup>
                                  <m:r>
                                    <a:rPr lang="zh-CN" altLang="en-US" i="1" smtClean="0">
                                      <a:latin typeface="Cambria Math" panose="02040503050406030204" pitchFamily="18" charset="0"/>
                                    </a:rPr>
                                    <m:t>𝑖</m:t>
                                  </m:r>
                                </m:sup>
                              </m:sSubSup>
                            </m:e>
                          </m:d>
                        </m:den>
                      </m:f>
                      <m:r>
                        <a:rPr lang="en-US" altLang="zh-CN" b="0" i="1" smtClean="0">
                          <a:latin typeface="Cambria Math" panose="02040503050406030204" pitchFamily="18" charset="0"/>
                        </a:rPr>
                        <m:t>,</m:t>
                      </m:r>
                      <m:r>
                        <a:rPr lang="zh-CN" altLang="en-US" i="1" smtClean="0">
                          <a:latin typeface="Cambria Math" panose="02040503050406030204" pitchFamily="18" charset="0"/>
                        </a:rPr>
                        <m:t>𝑘</m:t>
                      </m:r>
                      <m:r>
                        <a:rPr lang="zh-CN" altLang="en-US" i="1" smtClean="0">
                          <a:latin typeface="Cambria Math" panose="02040503050406030204" pitchFamily="18" charset="0"/>
                        </a:rPr>
                        <m:t>=1,…,</m:t>
                      </m:r>
                      <m:r>
                        <a:rPr lang="zh-CN" altLang="en-US" i="1" smtClean="0">
                          <a:latin typeface="Cambria Math" panose="02040503050406030204" pitchFamily="18" charset="0"/>
                        </a:rPr>
                        <m:t>𝑚</m:t>
                      </m:r>
                    </m:oMath>
                  </m:oMathPara>
                </a14:m>
                <a:endParaRPr lang="zh-CN" altLang="en-US" dirty="0"/>
              </a:p>
            </p:txBody>
          </p:sp>
        </mc:Choice>
        <mc:Fallback xmlns="">
          <p:sp>
            <p:nvSpPr>
              <p:cNvPr id="11" name="文本框 10">
                <a:extLst>
                  <a:ext uri="{FF2B5EF4-FFF2-40B4-BE49-F238E27FC236}">
                    <a16:creationId xmlns:a16="http://schemas.microsoft.com/office/drawing/2014/main" id="{9ED30E06-F57F-489E-91D1-DB8FDB26D353}"/>
                  </a:ext>
                </a:extLst>
              </p:cNvPr>
              <p:cNvSpPr txBox="1">
                <a:spLocks noRot="1" noChangeAspect="1" noMove="1" noResize="1" noEditPoints="1" noAdjustHandles="1" noChangeArrowheads="1" noChangeShapeType="1" noTextEdit="1"/>
              </p:cNvSpPr>
              <p:nvPr/>
            </p:nvSpPr>
            <p:spPr>
              <a:xfrm>
                <a:off x="538481" y="2418307"/>
                <a:ext cx="7721600" cy="803425"/>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3F0C0EF-076D-4C75-85F1-9BCF127BBD1E}"/>
              </a:ext>
            </a:extLst>
          </p:cNvPr>
          <p:cNvSpPr txBox="1"/>
          <p:nvPr/>
        </p:nvSpPr>
        <p:spPr>
          <a:xfrm>
            <a:off x="610112" y="1610880"/>
            <a:ext cx="7296713" cy="646331"/>
          </a:xfrm>
          <a:prstGeom prst="rect">
            <a:avLst/>
          </a:prstGeom>
          <a:noFill/>
        </p:spPr>
        <p:txBody>
          <a:bodyPr wrap="square" rtlCol="0">
            <a:spAutoFit/>
          </a:bodyPr>
          <a:lstStyle/>
          <a:p>
            <a:r>
              <a:rPr lang="en-US" altLang="zh-CN" dirty="0"/>
              <a:t>Use </a:t>
            </a:r>
            <a:r>
              <a:rPr lang="en-US" altLang="zh-CN" b="1" dirty="0"/>
              <a:t>Target Encoding approach </a:t>
            </a:r>
            <a:r>
              <a:rPr lang="en-US" altLang="zh-CN" dirty="0"/>
              <a:t>and replace the artist with its </a:t>
            </a:r>
            <a:r>
              <a:rPr lang="en-US" altLang="zh-CN" b="1" dirty="0"/>
              <a:t>mean popularity</a:t>
            </a:r>
            <a:endParaRPr lang="zh-CN" altLang="en-US" b="1" dirty="0"/>
          </a:p>
        </p:txBody>
      </p:sp>
      <p:sp>
        <p:nvSpPr>
          <p:cNvPr id="13" name="文本框 12">
            <a:extLst>
              <a:ext uri="{FF2B5EF4-FFF2-40B4-BE49-F238E27FC236}">
                <a16:creationId xmlns:a16="http://schemas.microsoft.com/office/drawing/2014/main" id="{07C0AAAA-4791-47F6-9ACC-818F014722AF}"/>
              </a:ext>
            </a:extLst>
          </p:cNvPr>
          <p:cNvSpPr txBox="1"/>
          <p:nvPr/>
        </p:nvSpPr>
        <p:spPr>
          <a:xfrm>
            <a:off x="917322" y="3744160"/>
            <a:ext cx="7864653" cy="923330"/>
          </a:xfrm>
          <a:prstGeom prst="rect">
            <a:avLst/>
          </a:prstGeom>
          <a:noFill/>
        </p:spPr>
        <p:txBody>
          <a:bodyPr wrap="none" rtlCol="0">
            <a:spAutoFit/>
          </a:bodyPr>
          <a:lstStyle/>
          <a:p>
            <a:r>
              <a:rPr lang="en-US" altLang="zh-CN" dirty="0"/>
              <a:t>Change the object type </a:t>
            </a:r>
          </a:p>
          <a:p>
            <a:endParaRPr lang="en-US" altLang="zh-CN" dirty="0"/>
          </a:p>
          <a:p>
            <a:r>
              <a:rPr lang="en-US" altLang="zh-CN" dirty="0"/>
              <a:t> string feature                           numerical feature                                       </a:t>
            </a:r>
            <a:endParaRPr lang="zh-CN" altLang="en-US" dirty="0"/>
          </a:p>
        </p:txBody>
      </p:sp>
      <p:cxnSp>
        <p:nvCxnSpPr>
          <p:cNvPr id="7" name="直接箭头连接符 6">
            <a:extLst>
              <a:ext uri="{FF2B5EF4-FFF2-40B4-BE49-F238E27FC236}">
                <a16:creationId xmlns:a16="http://schemas.microsoft.com/office/drawing/2014/main" id="{D1E29DCE-5B6F-4443-8E02-99A8F8CF508E}"/>
              </a:ext>
            </a:extLst>
          </p:cNvPr>
          <p:cNvCxnSpPr>
            <a:cxnSpLocks/>
          </p:cNvCxnSpPr>
          <p:nvPr/>
        </p:nvCxnSpPr>
        <p:spPr>
          <a:xfrm>
            <a:off x="2702560" y="4490720"/>
            <a:ext cx="1351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3AFD91E1-CC92-44B9-97BA-9197F6F6FE0D}"/>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extLst>
      <p:ext uri="{BB962C8B-B14F-4D97-AF65-F5344CB8AC3E}">
        <p14:creationId xmlns:p14="http://schemas.microsoft.com/office/powerpoint/2010/main" val="499620244"/>
      </p:ext>
    </p:extLst>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08E0EE-8C9C-45C4-B121-44D2083B41C0}"/>
              </a:ext>
            </a:extLst>
          </p:cNvPr>
          <p:cNvSpPr txBox="1"/>
          <p:nvPr/>
        </p:nvSpPr>
        <p:spPr>
          <a:xfrm>
            <a:off x="266700" y="822325"/>
            <a:ext cx="4273927" cy="400110"/>
          </a:xfrm>
          <a:prstGeom prst="rect">
            <a:avLst/>
          </a:prstGeom>
          <a:noFill/>
        </p:spPr>
        <p:txBody>
          <a:bodyPr wrap="none" rtlCol="0">
            <a:spAutoFit/>
          </a:bodyPr>
          <a:lstStyle/>
          <a:p>
            <a:r>
              <a:rPr lang="en-US" altLang="zh-CN" sz="2000" dirty="0"/>
              <a:t>2b. Check number of occurrences </a:t>
            </a:r>
            <a:endParaRPr lang="zh-CN" altLang="en-US" sz="2000" dirty="0"/>
          </a:p>
        </p:txBody>
      </p:sp>
      <p:sp>
        <p:nvSpPr>
          <p:cNvPr id="12" name="文本框 11">
            <a:extLst>
              <a:ext uri="{FF2B5EF4-FFF2-40B4-BE49-F238E27FC236}">
                <a16:creationId xmlns:a16="http://schemas.microsoft.com/office/drawing/2014/main" id="{83F0C0EF-076D-4C75-85F1-9BCF127BBD1E}"/>
              </a:ext>
            </a:extLst>
          </p:cNvPr>
          <p:cNvSpPr txBox="1"/>
          <p:nvPr/>
        </p:nvSpPr>
        <p:spPr>
          <a:xfrm>
            <a:off x="491891" y="1576892"/>
            <a:ext cx="7296713" cy="369332"/>
          </a:xfrm>
          <a:prstGeom prst="rect">
            <a:avLst/>
          </a:prstGeom>
          <a:noFill/>
        </p:spPr>
        <p:txBody>
          <a:bodyPr wrap="square" rtlCol="0">
            <a:spAutoFit/>
          </a:bodyPr>
          <a:lstStyle/>
          <a:p>
            <a:r>
              <a:rPr lang="en-US" altLang="zh-CN" dirty="0"/>
              <a:t>check </a:t>
            </a:r>
            <a:r>
              <a:rPr lang="en-US" altLang="zh-CN" b="1" dirty="0"/>
              <a:t>number of occurrences </a:t>
            </a:r>
            <a:r>
              <a:rPr lang="en-US" altLang="zh-CN" dirty="0"/>
              <a:t>that the artists appear in the data</a:t>
            </a:r>
            <a:endParaRPr lang="zh-CN" altLang="en-US" b="1" dirty="0"/>
          </a:p>
        </p:txBody>
      </p:sp>
      <p:pic>
        <p:nvPicPr>
          <p:cNvPr id="6" name="图片 5">
            <a:extLst>
              <a:ext uri="{FF2B5EF4-FFF2-40B4-BE49-F238E27FC236}">
                <a16:creationId xmlns:a16="http://schemas.microsoft.com/office/drawing/2014/main" id="{72387946-D089-4428-A75C-620F03032913}"/>
              </a:ext>
            </a:extLst>
          </p:cNvPr>
          <p:cNvPicPr>
            <a:picLocks noChangeAspect="1"/>
          </p:cNvPicPr>
          <p:nvPr/>
        </p:nvPicPr>
        <p:blipFill rotWithShape="1">
          <a:blip r:embed="rId4"/>
          <a:srcRect t="8561"/>
          <a:stretch/>
        </p:blipFill>
        <p:spPr>
          <a:xfrm>
            <a:off x="266700" y="2139271"/>
            <a:ext cx="3873548" cy="2656472"/>
          </a:xfrm>
          <a:prstGeom prst="rect">
            <a:avLst/>
          </a:prstGeom>
        </p:spPr>
      </p:pic>
      <p:sp>
        <p:nvSpPr>
          <p:cNvPr id="14" name="矩形 13">
            <a:extLst>
              <a:ext uri="{FF2B5EF4-FFF2-40B4-BE49-F238E27FC236}">
                <a16:creationId xmlns:a16="http://schemas.microsoft.com/office/drawing/2014/main" id="{0E862D4A-C84C-4911-B122-608ED4820EB6}"/>
              </a:ext>
            </a:extLst>
          </p:cNvPr>
          <p:cNvSpPr/>
          <p:nvPr/>
        </p:nvSpPr>
        <p:spPr>
          <a:xfrm>
            <a:off x="845820" y="2396315"/>
            <a:ext cx="83820" cy="2071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8" name="图片 7">
            <a:extLst>
              <a:ext uri="{FF2B5EF4-FFF2-40B4-BE49-F238E27FC236}">
                <a16:creationId xmlns:a16="http://schemas.microsoft.com/office/drawing/2014/main" id="{C589C8CB-0E4E-42B4-AD03-262F450A1031}"/>
              </a:ext>
            </a:extLst>
          </p:cNvPr>
          <p:cNvPicPr>
            <a:picLocks noChangeAspect="1"/>
          </p:cNvPicPr>
          <p:nvPr/>
        </p:nvPicPr>
        <p:blipFill rotWithShape="1">
          <a:blip r:embed="rId5"/>
          <a:srcRect t="11051"/>
          <a:stretch/>
        </p:blipFill>
        <p:spPr>
          <a:xfrm>
            <a:off x="125981" y="2139271"/>
            <a:ext cx="3950321" cy="2635346"/>
          </a:xfrm>
          <a:prstGeom prst="rect">
            <a:avLst/>
          </a:prstGeom>
        </p:spPr>
      </p:pic>
      <p:pic>
        <p:nvPicPr>
          <p:cNvPr id="13" name="图片 12">
            <a:extLst>
              <a:ext uri="{FF2B5EF4-FFF2-40B4-BE49-F238E27FC236}">
                <a16:creationId xmlns:a16="http://schemas.microsoft.com/office/drawing/2014/main" id="{723F028D-8F24-455A-A27C-81A4498F8211}"/>
              </a:ext>
            </a:extLst>
          </p:cNvPr>
          <p:cNvPicPr>
            <a:picLocks noChangeAspect="1"/>
          </p:cNvPicPr>
          <p:nvPr/>
        </p:nvPicPr>
        <p:blipFill rotWithShape="1">
          <a:blip r:embed="rId6"/>
          <a:srcRect t="11319"/>
          <a:stretch/>
        </p:blipFill>
        <p:spPr>
          <a:xfrm>
            <a:off x="4076302" y="2139271"/>
            <a:ext cx="3962311" cy="2635346"/>
          </a:xfrm>
          <a:prstGeom prst="rect">
            <a:avLst/>
          </a:prstGeom>
        </p:spPr>
      </p:pic>
      <p:cxnSp>
        <p:nvCxnSpPr>
          <p:cNvPr id="19" name="直接连接符 18">
            <a:extLst>
              <a:ext uri="{FF2B5EF4-FFF2-40B4-BE49-F238E27FC236}">
                <a16:creationId xmlns:a16="http://schemas.microsoft.com/office/drawing/2014/main" id="{70DFB6C0-0A10-4C61-957E-980E7E0C8946}"/>
              </a:ext>
            </a:extLst>
          </p:cNvPr>
          <p:cNvCxnSpPr>
            <a:cxnSpLocks/>
          </p:cNvCxnSpPr>
          <p:nvPr/>
        </p:nvCxnSpPr>
        <p:spPr>
          <a:xfrm>
            <a:off x="967740" y="1943100"/>
            <a:ext cx="0" cy="273558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900736A-CFDD-45C9-9DFA-03AF86C59BD0}"/>
              </a:ext>
            </a:extLst>
          </p:cNvPr>
          <p:cNvCxnSpPr/>
          <p:nvPr/>
        </p:nvCxnSpPr>
        <p:spPr>
          <a:xfrm>
            <a:off x="1089660" y="3185160"/>
            <a:ext cx="579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5BD79DA-740E-4EA4-A116-F8E8EEE58A16}"/>
              </a:ext>
            </a:extLst>
          </p:cNvPr>
          <p:cNvCxnSpPr>
            <a:cxnSpLocks/>
          </p:cNvCxnSpPr>
          <p:nvPr/>
        </p:nvCxnSpPr>
        <p:spPr>
          <a:xfrm>
            <a:off x="6073140" y="1943100"/>
            <a:ext cx="0" cy="273558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723C602-44AC-42D9-99EF-CFD7FFAF2D65}"/>
              </a:ext>
            </a:extLst>
          </p:cNvPr>
          <p:cNvCxnSpPr/>
          <p:nvPr/>
        </p:nvCxnSpPr>
        <p:spPr>
          <a:xfrm flipH="1">
            <a:off x="5448300" y="3291840"/>
            <a:ext cx="52578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91A67B0-4325-4873-8474-640BC16AA8B9}"/>
              </a:ext>
            </a:extLst>
          </p:cNvPr>
          <p:cNvSpPr txBox="1"/>
          <p:nvPr/>
        </p:nvSpPr>
        <p:spPr>
          <a:xfrm>
            <a:off x="260374" y="1160983"/>
            <a:ext cx="2678938" cy="400110"/>
          </a:xfrm>
          <a:prstGeom prst="rect">
            <a:avLst/>
          </a:prstGeom>
          <a:noFill/>
        </p:spPr>
        <p:txBody>
          <a:bodyPr wrap="none" rtlCol="0">
            <a:spAutoFit/>
          </a:bodyPr>
          <a:lstStyle/>
          <a:p>
            <a:r>
              <a:rPr lang="en-US" altLang="zh-CN" sz="2000" dirty="0"/>
              <a:t>2c. Find cutoff points</a:t>
            </a:r>
            <a:endParaRPr lang="zh-CN" altLang="en-US" sz="2000" dirty="0"/>
          </a:p>
        </p:txBody>
      </p:sp>
      <p:sp>
        <p:nvSpPr>
          <p:cNvPr id="31" name="文本框 30">
            <a:extLst>
              <a:ext uri="{FF2B5EF4-FFF2-40B4-BE49-F238E27FC236}">
                <a16:creationId xmlns:a16="http://schemas.microsoft.com/office/drawing/2014/main" id="{76638855-6BB3-4783-A882-61EAC4D4883B}"/>
              </a:ext>
            </a:extLst>
          </p:cNvPr>
          <p:cNvSpPr txBox="1"/>
          <p:nvPr/>
        </p:nvSpPr>
        <p:spPr>
          <a:xfrm>
            <a:off x="1777185" y="3057403"/>
            <a:ext cx="1167307" cy="276999"/>
          </a:xfrm>
          <a:prstGeom prst="rect">
            <a:avLst/>
          </a:prstGeom>
          <a:noFill/>
        </p:spPr>
        <p:txBody>
          <a:bodyPr wrap="none" rtlCol="0">
            <a:spAutoFit/>
          </a:bodyPr>
          <a:lstStyle/>
          <a:p>
            <a:r>
              <a:rPr lang="en-US" altLang="zh-CN" sz="1200" dirty="0"/>
              <a:t>Cutoff point:3</a:t>
            </a:r>
            <a:endParaRPr lang="zh-CN" altLang="en-US" sz="1200" dirty="0"/>
          </a:p>
        </p:txBody>
      </p:sp>
      <p:sp>
        <p:nvSpPr>
          <p:cNvPr id="32" name="文本框 31">
            <a:extLst>
              <a:ext uri="{FF2B5EF4-FFF2-40B4-BE49-F238E27FC236}">
                <a16:creationId xmlns:a16="http://schemas.microsoft.com/office/drawing/2014/main" id="{42A5A2A9-425E-4736-94E5-B18C61018B08}"/>
              </a:ext>
            </a:extLst>
          </p:cNvPr>
          <p:cNvSpPr txBox="1"/>
          <p:nvPr/>
        </p:nvSpPr>
        <p:spPr>
          <a:xfrm>
            <a:off x="6127101" y="3153340"/>
            <a:ext cx="1337226" cy="276999"/>
          </a:xfrm>
          <a:prstGeom prst="rect">
            <a:avLst/>
          </a:prstGeom>
          <a:noFill/>
        </p:spPr>
        <p:txBody>
          <a:bodyPr wrap="none" rtlCol="0">
            <a:spAutoFit/>
          </a:bodyPr>
          <a:lstStyle/>
          <a:p>
            <a:r>
              <a:rPr lang="en-US" altLang="zh-CN" sz="1200" dirty="0"/>
              <a:t>Cutoff point:600</a:t>
            </a:r>
            <a:endParaRPr lang="zh-CN" altLang="en-US" sz="1200" dirty="0"/>
          </a:p>
        </p:txBody>
      </p:sp>
      <p:sp>
        <p:nvSpPr>
          <p:cNvPr id="33" name="Title 1">
            <a:extLst>
              <a:ext uri="{FF2B5EF4-FFF2-40B4-BE49-F238E27FC236}">
                <a16:creationId xmlns:a16="http://schemas.microsoft.com/office/drawing/2014/main" id="{D91BDF8F-3FE7-44B4-A9DC-80CE3790695C}"/>
              </a:ext>
            </a:extLst>
          </p:cNvPr>
          <p:cNvSpPr txBox="1">
            <a:spLocks/>
          </p:cNvSpPr>
          <p:nvPr/>
        </p:nvSpPr>
        <p:spPr>
          <a:xfrm>
            <a:off x="0" y="206375"/>
            <a:ext cx="8516938" cy="6159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a:lstStyle>
          <a:p>
            <a:r>
              <a:rPr lang="en-US" sz="3200"/>
              <a:t>Problem formulation</a:t>
            </a:r>
            <a:endParaRPr lang="en-US" sz="3200" dirty="0"/>
          </a:p>
        </p:txBody>
      </p:sp>
    </p:spTree>
    <p:custDataLst>
      <p:tags r:id="rId1"/>
    </p:custDataLst>
    <p:extLst>
      <p:ext uri="{BB962C8B-B14F-4D97-AF65-F5344CB8AC3E}">
        <p14:creationId xmlns:p14="http://schemas.microsoft.com/office/powerpoint/2010/main" val="4051543703"/>
      </p:ext>
    </p:extLst>
  </p:cSld>
  <p:clrMapOvr>
    <a:masterClrMapping/>
  </p:clrMapOvr>
  <mc:AlternateContent xmlns:mc="http://schemas.openxmlformats.org/markup-compatibility/2006">
    <mc:Choice xmlns:p14="http://schemas.microsoft.com/office/powerpoint/2010/main" Requires="p14">
      <p:transition spd="slow" p14:dur="2000" advTm="43"/>
    </mc:Choice>
    <mc:Fallback>
      <p:transition spd="slow" advTm="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19.2|0"/>
</p:tagLst>
</file>

<file path=ppt/tags/tag3.xml><?xml version="1.0" encoding="utf-8"?>
<p:tagLst xmlns:a="http://schemas.openxmlformats.org/drawingml/2006/main" xmlns:r="http://schemas.openxmlformats.org/officeDocument/2006/relationships" xmlns:p="http://schemas.openxmlformats.org/presentationml/2006/main">
  <p:tag name="TIMING" val="|25|0.3|7.9|7.1"/>
</p:tagLst>
</file>

<file path=ppt/tags/tag4.xml><?xml version="1.0" encoding="utf-8"?>
<p:tagLst xmlns:a="http://schemas.openxmlformats.org/drawingml/2006/main" xmlns:r="http://schemas.openxmlformats.org/officeDocument/2006/relationships" xmlns:p="http://schemas.openxmlformats.org/presentationml/2006/main">
  <p:tag name="TIMING" val="|25.5|1.4"/>
</p:tagLst>
</file>

<file path=ppt/tags/tag5.xml><?xml version="1.0" encoding="utf-8"?>
<p:tagLst xmlns:a="http://schemas.openxmlformats.org/drawingml/2006/main" xmlns:r="http://schemas.openxmlformats.org/officeDocument/2006/relationships" xmlns:p="http://schemas.openxmlformats.org/presentationml/2006/main">
  <p:tag name="TIMING" val="|17.3"/>
</p:tagLst>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TM03457515[[fn=风景]]</Template>
  <TotalTime>30616</TotalTime>
  <Words>1960</Words>
  <Application>Microsoft Office PowerPoint</Application>
  <PresentationFormat>全屏显示(16:9)</PresentationFormat>
  <Paragraphs>195</Paragraphs>
  <Slides>24</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ahoma</vt:lpstr>
      <vt:lpstr>-apple-system</vt:lpstr>
      <vt:lpstr>Arial</vt:lpstr>
      <vt:lpstr>Calibri</vt:lpstr>
      <vt:lpstr>Cambria Math</vt:lpstr>
      <vt:lpstr>Century Schoolbook</vt:lpstr>
      <vt:lpstr>Wingdings 2</vt:lpstr>
      <vt:lpstr>风景</vt:lpstr>
      <vt:lpstr>Popularity Prediction and Recommendation  of Spotify Songs</vt:lpstr>
      <vt:lpstr>Introduction/background</vt:lpstr>
      <vt:lpstr>Problem formulation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Future directions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152  Digital Image Processing</dc:title>
  <dc:creator>Salman Asif</dc:creator>
  <cp:lastModifiedBy>tianzi19980519@126.com</cp:lastModifiedBy>
  <cp:revision>719</cp:revision>
  <dcterms:created xsi:type="dcterms:W3CDTF">2016-09-14T22:19:32Z</dcterms:created>
  <dcterms:modified xsi:type="dcterms:W3CDTF">2021-06-02T21:22:17Z</dcterms:modified>
</cp:coreProperties>
</file>