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8-12-24 at 6.57.11 PM.png" descr="Screen Shot 2018-12-24 at 6.57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5500"/>
            <a:ext cx="13004800" cy="4316903"/>
          </a:xfrm>
          <a:prstGeom prst="rect">
            <a:avLst/>
          </a:prstGeom>
          <a:ln w="25400">
            <a:miter lim="400000"/>
          </a:ln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  <p:sp>
        <p:nvSpPr>
          <p:cNvPr id="120" name="“Честные ставки на спорт”    (реализованныt на смарт-контракте,    для прозрачности сделок)"/>
          <p:cNvSpPr txBox="1"/>
          <p:nvPr>
            <p:ph type="ctrTitle"/>
          </p:nvPr>
        </p:nvSpPr>
        <p:spPr>
          <a:xfrm>
            <a:off x="291851" y="5676900"/>
            <a:ext cx="12421098" cy="3302000"/>
          </a:xfrm>
          <a:prstGeom prst="rect">
            <a:avLst/>
          </a:prstGeom>
        </p:spPr>
        <p:txBody>
          <a:bodyPr/>
          <a:lstStyle/>
          <a:p>
            <a:pPr algn="l" defTabSz="508254">
              <a:defRPr sz="4350"/>
            </a:pPr>
            <a:br/>
            <a:r>
              <a:t>“Честные ставки на спорт”</a:t>
            </a:r>
            <a:br/>
            <a:br/>
            <a:r>
              <a:t>  </a:t>
            </a:r>
            <a:r>
              <a:rPr sz="3480"/>
              <a:t>(реализованныt на смарт-контракте,</a:t>
            </a:r>
            <a:br>
              <a:rPr sz="3480"/>
            </a:br>
            <a:r>
              <a:rPr sz="3480"/>
              <a:t>   для прозрачности сделок)</a:t>
            </a:r>
          </a:p>
        </p:txBody>
      </p:sp>
      <p:sp>
        <p:nvSpPr>
          <p:cNvPr id="121" name="Авторы:…"/>
          <p:cNvSpPr txBox="1"/>
          <p:nvPr>
            <p:ph type="subTitle" sz="quarter" idx="1"/>
          </p:nvPr>
        </p:nvSpPr>
        <p:spPr>
          <a:xfrm>
            <a:off x="203200" y="311150"/>
            <a:ext cx="10464800" cy="1130300"/>
          </a:xfrm>
          <a:prstGeom prst="rect">
            <a:avLst/>
          </a:prstGeom>
        </p:spPr>
        <p:txBody>
          <a:bodyPr/>
          <a:lstStyle/>
          <a:p>
            <a:pPr algn="l" defTabSz="268731">
              <a:defRPr sz="1702"/>
            </a:pPr>
            <a:r>
              <a:t>Авторы:</a:t>
            </a:r>
          </a:p>
          <a:p>
            <a:pPr algn="l" defTabSz="268731">
              <a:defRPr sz="1702"/>
            </a:pPr>
            <a:r>
              <a:t>Адаменко Павел Алексеевич</a:t>
            </a:r>
          </a:p>
          <a:p>
            <a:pPr algn="l" defTabSz="268731">
              <a:defRPr sz="1702"/>
            </a:pPr>
            <a:r>
              <a:t>Чуркин Никита Николаевич</a:t>
            </a:r>
          </a:p>
          <a:p>
            <a:pPr algn="l" defTabSz="268731">
              <a:defRPr sz="1702"/>
            </a:pPr>
            <a:r>
              <a:t>Степанов Тимур Алексеевич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Бонус, проблема oraсl-ов и почему блокчейн сосет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Бонус, проблема oraсl-ов и почему блокчейн сосет</a:t>
            </a:r>
          </a:p>
        </p:txBody>
      </p:sp>
      <p:sp>
        <p:nvSpPr>
          <p:cNvPr id="157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0_bda60_f1da2cfc_XXXL.jpg" descr="0_bda60_f1da2cfc_XXX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7940" y="-38603"/>
            <a:ext cx="13685933" cy="912039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Введение"/>
          <p:cNvSpPr txBox="1"/>
          <p:nvPr>
            <p:ph type="ctrTitle"/>
          </p:nvPr>
        </p:nvSpPr>
        <p:spPr>
          <a:xfrm>
            <a:off x="-2120900" y="-16256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25" name="За последние 5 лет в России произошло как минимум       два спортивных события мирового масштаба:       Олимпиада 2014 и FIFA World Cup 2018.…"/>
          <p:cNvSpPr txBox="1"/>
          <p:nvPr/>
        </p:nvSpPr>
        <p:spPr>
          <a:xfrm>
            <a:off x="8848" y="6561865"/>
            <a:ext cx="13309601" cy="3409982"/>
          </a:xfrm>
          <a:prstGeom prst="rect">
            <a:avLst/>
          </a:prstGeom>
          <a:gradFill>
            <a:gsLst>
              <a:gs pos="0">
                <a:schemeClr val="accent1">
                  <a:lumOff val="13529"/>
                  <a:alpha val="74027"/>
                </a:schemeClr>
              </a:gs>
              <a:gs pos="100000">
                <a:schemeClr val="accent1">
                  <a:hueOff val="373667"/>
                  <a:lumOff val="-17254"/>
                  <a:alpha val="74027"/>
                </a:schemeClr>
              </a:gs>
            </a:gsLst>
            <a:lin ang="16315851"/>
          </a:gradFill>
          <a:ln w="12700">
            <a:solidFill>
              <a:srgbClr val="F3F7F5">
                <a:alpha val="7402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 defTabSz="502412">
              <a:defRPr b="0" sz="1892">
                <a:latin typeface="+mn-lt"/>
                <a:ea typeface="+mn-ea"/>
                <a:cs typeface="+mn-cs"/>
                <a:sym typeface="Helvetica Neue Medium"/>
              </a:defRPr>
            </a:pPr>
            <a:r>
              <a:t>     </a:t>
            </a:r>
          </a:p>
          <a:p>
            <a:pPr lvl="1" indent="0" algn="l" defTabSz="502412">
              <a:defRPr b="0" sz="1892">
                <a:latin typeface="+mn-lt"/>
                <a:ea typeface="+mn-ea"/>
                <a:cs typeface="+mn-cs"/>
                <a:sym typeface="Helvetica Neue Medium"/>
              </a:defRPr>
            </a:pPr>
            <a:r>
              <a:t>     За последние 5 лет в России произошло как минимум </a:t>
            </a:r>
            <a:br/>
            <a:r>
              <a:t>     два спортивных события мирового масштаба: </a:t>
            </a:r>
            <a:br/>
            <a:r>
              <a:t>     Олимпиада 2014 и FIFA World Cup 2018.</a:t>
            </a:r>
          </a:p>
          <a:p>
            <a:pPr algn="l" defTabSz="502412">
              <a:defRPr b="0" sz="1892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 defTabSz="502412">
              <a:defRPr b="0" sz="1892">
                <a:latin typeface="+mn-lt"/>
                <a:ea typeface="+mn-ea"/>
                <a:cs typeface="+mn-cs"/>
                <a:sym typeface="Helvetica Neue Medium"/>
              </a:defRPr>
            </a:pPr>
            <a:r>
              <a:t>     Как и следовало ожить, интерес к спортивным событиям и ставкам на спорт вырос.</a:t>
            </a:r>
            <a:br/>
            <a:r>
              <a:t>     Практически у каждой станции метро в Москве </a:t>
            </a:r>
            <a:br/>
            <a:r>
              <a:t>     открылась букмекерская контора</a:t>
            </a:r>
            <a:br/>
            <a:br/>
          </a:p>
        </p:txBody>
      </p:sp>
      <p:sp>
        <p:nvSpPr>
          <p:cNvPr id="126" name="Rectangle"/>
          <p:cNvSpPr/>
          <p:nvPr/>
        </p:nvSpPr>
        <p:spPr>
          <a:xfrm>
            <a:off x="9944990" y="8867635"/>
            <a:ext cx="3107857" cy="305587"/>
          </a:xfrm>
          <a:prstGeom prst="rect">
            <a:avLst/>
          </a:prstGeom>
          <a:solidFill>
            <a:srgbClr val="18568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Тем не менее, сомнения в честности работы букмекеров никуда ни ушли, особенно в интернете…"/>
          <p:cNvSpPr txBox="1"/>
          <p:nvPr>
            <p:ph type="subTitle" sz="half" idx="1"/>
          </p:nvPr>
        </p:nvSpPr>
        <p:spPr>
          <a:xfrm>
            <a:off x="367007" y="6641685"/>
            <a:ext cx="11049580" cy="2854779"/>
          </a:xfrm>
          <a:prstGeom prst="rect">
            <a:avLst/>
          </a:prstGeom>
        </p:spPr>
        <p:txBody>
          <a:bodyPr/>
          <a:lstStyle/>
          <a:p>
            <a:pPr algn="l" defTabSz="251206">
              <a:defRPr sz="2580"/>
            </a:pPr>
            <a:r>
              <a:t>Тем не менее, сомнения в честности работы букмекеров никуда ни ушли,</a:t>
            </a:r>
            <a:br/>
            <a:r>
              <a:t>особенно в интернете</a:t>
            </a:r>
            <a:br/>
          </a:p>
          <a:p>
            <a:pPr algn="l" defTabSz="251206">
              <a:defRPr sz="2580"/>
            </a:pPr>
            <a:r>
              <a:t>- Где гарантия, что мне вернут деньги?</a:t>
            </a:r>
          </a:p>
          <a:p>
            <a:pPr algn="l" defTabSz="251206">
              <a:defRPr sz="2580"/>
            </a:pPr>
            <a:r>
              <a:t>- Каким образом выставляются коэффициенты?</a:t>
            </a:r>
          </a:p>
        </p:txBody>
      </p:sp>
      <p:pic>
        <p:nvPicPr>
          <p:cNvPr id="129" name="Screen Shot 2018-12-24 at 7.46.32 PM.png" descr="Screen Shot 2018-12-24 at 7.46.32 P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" y="-522391"/>
            <a:ext cx="12954001" cy="5482201"/>
          </a:xfrm>
          <a:prstGeom prst="rect">
            <a:avLst/>
          </a:prstGeom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  <p:sp>
        <p:nvSpPr>
          <p:cNvPr id="130" name="Проблемы"/>
          <p:cNvSpPr txBox="1"/>
          <p:nvPr>
            <p:ph type="ctrTitle"/>
          </p:nvPr>
        </p:nvSpPr>
        <p:spPr>
          <a:xfrm>
            <a:off x="-616609" y="1822937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Проблемы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Решение"/>
          <p:cNvSpPr txBox="1"/>
          <p:nvPr>
            <p:ph type="ctrTitle"/>
          </p:nvPr>
        </p:nvSpPr>
        <p:spPr>
          <a:xfrm>
            <a:off x="4720719" y="3949699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Решение</a:t>
            </a:r>
          </a:p>
        </p:txBody>
      </p:sp>
      <p:sp>
        <p:nvSpPr>
          <p:cNvPr id="133" name="Использование blockchain технологи, а в частности смарт-контрактов, позволяет избавить пользователя от нежелательного риска, проверить коэффициенты исхода игр."/>
          <p:cNvSpPr txBox="1"/>
          <p:nvPr>
            <p:ph type="subTitle" sz="quarter" idx="1"/>
          </p:nvPr>
        </p:nvSpPr>
        <p:spPr>
          <a:xfrm>
            <a:off x="834628" y="7802675"/>
            <a:ext cx="10464801" cy="1130301"/>
          </a:xfrm>
          <a:prstGeom prst="rect">
            <a:avLst/>
          </a:prstGeom>
        </p:spPr>
        <p:txBody>
          <a:bodyPr/>
          <a:lstStyle>
            <a:lvl1pPr algn="l" defTabSz="356362">
              <a:defRPr sz="2257"/>
            </a:lvl1pPr>
          </a:lstStyle>
          <a:p>
            <a:pPr/>
            <a:r>
              <a:t>Использование blockchain технологи, а в частности смарт-контрактов, позволяет избавить пользователя от нежелательного риска, проверить коэффициенты исхода игр.</a:t>
            </a:r>
          </a:p>
        </p:txBody>
      </p:sp>
      <p:pic>
        <p:nvPicPr>
          <p:cNvPr id="134" name="Ethereum-Smart-Contracts-Will-Make-Online-Gambling-Fair.png" descr="Ethereum-Smart-Contracts-Will-Make-Online-Gambling-Fai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399" y="372090"/>
            <a:ext cx="10160001" cy="539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Как это работает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это работает 1</a:t>
            </a:r>
          </a:p>
        </p:txBody>
      </p:sp>
      <p:sp>
        <p:nvSpPr>
          <p:cNvPr id="137" name="About smart contrac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smart contracts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Как это работает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это работает 2</a:t>
            </a:r>
          </a:p>
        </p:txBody>
      </p:sp>
      <p:sp>
        <p:nvSpPr>
          <p:cNvPr id="140" name="About our smart contract smart, maybe 2 slid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our smart contract smart, maybe 2 slides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VP (add slides)"/>
          <p:cNvSpPr txBox="1"/>
          <p:nvPr>
            <p:ph type="ctrTitle"/>
          </p:nvPr>
        </p:nvSpPr>
        <p:spPr>
          <a:xfrm>
            <a:off x="1270000" y="-1715671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MVP (add slides)</a:t>
            </a:r>
          </a:p>
        </p:txBody>
      </p:sp>
      <p:sp>
        <p:nvSpPr>
          <p:cNvPr id="143" name="https://github.com/padap/hse_smart_contracts"/>
          <p:cNvSpPr txBox="1"/>
          <p:nvPr>
            <p:ph type="subTitle" sz="quarter" idx="1"/>
          </p:nvPr>
        </p:nvSpPr>
        <p:spPr>
          <a:xfrm>
            <a:off x="1270000" y="1675229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https://github.com/padap/hse_smart_contracts</a:t>
            </a:r>
          </a:p>
        </p:txBody>
      </p:sp>
      <p:pic>
        <p:nvPicPr>
          <p:cNvPr id="144" name="Screen Shot 2018-12-24 at 8.18.18 PM.png" descr="Screen Shot 2018-12-24 at 8.1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67943"/>
            <a:ext cx="13004801" cy="7206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Дальнейшие улучшения"/>
          <p:cNvSpPr txBox="1"/>
          <p:nvPr>
            <p:ph type="ctrTitle"/>
          </p:nvPr>
        </p:nvSpPr>
        <p:spPr>
          <a:xfrm>
            <a:off x="-987481" y="122563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Дальнейшие улучшения</a:t>
            </a:r>
          </a:p>
        </p:txBody>
      </p:sp>
      <p:sp>
        <p:nvSpPr>
          <p:cNvPr id="147" name="- Продвинутая система ставок…"/>
          <p:cNvSpPr txBox="1"/>
          <p:nvPr>
            <p:ph type="subTitle" sz="half" idx="1"/>
          </p:nvPr>
        </p:nvSpPr>
        <p:spPr>
          <a:xfrm>
            <a:off x="544381" y="6673935"/>
            <a:ext cx="10464801" cy="4410009"/>
          </a:xfrm>
          <a:prstGeom prst="rect">
            <a:avLst/>
          </a:prstGeom>
        </p:spPr>
        <p:txBody>
          <a:bodyPr/>
          <a:lstStyle/>
          <a:p>
            <a:pPr algn="l"/>
            <a:r>
              <a:t>- Продвинутая система ставок</a:t>
            </a:r>
          </a:p>
          <a:p>
            <a:pPr algn="l"/>
            <a:r>
              <a:t>- Приятный front интерфейс</a:t>
            </a:r>
          </a:p>
          <a:p>
            <a:pPr algn="l"/>
            <a:r>
              <a:t>- Решение проблемы с oracle</a:t>
            </a:r>
          </a:p>
        </p:txBody>
      </p:sp>
      <p:pic>
        <p:nvPicPr>
          <p:cNvPr id="148" name="app-144.png" descr="app-1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3389" y="176277"/>
            <a:ext cx="4191570" cy="4191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fon2.png" descr="fon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858" y="-3385705"/>
            <a:ext cx="6554869" cy="4503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fon2.png" descr="fon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1237" y="1037352"/>
            <a:ext cx="6554869" cy="4503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fon2.png" descr="fon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417" y="514512"/>
            <a:ext cx="6554868" cy="450389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itle"/>
          <p:cNvSpPr txBox="1"/>
          <p:nvPr>
            <p:ph type="ctrTitle"/>
          </p:nvPr>
        </p:nvSpPr>
        <p:spPr>
          <a:xfrm>
            <a:off x="-91159" y="6508007"/>
            <a:ext cx="13187119" cy="3302001"/>
          </a:xfrm>
          <a:prstGeom prst="rect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rgbClr val="000000"/>
              </a:gs>
            </a:gsLst>
            <a:lin ang="16315851"/>
          </a:gradFill>
        </p:spPr>
        <p:txBody>
          <a:bodyPr lIns="457200" tIns="457200" rIns="457200" bIns="457200">
            <a:noAutofit/>
          </a:bodyPr>
          <a:lstStyle>
            <a:lvl1pPr>
              <a:defRPr sz="2200"/>
            </a:lvl1pPr>
          </a:lstStyle>
          <a:p>
            <a:pPr/>
            <a:r>
              <a:t> </a:t>
            </a:r>
          </a:p>
        </p:txBody>
      </p:sp>
      <p:sp>
        <p:nvSpPr>
          <p:cNvPr id="154" name="Спасибо за внимание!"/>
          <p:cNvSpPr txBox="1"/>
          <p:nvPr/>
        </p:nvSpPr>
        <p:spPr>
          <a:xfrm>
            <a:off x="2839579" y="5354402"/>
            <a:ext cx="12421097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b">
            <a:normAutofit fontScale="100000" lnSpcReduction="0"/>
          </a:bodyPr>
          <a:lstStyle>
            <a:lvl1pPr algn="l">
              <a:defRPr b="0" sz="5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