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8-12-24 at 6.57.11 PM.png" descr="Screen Shot 2018-12-24 at 6.57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5501"/>
            <a:ext cx="13004800" cy="4316905"/>
          </a:xfrm>
          <a:prstGeom prst="rect">
            <a:avLst/>
          </a:prstGeom>
          <a:ln w="127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0" name="“Честные ставки на спорт”    (реализованныt на смарт-контракте,    для прозрачности сделок)"/>
          <p:cNvSpPr txBox="1"/>
          <p:nvPr>
            <p:ph type="ctrTitle"/>
          </p:nvPr>
        </p:nvSpPr>
        <p:spPr>
          <a:xfrm>
            <a:off x="291850" y="5676900"/>
            <a:ext cx="12421100" cy="3302000"/>
          </a:xfrm>
          <a:prstGeom prst="rect">
            <a:avLst/>
          </a:prstGeom>
        </p:spPr>
        <p:txBody>
          <a:bodyPr/>
          <a:lstStyle/>
          <a:p>
            <a:pPr algn="l" defTabSz="508254">
              <a:defRPr sz="4300"/>
            </a:pPr>
            <a:br/>
            <a:r>
              <a:t>“Честные ставки на спорт”</a:t>
            </a:r>
            <a:br/>
            <a:br/>
            <a:r>
              <a:t>  </a:t>
            </a:r>
            <a:r>
              <a:rPr sz="3400"/>
              <a:t>(реализованны</a:t>
            </a:r>
            <a:r>
              <a:rPr sz="3400"/>
              <a:t>й</a:t>
            </a:r>
            <a:r>
              <a:rPr sz="3400"/>
              <a:t> на смарт-контракте,</a:t>
            </a:r>
            <a:br>
              <a:rPr sz="3400"/>
            </a:br>
            <a:r>
              <a:rPr sz="3400"/>
              <a:t>   для прозрачности сделок)</a:t>
            </a:r>
          </a:p>
        </p:txBody>
      </p:sp>
      <p:sp>
        <p:nvSpPr>
          <p:cNvPr id="121" name="Авторы:…"/>
          <p:cNvSpPr txBox="1"/>
          <p:nvPr>
            <p:ph type="subTitle" sz="quarter" idx="1"/>
          </p:nvPr>
        </p:nvSpPr>
        <p:spPr>
          <a:xfrm>
            <a:off x="203200" y="31115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 defTabSz="268731">
              <a:lnSpc>
                <a:spcPct val="90000"/>
              </a:lnSpc>
              <a:defRPr sz="1700"/>
            </a:pPr>
            <a:r>
              <a:t>Авторы: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Адаменко Павел Алексеевич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Чуркин Никита Николаевич</a:t>
            </a:r>
          </a:p>
          <a:p>
            <a:pPr algn="l" defTabSz="268731">
              <a:lnSpc>
                <a:spcPct val="90000"/>
              </a:lnSpc>
              <a:defRPr sz="1700"/>
            </a:pPr>
            <a:r>
              <a:t>Степанов Тимур Алексеевич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Бонус, проблема oraсl-ов и почему блокчейн сосет"/>
          <p:cNvSpPr txBox="1"/>
          <p:nvPr>
            <p:ph type="ctrTitle"/>
          </p:nvPr>
        </p:nvSpPr>
        <p:spPr>
          <a:xfrm>
            <a:off x="1120278" y="25400"/>
            <a:ext cx="10464801" cy="33020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/>
            <a:r>
              <a:t>Бонус, описание проблемы с oraсl-ом</a:t>
            </a:r>
          </a:p>
        </p:txBody>
      </p:sp>
      <p:pic>
        <p:nvPicPr>
          <p:cNvPr id="157" name="1*aZPPYvn4feF9EHiU0MIP_A.png" descr="1*aZPPYvn4feF9EHiU0MIP_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50" y="4097783"/>
            <a:ext cx="10299700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0_bda60_f1da2cfc_XXXL.jpg" descr="0_bda60_f1da2cfc_XXX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940" y="-38604"/>
            <a:ext cx="13685934" cy="912039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Введение"/>
          <p:cNvSpPr txBox="1"/>
          <p:nvPr>
            <p:ph type="ctrTitle"/>
          </p:nvPr>
        </p:nvSpPr>
        <p:spPr>
          <a:xfrm>
            <a:off x="-2120900" y="-1625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За последние 5 лет в России произошло как минимум       два спортивных события мирового масштаба:       Олимпиада 2014 и FIFA World Cup 2018.…"/>
          <p:cNvSpPr txBox="1"/>
          <p:nvPr/>
        </p:nvSpPr>
        <p:spPr>
          <a:xfrm>
            <a:off x="8848" y="6561865"/>
            <a:ext cx="13309602" cy="3409983"/>
          </a:xfrm>
          <a:prstGeom prst="rect">
            <a:avLst/>
          </a:prstGeom>
          <a:gradFill>
            <a:gsLst>
              <a:gs pos="0">
                <a:srgbClr val="00A2FF">
                  <a:alpha val="74027"/>
                </a:srgbClr>
              </a:gs>
              <a:gs pos="100000">
                <a:srgbClr val="003462">
                  <a:alpha val="74027"/>
                </a:srgbClr>
              </a:gs>
            </a:gsLst>
            <a:lin ang="16315851"/>
          </a:gradFill>
          <a:ln w="12700">
            <a:solidFill>
              <a:srgbClr val="F3F7F5">
                <a:alpha val="7402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 defTabSz="502412">
              <a:defRPr sz="1800">
                <a:solidFill>
                  <a:srgbClr val="FFFFFF"/>
                </a:solidFill>
              </a:defRPr>
            </a:pPr>
            <a:r>
              <a:t>     </a:t>
            </a:r>
          </a:p>
          <a:p>
            <a:pPr lvl="1" algn="l" defTabSz="502412">
              <a:defRPr sz="1800">
                <a:solidFill>
                  <a:srgbClr val="FFFFFF"/>
                </a:solidFill>
              </a:defRPr>
            </a:pPr>
            <a:r>
              <a:t>     За последние 5 лет в России произошло как минимум </a:t>
            </a:r>
            <a:br/>
            <a:r>
              <a:t>     два спортивных события мирового масштаба: </a:t>
            </a:r>
            <a:br/>
            <a:r>
              <a:t>     Олимпиада 2014 и FIFA World Cup 2018.</a:t>
            </a:r>
          </a:p>
          <a:p>
            <a:pPr algn="l" defTabSz="502412">
              <a:defRPr sz="1800">
                <a:solidFill>
                  <a:srgbClr val="FFFFFF"/>
                </a:solidFill>
              </a:defRPr>
            </a:pPr>
          </a:p>
          <a:p>
            <a:pPr algn="l" defTabSz="502412">
              <a:defRPr sz="1800">
                <a:solidFill>
                  <a:srgbClr val="FFFFFF"/>
                </a:solidFill>
              </a:defRPr>
            </a:pPr>
            <a:r>
              <a:t>     Как и следовало ожить, интерес к спортивным событиям и ставкам на спорт вырос.</a:t>
            </a:r>
            <a:br/>
            <a:r>
              <a:t>     Практически у каждой станции метро в Москве </a:t>
            </a:r>
            <a:br/>
            <a:r>
              <a:t>     открылась букмекерская контора</a:t>
            </a:r>
            <a:br/>
            <a:br/>
          </a:p>
        </p:txBody>
      </p:sp>
      <p:sp>
        <p:nvSpPr>
          <p:cNvPr id="126" name="Rectangle"/>
          <p:cNvSpPr/>
          <p:nvPr/>
        </p:nvSpPr>
        <p:spPr>
          <a:xfrm>
            <a:off x="9944989" y="8867634"/>
            <a:ext cx="3107858" cy="305588"/>
          </a:xfrm>
          <a:prstGeom prst="rect">
            <a:avLst/>
          </a:prstGeom>
          <a:solidFill>
            <a:srgbClr val="18568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8284" y="-23092"/>
            <a:ext cx="13813084" cy="600725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Тем не менее, сомнения в честности работы букмекеров никуда ни ушли, особенно в интернете…"/>
          <p:cNvSpPr txBox="1"/>
          <p:nvPr>
            <p:ph type="subTitle" sz="half" idx="1"/>
          </p:nvPr>
        </p:nvSpPr>
        <p:spPr>
          <a:xfrm>
            <a:off x="367007" y="6641685"/>
            <a:ext cx="11049580" cy="2854780"/>
          </a:xfrm>
          <a:prstGeom prst="rect">
            <a:avLst/>
          </a:prstGeom>
        </p:spPr>
        <p:txBody>
          <a:bodyPr/>
          <a:lstStyle/>
          <a:p>
            <a:pPr algn="l" defTabSz="251206">
              <a:defRPr sz="2500"/>
            </a:pPr>
            <a:r>
              <a:t>Тем не менее, сомнения в честности работы букмекеров никуда ни ушли,</a:t>
            </a:r>
            <a:br/>
            <a:r>
              <a:t>особенно в интернете</a:t>
            </a:r>
            <a:br/>
          </a:p>
          <a:p>
            <a:pPr algn="l" defTabSz="251206">
              <a:defRPr sz="2500"/>
            </a:pPr>
            <a:r>
              <a:t>- Где гарантия, что мне вернут деньги?</a:t>
            </a:r>
          </a:p>
          <a:p>
            <a:pPr algn="l" defTabSz="251206">
              <a:defRPr sz="2500"/>
            </a:pPr>
            <a:r>
              <a:t>- Каким образом выставляются коэффициенты?</a:t>
            </a:r>
          </a:p>
        </p:txBody>
      </p:sp>
      <p:sp>
        <p:nvSpPr>
          <p:cNvPr id="130" name="Проблемы"/>
          <p:cNvSpPr txBox="1"/>
          <p:nvPr>
            <p:ph type="ctrTitle"/>
          </p:nvPr>
        </p:nvSpPr>
        <p:spPr>
          <a:xfrm>
            <a:off x="-616609" y="1822936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ешение"/>
          <p:cNvSpPr txBox="1"/>
          <p:nvPr>
            <p:ph type="ctrTitle"/>
          </p:nvPr>
        </p:nvSpPr>
        <p:spPr>
          <a:xfrm>
            <a:off x="4720718" y="3949698"/>
            <a:ext cx="10464802" cy="3302002"/>
          </a:xfrm>
          <a:prstGeom prst="rect">
            <a:avLst/>
          </a:prstGeom>
        </p:spPr>
        <p:txBody>
          <a:bodyPr/>
          <a:lstStyle/>
          <a:p>
            <a:pPr/>
            <a:r>
              <a:t>Решение</a:t>
            </a:r>
          </a:p>
        </p:txBody>
      </p:sp>
      <p:sp>
        <p:nvSpPr>
          <p:cNvPr id="133" name="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."/>
          <p:cNvSpPr txBox="1"/>
          <p:nvPr>
            <p:ph type="subTitle" sz="quarter" idx="1"/>
          </p:nvPr>
        </p:nvSpPr>
        <p:spPr>
          <a:xfrm>
            <a:off x="834628" y="7802674"/>
            <a:ext cx="10464801" cy="1130302"/>
          </a:xfrm>
          <a:prstGeom prst="rect">
            <a:avLst/>
          </a:prstGeom>
        </p:spPr>
        <p:txBody>
          <a:bodyPr/>
          <a:lstStyle>
            <a:lvl1pPr algn="l" defTabSz="356361">
              <a:lnSpc>
                <a:spcPct val="90000"/>
              </a:lnSpc>
              <a:defRPr sz="2200"/>
            </a:lvl1pPr>
          </a:lstStyle>
          <a:p>
            <a:pPr/>
            <a:r>
              <a:t>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игр.</a:t>
            </a:r>
          </a:p>
        </p:txBody>
      </p:sp>
      <p:pic>
        <p:nvPicPr>
          <p:cNvPr id="134" name="Ethereum-Smart-Contracts-Will-Make-Online-Gambling-Fair.png" descr="Ethereum-Smart-Contracts-Will-Make-Online-Gambling-Fa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399" y="372090"/>
            <a:ext cx="10160001" cy="539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bout smart contracts"/>
          <p:cNvSpPr txBox="1"/>
          <p:nvPr>
            <p:ph type="subTitle" sz="half" idx="1"/>
          </p:nvPr>
        </p:nvSpPr>
        <p:spPr>
          <a:xfrm>
            <a:off x="644483" y="3805230"/>
            <a:ext cx="11161756" cy="3000397"/>
          </a:xfrm>
          <a:prstGeom prst="rect">
            <a:avLst/>
          </a:prstGeom>
        </p:spPr>
        <p:txBody>
          <a:bodyPr/>
          <a:lstStyle>
            <a:lvl1pPr defTabSz="572516">
              <a:lnSpc>
                <a:spcPct val="150000"/>
              </a:lnSpc>
              <a:defRPr sz="3626"/>
            </a:lvl1pPr>
          </a:lstStyle>
          <a:p>
            <a:pPr/>
            <a:r>
              <a:t>Смарт-контракт  — компьютерный алгоритм, предназначенный для заключения и поддержания коммерческих контрактов в технологии блокчейн</a:t>
            </a:r>
          </a:p>
        </p:txBody>
      </p:sp>
      <p:sp>
        <p:nvSpPr>
          <p:cNvPr id="137" name="Как это работает 1"/>
          <p:cNvSpPr txBox="1"/>
          <p:nvPr/>
        </p:nvSpPr>
        <p:spPr>
          <a:xfrm>
            <a:off x="1215987" y="661957"/>
            <a:ext cx="10464801" cy="13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Как это работает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bout our smart contract smart, maybe 2 slides"/>
          <p:cNvSpPr txBox="1"/>
          <p:nvPr>
            <p:ph type="subTitle" idx="1"/>
          </p:nvPr>
        </p:nvSpPr>
        <p:spPr>
          <a:xfrm>
            <a:off x="1358863" y="3090849"/>
            <a:ext cx="11072891" cy="628654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sz="2400"/>
            </a:pPr>
            <a:r>
              <a:t>В рамках смарт-контракта реализован следующий интерфейс: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Поставить на Зенит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Поставить на Спартак 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коэффициенты на победу/проигрыш зенита 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на кого была сделана ставка с известного адреса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все ставки на Зенит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Посмотреть все ставки на Спартак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Oracle может определить кто выиграл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Oracle может уничтожить контракт</a:t>
            </a:r>
          </a:p>
          <a:p>
            <a:pPr algn="l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 dapp деплоится oraclом</a:t>
            </a:r>
          </a:p>
        </p:txBody>
      </p:sp>
      <p:sp>
        <p:nvSpPr>
          <p:cNvPr id="140" name="Как это работает 1"/>
          <p:cNvSpPr txBox="1"/>
          <p:nvPr/>
        </p:nvSpPr>
        <p:spPr>
          <a:xfrm>
            <a:off x="1215987" y="661957"/>
            <a:ext cx="10464801" cy="13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Как это работает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VP (add slides)"/>
          <p:cNvSpPr txBox="1"/>
          <p:nvPr>
            <p:ph type="ctrTitle"/>
          </p:nvPr>
        </p:nvSpPr>
        <p:spPr>
          <a:xfrm>
            <a:off x="1270000" y="-1715672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MVP (add slides)</a:t>
            </a:r>
          </a:p>
        </p:txBody>
      </p:sp>
      <p:sp>
        <p:nvSpPr>
          <p:cNvPr id="143" name="https://github.com/padap/hse_smart_contracts"/>
          <p:cNvSpPr txBox="1"/>
          <p:nvPr>
            <p:ph type="subTitle" sz="quarter" idx="1"/>
          </p:nvPr>
        </p:nvSpPr>
        <p:spPr>
          <a:xfrm>
            <a:off x="1270000" y="1675228"/>
            <a:ext cx="10464801" cy="1130302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https://github.com/padap/hse_smart_contracts</a:t>
            </a:r>
          </a:p>
        </p:txBody>
      </p:sp>
      <p:pic>
        <p:nvPicPr>
          <p:cNvPr id="144" name="Screen Shot 2018-12-24 at 8.18.18 PM.png" descr="Screen Shot 2018-12-24 at 8.1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67942"/>
            <a:ext cx="13004802" cy="7206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Дальнейшие улучшения"/>
          <p:cNvSpPr txBox="1"/>
          <p:nvPr>
            <p:ph type="ctrTitle"/>
          </p:nvPr>
        </p:nvSpPr>
        <p:spPr>
          <a:xfrm>
            <a:off x="-987481" y="122562"/>
            <a:ext cx="10464801" cy="3302003"/>
          </a:xfrm>
          <a:prstGeom prst="rect">
            <a:avLst/>
          </a:prstGeom>
        </p:spPr>
        <p:txBody>
          <a:bodyPr/>
          <a:lstStyle/>
          <a:p>
            <a:pPr/>
            <a:r>
              <a:t>Дальнейшие улучшения</a:t>
            </a:r>
          </a:p>
        </p:txBody>
      </p:sp>
      <p:sp>
        <p:nvSpPr>
          <p:cNvPr id="147" name="- Продвинутая система ставок…"/>
          <p:cNvSpPr txBox="1"/>
          <p:nvPr>
            <p:ph type="subTitle" sz="half" idx="1"/>
          </p:nvPr>
        </p:nvSpPr>
        <p:spPr>
          <a:xfrm>
            <a:off x="544381" y="6673935"/>
            <a:ext cx="10464801" cy="4410010"/>
          </a:xfrm>
          <a:prstGeom prst="rect">
            <a:avLst/>
          </a:prstGeom>
        </p:spPr>
        <p:txBody>
          <a:bodyPr/>
          <a:lstStyle/>
          <a:p>
            <a:pPr algn="l"/>
            <a:r>
              <a:t>- Продвинутая система ставок</a:t>
            </a:r>
          </a:p>
          <a:p>
            <a:pPr algn="l"/>
            <a:r>
              <a:t>- Приятный front интерфейс</a:t>
            </a:r>
          </a:p>
          <a:p>
            <a:pPr algn="l"/>
            <a:r>
              <a:t>- Решение проблемы с oracle</a:t>
            </a:r>
          </a:p>
        </p:txBody>
      </p:sp>
      <p:pic>
        <p:nvPicPr>
          <p:cNvPr id="148" name="app-144.png" descr="app-1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389" y="176276"/>
            <a:ext cx="4191571" cy="4191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858" y="-3385705"/>
            <a:ext cx="6554870" cy="4503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1237" y="1037351"/>
            <a:ext cx="6554870" cy="4503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fon2.png" descr="fon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16" y="514512"/>
            <a:ext cx="6554870" cy="450389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itle"/>
          <p:cNvSpPr txBox="1"/>
          <p:nvPr>
            <p:ph type="ctrTitle"/>
          </p:nvPr>
        </p:nvSpPr>
        <p:spPr>
          <a:xfrm>
            <a:off x="-91160" y="6508006"/>
            <a:ext cx="13187121" cy="3302002"/>
          </a:xfrm>
          <a:prstGeom prst="rect">
            <a:avLst/>
          </a:prstGeom>
          <a:gradFill>
            <a:gsLst>
              <a:gs pos="0">
                <a:srgbClr val="00A2FF"/>
              </a:gs>
              <a:gs pos="100000">
                <a:srgbClr val="000000"/>
              </a:gs>
            </a:gsLst>
            <a:lin ang="16315851"/>
          </a:gradFill>
        </p:spPr>
        <p:txBody>
          <a:bodyPr lIns="457200" tIns="457200" rIns="457200" bIns="457200"/>
          <a:lstStyle>
            <a:lvl1pPr>
              <a:defRPr sz="2200"/>
            </a:lvl1pPr>
          </a:lstStyle>
          <a:p>
            <a:pPr/>
            <a:r>
              <a:t> </a:t>
            </a:r>
          </a:p>
        </p:txBody>
      </p:sp>
      <p:sp>
        <p:nvSpPr>
          <p:cNvPr id="154" name="Спасибо за внимание!"/>
          <p:cNvSpPr txBox="1"/>
          <p:nvPr/>
        </p:nvSpPr>
        <p:spPr>
          <a:xfrm>
            <a:off x="2839579" y="5354401"/>
            <a:ext cx="12421097" cy="330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b">
            <a:normAutofit fontScale="100000" lnSpcReduction="0"/>
          </a:bodyPr>
          <a:lstStyle>
            <a:lvl1pPr algn="l"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