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3" r:id="rId6"/>
    <p:sldId id="264" r:id="rId7"/>
    <p:sldId id="262" r:id="rId8"/>
    <p:sldId id="266" r:id="rId9"/>
    <p:sldId id="270" r:id="rId10"/>
    <p:sldId id="272"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2" autoAdjust="0"/>
    <p:restoredTop sz="94660"/>
  </p:normalViewPr>
  <p:slideViewPr>
    <p:cSldViewPr snapToGrid="0">
      <p:cViewPr varScale="1">
        <p:scale>
          <a:sx n="78" d="100"/>
          <a:sy n="78"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2/4/2024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1.tmp"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2.tmp"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jp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jp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tmp"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tmp"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tmp"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tmp"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0.tmp"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84358"/>
            <a:ext cx="6477000" cy="1037967"/>
          </a:xfrm>
          <a:solidFill>
            <a:schemeClr val="accent1"/>
          </a:solidFill>
        </p:spPr>
        <p:txBody>
          <a:bodyPr>
            <a:normAutofit fontScale="90000"/>
          </a:bodyPr>
          <a:lstStyle/>
          <a:p>
            <a:pPr algn="l"/>
            <a:r>
              <a:rPr lang="en-US" dirty="0"/>
              <a:t>ACCESSIBILITY AND INCLUSION</a:t>
            </a:r>
          </a:p>
        </p:txBody>
      </p:sp>
      <p:sp>
        <p:nvSpPr>
          <p:cNvPr id="3" name="Subtitle 2"/>
          <p:cNvSpPr>
            <a:spLocks noGrp="1"/>
          </p:cNvSpPr>
          <p:nvPr>
            <p:ph type="subTitle" idx="1"/>
          </p:nvPr>
        </p:nvSpPr>
        <p:spPr>
          <a:xfrm>
            <a:off x="6477000" y="5622325"/>
            <a:ext cx="5715000" cy="1131052"/>
          </a:xfrm>
          <a:solidFill>
            <a:schemeClr val="accent1"/>
          </a:solidFill>
        </p:spPr>
        <p:txBody>
          <a:bodyPr>
            <a:normAutofit fontScale="92500" lnSpcReduction="20000"/>
          </a:bodyPr>
          <a:lstStyle/>
          <a:p>
            <a:r>
              <a:rPr lang="en-US" sz="2200" b="1" dirty="0"/>
              <a:t>BY</a:t>
            </a:r>
            <a:r>
              <a:rPr lang="en-US" b="1" dirty="0"/>
              <a:t> </a:t>
            </a:r>
          </a:p>
          <a:p>
            <a:r>
              <a:rPr lang="en-US" sz="2200" b="1" dirty="0"/>
              <a:t>DIGITAL</a:t>
            </a:r>
            <a:r>
              <a:rPr lang="en-US" b="1" dirty="0"/>
              <a:t> INCLUSION &amp; SKILLS </a:t>
            </a:r>
            <a:r>
              <a:rPr lang="en-US" sz="2200" b="1" dirty="0"/>
              <a:t>DEVELOPMENT</a:t>
            </a:r>
            <a:r>
              <a:rPr lang="en-US" b="1" dirty="0"/>
              <a:t> 		</a:t>
            </a:r>
            <a:r>
              <a:rPr lang="en-US" sz="2200" b="1" dirty="0"/>
              <a:t>AND </a:t>
            </a:r>
          </a:p>
          <a:p>
            <a:r>
              <a:rPr lang="en-US" sz="2200" b="1" dirty="0"/>
              <a:t>INCUSION</a:t>
            </a:r>
            <a:r>
              <a:rPr lang="en-US" b="1" dirty="0"/>
              <a:t> OF PWD’S AND UNDERSERVED COMMUNITIES</a:t>
            </a:r>
          </a:p>
        </p:txBody>
      </p:sp>
      <p:pic>
        <p:nvPicPr>
          <p:cNvPr id="6" name="Content Placeholder 4" descr="ИНТЕРНЕТ ИЗДАНИЕ: AI for Good Global Summ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0289" y="4584358"/>
            <a:ext cx="1085364" cy="1037967"/>
          </a:xfrm>
          <a:prstGeom prst="rect">
            <a:avLst/>
          </a:prstGeom>
        </p:spPr>
      </p:pic>
      <p:sp>
        <p:nvSpPr>
          <p:cNvPr id="4" name="Rectangle 3">
            <a:extLst>
              <a:ext uri="{FF2B5EF4-FFF2-40B4-BE49-F238E27FC236}">
                <a16:creationId xmlns:a16="http://schemas.microsoft.com/office/drawing/2014/main" id="{830FEDE1-DE0C-40BA-86D4-65B7F92EF512}"/>
              </a:ext>
            </a:extLst>
          </p:cNvPr>
          <p:cNvSpPr/>
          <p:nvPr/>
        </p:nvSpPr>
        <p:spPr>
          <a:xfrm>
            <a:off x="1767047" y="5855705"/>
            <a:ext cx="2942906" cy="897672"/>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Presented by</a:t>
            </a:r>
          </a:p>
          <a:p>
            <a:pPr algn="ctr"/>
            <a:r>
              <a:rPr lang="en-US" sz="2000" b="1" dirty="0" err="1">
                <a:solidFill>
                  <a:schemeClr val="tx1"/>
                </a:solidFill>
              </a:rPr>
              <a:t>Afọlábí</a:t>
            </a:r>
            <a:r>
              <a:rPr lang="en-US" sz="2000" b="1" dirty="0">
                <a:solidFill>
                  <a:schemeClr val="tx1"/>
                </a:solidFill>
              </a:rPr>
              <a:t> </a:t>
            </a:r>
            <a:r>
              <a:rPr lang="en-US" sz="2000" b="1" dirty="0" err="1">
                <a:solidFill>
                  <a:schemeClr val="tx1"/>
                </a:solidFill>
              </a:rPr>
              <a:t>Tolulope</a:t>
            </a:r>
            <a:r>
              <a:rPr lang="en-US" sz="2000" b="1" dirty="0">
                <a:solidFill>
                  <a:schemeClr val="tx1"/>
                </a:solidFill>
              </a:rPr>
              <a:t> </a:t>
            </a:r>
            <a:r>
              <a:rPr lang="en-US" sz="2000" b="1" dirty="0" err="1">
                <a:solidFill>
                  <a:schemeClr val="tx1"/>
                </a:solidFill>
              </a:rPr>
              <a:t>Irapada</a:t>
            </a:r>
            <a:endParaRPr lang="en-US" sz="2000" b="1" dirty="0">
              <a:solidFill>
                <a:schemeClr val="tx1"/>
              </a:solidFill>
            </a:endParaRPr>
          </a:p>
        </p:txBody>
      </p:sp>
    </p:spTree>
    <p:extLst>
      <p:ext uri="{BB962C8B-B14F-4D97-AF65-F5344CB8AC3E}">
        <p14:creationId xmlns:p14="http://schemas.microsoft.com/office/powerpoint/2010/main" val="141771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4" y="269262"/>
            <a:ext cx="9720072" cy="1328785"/>
          </a:xfrm>
        </p:spPr>
        <p:txBody>
          <a:bodyPr>
            <a:normAutofit fontScale="90000"/>
          </a:bodyPr>
          <a:lstStyle/>
          <a:p>
            <a:r>
              <a:rPr lang="en-US" dirty="0"/>
              <a:t>Probable Solutions For inclusion &amp; Accessibility for </a:t>
            </a:r>
            <a:r>
              <a:rPr lang="en-US" dirty="0" err="1"/>
              <a:t>pwd’S</a:t>
            </a:r>
            <a:r>
              <a:rPr lang="en-US" dirty="0"/>
              <a:t> &amp; underserved communities</a:t>
            </a:r>
          </a:p>
        </p:txBody>
      </p:sp>
      <p:pic>
        <p:nvPicPr>
          <p:cNvPr id="9" name="Content Placeholder 8"/>
          <p:cNvPicPr>
            <a:picLocks noGrp="1" noChangeAspect="1"/>
          </p:cNvPicPr>
          <p:nvPr>
            <p:ph sz="half" idx="2"/>
          </p:nvPr>
        </p:nvPicPr>
        <p:blipFill>
          <a:blip r:embed="rId2"/>
          <a:srcRect/>
          <a:stretch/>
        </p:blipFill>
        <p:spPr>
          <a:xfrm>
            <a:off x="6941750" y="2263298"/>
            <a:ext cx="4692338" cy="301504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264" y="5858350"/>
            <a:ext cx="894451" cy="855392"/>
          </a:xfrm>
          <a:prstGeom prst="rect">
            <a:avLst/>
          </a:prstGeom>
        </p:spPr>
      </p:pic>
      <p:sp>
        <p:nvSpPr>
          <p:cNvPr id="4" name="Content Placeholder 3">
            <a:extLst>
              <a:ext uri="{FF2B5EF4-FFF2-40B4-BE49-F238E27FC236}">
                <a16:creationId xmlns:a16="http://schemas.microsoft.com/office/drawing/2014/main" id="{DA6CC140-646E-55E1-4E08-59731502000F}"/>
              </a:ext>
            </a:extLst>
          </p:cNvPr>
          <p:cNvSpPr>
            <a:spLocks noGrp="1"/>
          </p:cNvSpPr>
          <p:nvPr>
            <p:ph sz="half" idx="1"/>
          </p:nvPr>
        </p:nvSpPr>
        <p:spPr>
          <a:xfrm>
            <a:off x="918971" y="2263298"/>
            <a:ext cx="4754880" cy="4023360"/>
          </a:xfrm>
        </p:spPr>
        <p:txBody>
          <a:bodyPr>
            <a:normAutofit fontScale="92500" lnSpcReduction="20000"/>
          </a:bodyPr>
          <a:lstStyle/>
          <a:p>
            <a:r>
              <a:rPr lang="en-US" dirty="0"/>
              <a:t>7. Collaboration with NGOs
   - Partner with non-governmental organizations (NGOs) and community groups working on inclusion to leverage their expertise and resources.</a:t>
            </a:r>
          </a:p>
          <a:p>
            <a:endParaRPr lang="en-US" dirty="0"/>
          </a:p>
          <a:p>
            <a:r>
              <a:rPr lang="en-US" dirty="0"/>
              <a:t>8. Training Programs
    - Develop training programs for educators, employers, and service providers to enhance their understanding of inclusivity and equip them with the skills to implement it effectively.
 Involving various stakeholders is essential for successful implementation.</a:t>
            </a:r>
          </a:p>
        </p:txBody>
      </p:sp>
    </p:spTree>
    <p:extLst>
      <p:ext uri="{BB962C8B-B14F-4D97-AF65-F5344CB8AC3E}">
        <p14:creationId xmlns:p14="http://schemas.microsoft.com/office/powerpoint/2010/main" val="108048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a:srcRect/>
          <a:stretch/>
        </p:blipFill>
        <p:spPr>
          <a:xfrm>
            <a:off x="5875217" y="1921476"/>
            <a:ext cx="5406498" cy="379261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264" y="5858350"/>
            <a:ext cx="894451" cy="855392"/>
          </a:xfrm>
          <a:prstGeom prst="rect">
            <a:avLst/>
          </a:prstGeom>
        </p:spPr>
      </p:pic>
      <p:sp>
        <p:nvSpPr>
          <p:cNvPr id="11" name="Title 10">
            <a:extLst>
              <a:ext uri="{FF2B5EF4-FFF2-40B4-BE49-F238E27FC236}">
                <a16:creationId xmlns:a16="http://schemas.microsoft.com/office/drawing/2014/main" id="{989AD836-1E1B-5E84-A789-FFE3F447AF1C}"/>
              </a:ext>
            </a:extLst>
          </p:cNvPr>
          <p:cNvSpPr>
            <a:spLocks noGrp="1"/>
          </p:cNvSpPr>
          <p:nvPr>
            <p:ph type="title"/>
          </p:nvPr>
        </p:nvSpPr>
        <p:spPr>
          <a:xfrm>
            <a:off x="1549289" y="2653040"/>
            <a:ext cx="9720072" cy="1499616"/>
          </a:xfrm>
        </p:spPr>
        <p:txBody>
          <a:bodyPr/>
          <a:lstStyle/>
          <a:p>
            <a:r>
              <a:rPr lang="en-US" dirty="0"/>
              <a:t>Thank You</a:t>
            </a:r>
          </a:p>
        </p:txBody>
      </p:sp>
    </p:spTree>
    <p:extLst>
      <p:ext uri="{BB962C8B-B14F-4D97-AF65-F5344CB8AC3E}">
        <p14:creationId xmlns:p14="http://schemas.microsoft.com/office/powerpoint/2010/main" val="252866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lstStyle/>
          <a:p>
            <a:r>
              <a:rPr lang="en-US" dirty="0"/>
              <a:t>INTRODUCTION</a:t>
            </a:r>
          </a:p>
        </p:txBody>
      </p:sp>
      <p:sp>
        <p:nvSpPr>
          <p:cNvPr id="3" name="Content Placeholder 2"/>
          <p:cNvSpPr>
            <a:spLocks noGrp="1"/>
          </p:cNvSpPr>
          <p:nvPr>
            <p:ph sz="half" idx="1"/>
          </p:nvPr>
        </p:nvSpPr>
        <p:spPr>
          <a:xfrm>
            <a:off x="457193" y="1729939"/>
            <a:ext cx="4754880" cy="4399006"/>
          </a:xfrm>
        </p:spPr>
        <p:txBody>
          <a:bodyPr>
            <a:noAutofit/>
          </a:bodyPr>
          <a:lstStyle/>
          <a:p>
            <a:r>
              <a:rPr lang="en-US" sz="2400" dirty="0"/>
              <a:t>Undeserved communities consist of people that are denied their abilities through unavailability of information, they are like people with super powers but are not aware of it. Likewise people with disabilities, their greatest form of disability is non-inclusion, denying them from growth and skills that will serve as form of livelihood thereby fostering their quotas in society.</a:t>
            </a:r>
          </a:p>
          <a:p>
            <a:endParaRPr lang="en-US" sz="2400" dirty="0"/>
          </a:p>
        </p:txBody>
      </p:sp>
      <p:pic>
        <p:nvPicPr>
          <p:cNvPr id="9" name="Content Placeholder 8" descr="Sense and Sensitivity - Florida Association News Blo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89638" y="1729939"/>
            <a:ext cx="5394324" cy="3596216"/>
          </a:xfrm>
          <a:ln>
            <a:solidFill>
              <a:schemeClr val="bg1"/>
            </a:solidFill>
          </a:ln>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3179" y="5836803"/>
            <a:ext cx="894451" cy="855392"/>
          </a:xfrm>
          <a:prstGeom prst="rect">
            <a:avLst/>
          </a:prstGeom>
        </p:spPr>
      </p:pic>
    </p:spTree>
    <p:extLst>
      <p:ext uri="{BB962C8B-B14F-4D97-AF65-F5344CB8AC3E}">
        <p14:creationId xmlns:p14="http://schemas.microsoft.com/office/powerpoint/2010/main" val="179996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lstStyle/>
          <a:p>
            <a:r>
              <a:rPr lang="en-US" dirty="0"/>
              <a:t>What is accessibility and inclusion?</a:t>
            </a:r>
          </a:p>
        </p:txBody>
      </p:sp>
      <p:sp>
        <p:nvSpPr>
          <p:cNvPr id="3" name="Content Placeholder 2"/>
          <p:cNvSpPr>
            <a:spLocks noGrp="1"/>
          </p:cNvSpPr>
          <p:nvPr>
            <p:ph sz="half" idx="1"/>
          </p:nvPr>
        </p:nvSpPr>
        <p:spPr>
          <a:xfrm>
            <a:off x="1024127" y="1865870"/>
            <a:ext cx="4754880" cy="4023360"/>
          </a:xfrm>
        </p:spPr>
        <p:txBody>
          <a:bodyPr/>
          <a:lstStyle/>
          <a:p>
            <a:r>
              <a:rPr lang="en-US" dirty="0"/>
              <a:t>Accessibility means the possibility of an individual, with or without problems of mobility or sensory perception, to understand a space, integrate into it, or interact with its content. Inclusion, according to Ban Ki-moon, 8th Secretary-General of the United Nations (2015), is “Building a sustainable, inclusive world for all requires the full engagement of people of all abilities,” </a:t>
            </a:r>
          </a:p>
        </p:txBody>
      </p:sp>
      <p:pic>
        <p:nvPicPr>
          <p:cNvPr id="9" name="Content Placeholder 8" descr="All About &lt;strong&gt;Accessibility&lt;/strong&gt;: How We’re Working to Make ORCID an &lt;strong&gt;Inclusive&lt;/strong&gt;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2588" y="2286001"/>
            <a:ext cx="5360086" cy="301504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392" y="5849160"/>
            <a:ext cx="894451" cy="855392"/>
          </a:xfrm>
          <a:prstGeom prst="rect">
            <a:avLst/>
          </a:prstGeom>
        </p:spPr>
      </p:pic>
    </p:spTree>
    <p:extLst>
      <p:ext uri="{BB962C8B-B14F-4D97-AF65-F5344CB8AC3E}">
        <p14:creationId xmlns:p14="http://schemas.microsoft.com/office/powerpoint/2010/main" val="240455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lstStyle/>
          <a:p>
            <a:r>
              <a:rPr lang="en-US" dirty="0"/>
              <a:t>What is accessibility and inclusion?</a:t>
            </a:r>
          </a:p>
        </p:txBody>
      </p:sp>
      <p:sp>
        <p:nvSpPr>
          <p:cNvPr id="3" name="Content Placeholder 2"/>
          <p:cNvSpPr>
            <a:spLocks noGrp="1"/>
          </p:cNvSpPr>
          <p:nvPr>
            <p:ph sz="half" idx="1"/>
          </p:nvPr>
        </p:nvSpPr>
        <p:spPr>
          <a:xfrm>
            <a:off x="1024127" y="1865870"/>
            <a:ext cx="4754880" cy="4023360"/>
          </a:xfrm>
        </p:spPr>
        <p:txBody>
          <a:bodyPr/>
          <a:lstStyle/>
          <a:p>
            <a:r>
              <a:rPr lang="en-US" dirty="0"/>
              <a:t>This involves removing access barriers affecting those who want to interact with digital content. These barriers might include inaccessible systems, a lack of skills or understanding by the user, or the lack of devices or connectivity to digital content. Digitalization of learning, working, and skill development, has experienced another leap since the pandemic, COVID-19, and this has led to a digital divide that reinforces social and economic disparities.</a:t>
            </a:r>
          </a:p>
        </p:txBody>
      </p:sp>
      <p:pic>
        <p:nvPicPr>
          <p:cNvPr id="9" name="Content Placeholder 8"/>
          <p:cNvPicPr>
            <a:picLocks noGrp="1" noChangeAspect="1"/>
          </p:cNvPicPr>
          <p:nvPr>
            <p:ph sz="half" idx="2"/>
          </p:nvPr>
        </p:nvPicPr>
        <p:blipFill>
          <a:blip r:embed="rId2"/>
          <a:srcRect/>
          <a:stretch/>
        </p:blipFill>
        <p:spPr>
          <a:xfrm>
            <a:off x="7001344" y="2286001"/>
            <a:ext cx="4522572" cy="301504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392" y="5849160"/>
            <a:ext cx="894451" cy="855392"/>
          </a:xfrm>
          <a:prstGeom prst="rect">
            <a:avLst/>
          </a:prstGeom>
        </p:spPr>
      </p:pic>
    </p:spTree>
    <p:extLst>
      <p:ext uri="{BB962C8B-B14F-4D97-AF65-F5344CB8AC3E}">
        <p14:creationId xmlns:p14="http://schemas.microsoft.com/office/powerpoint/2010/main" val="151812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normAutofit fontScale="90000"/>
          </a:bodyPr>
          <a:lstStyle/>
          <a:p>
            <a:r>
              <a:rPr lang="en-US" dirty="0"/>
              <a:t>People with disabilities and underserved areas</a:t>
            </a:r>
          </a:p>
        </p:txBody>
      </p:sp>
      <p:sp>
        <p:nvSpPr>
          <p:cNvPr id="3" name="Content Placeholder 2"/>
          <p:cNvSpPr>
            <a:spLocks noGrp="1"/>
          </p:cNvSpPr>
          <p:nvPr>
            <p:ph sz="half" idx="1"/>
          </p:nvPr>
        </p:nvSpPr>
        <p:spPr>
          <a:xfrm>
            <a:off x="1073560" y="1567915"/>
            <a:ext cx="4754880" cy="4023360"/>
          </a:xfrm>
        </p:spPr>
        <p:txBody>
          <a:bodyPr>
            <a:normAutofit fontScale="92500"/>
          </a:bodyPr>
          <a:lstStyle/>
          <a:p>
            <a:r>
              <a:rPr lang="en-US" dirty="0"/>
              <a:t>According to </a:t>
            </a:r>
            <a:r>
              <a:rPr lang="en-GB" dirty="0"/>
              <a:t>Adam and Kreps 2009</a:t>
            </a:r>
            <a:r>
              <a:rPr lang="en-US" dirty="0"/>
              <a:t>, people with disabilities are known as individuals with deficit abilities in  </a:t>
            </a:r>
            <a:r>
              <a:rPr lang="en-GB" dirty="0"/>
              <a:t>which social inclusion is a pursuit rather than a secured state. </a:t>
            </a:r>
            <a:r>
              <a:rPr lang="en-US" dirty="0"/>
              <a:t>It was reported by WHO in 2011 that they</a:t>
            </a:r>
            <a:r>
              <a:rPr lang="en-GB" dirty="0"/>
              <a:t> arguably live in a society designed for the numerically disability-free majority and face an increased risk of social exclusion, as they ‘do not have equal access to health care, education, and employment opportunities, do not receive the disability-related services that they require, and experience exclusion from everyday life activities’</a:t>
            </a:r>
            <a:r>
              <a:rPr lang="en-US" dirty="0"/>
              <a:t>.</a:t>
            </a:r>
          </a:p>
        </p:txBody>
      </p:sp>
      <p:pic>
        <p:nvPicPr>
          <p:cNvPr id="9" name="Content Placeholder 8"/>
          <p:cNvPicPr>
            <a:picLocks noGrp="1" noChangeAspect="1"/>
          </p:cNvPicPr>
          <p:nvPr>
            <p:ph sz="half" idx="2"/>
          </p:nvPr>
        </p:nvPicPr>
        <p:blipFill>
          <a:blip r:embed="rId2"/>
          <a:srcRect/>
          <a:stretch/>
        </p:blipFill>
        <p:spPr>
          <a:xfrm>
            <a:off x="7250008" y="2286001"/>
            <a:ext cx="4025244" cy="301504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392" y="5849160"/>
            <a:ext cx="894451" cy="855392"/>
          </a:xfrm>
          <a:prstGeom prst="rect">
            <a:avLst/>
          </a:prstGeom>
        </p:spPr>
      </p:pic>
    </p:spTree>
    <p:extLst>
      <p:ext uri="{BB962C8B-B14F-4D97-AF65-F5344CB8AC3E}">
        <p14:creationId xmlns:p14="http://schemas.microsoft.com/office/powerpoint/2010/main" val="151581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normAutofit fontScale="90000"/>
          </a:bodyPr>
          <a:lstStyle/>
          <a:p>
            <a:r>
              <a:rPr lang="en-US" dirty="0"/>
              <a:t>People with disabilities and underserved areas</a:t>
            </a:r>
          </a:p>
        </p:txBody>
      </p:sp>
      <p:sp>
        <p:nvSpPr>
          <p:cNvPr id="3" name="Content Placeholder 2"/>
          <p:cNvSpPr>
            <a:spLocks noGrp="1"/>
          </p:cNvSpPr>
          <p:nvPr>
            <p:ph sz="half" idx="1"/>
          </p:nvPr>
        </p:nvSpPr>
        <p:spPr>
          <a:xfrm>
            <a:off x="1024127" y="1865870"/>
            <a:ext cx="4754880" cy="4023360"/>
          </a:xfrm>
        </p:spPr>
        <p:txBody>
          <a:bodyPr>
            <a:normAutofit fontScale="85000" lnSpcReduction="20000"/>
          </a:bodyPr>
          <a:lstStyle/>
          <a:p>
            <a:r>
              <a:rPr lang="en-GB" sz="2400" dirty="0"/>
              <a:t>Also, they often live in low-income households and the mobility and accessibility issues they often encounter decrease their participation in civic activities (Gov.UK 2014; papworthtrust.org.uk 2013; </a:t>
            </a:r>
            <a:r>
              <a:rPr lang="en-GB" sz="2400" dirty="0" err="1"/>
              <a:t>Sourbati</a:t>
            </a:r>
            <a:r>
              <a:rPr lang="en-GB" sz="2400" dirty="0"/>
              <a:t> 2012)</a:t>
            </a:r>
            <a:r>
              <a:rPr lang="en-US" sz="2400" dirty="0"/>
              <a:t> </a:t>
            </a:r>
            <a:r>
              <a:rPr lang="en-GB" sz="2400" dirty="0"/>
              <a:t>The term ‘disabled people’ is often used in both scholarly and non-scholarly discussions. While scholars such as Dan </a:t>
            </a:r>
            <a:r>
              <a:rPr lang="en-GB" sz="2400" dirty="0" err="1"/>
              <a:t>Goodley</a:t>
            </a:r>
            <a:r>
              <a:rPr lang="en-GB" sz="2400" dirty="0"/>
              <a:t> make use of the term ‘disabled people’, the term </a:t>
            </a:r>
            <a:r>
              <a:rPr lang="en-GB" sz="2400" dirty="0" err="1"/>
              <a:t>PwD</a:t>
            </a:r>
            <a:r>
              <a:rPr lang="en-GB" sz="2400" dirty="0"/>
              <a:t> is often used by the advocacy movement that aims to put the person before the disability. In this paper, the preference is for </a:t>
            </a:r>
            <a:r>
              <a:rPr lang="en-GB" sz="2400" dirty="0" err="1"/>
              <a:t>PwD</a:t>
            </a:r>
            <a:r>
              <a:rPr lang="en-GB" sz="2400" dirty="0"/>
              <a:t>, as this term approaches a certain aspect of those people’s bio-medical status, without characterising them as ‘disabled’ and thus without defining their identity by their disability.</a:t>
            </a:r>
            <a:r>
              <a:rPr lang="en-GB" dirty="0"/>
              <a:t>	</a:t>
            </a:r>
            <a:endParaRPr lang="en-US" dirty="0"/>
          </a:p>
          <a:p>
            <a:endParaRPr lang="en-US" dirty="0"/>
          </a:p>
        </p:txBody>
      </p:sp>
      <p:pic>
        <p:nvPicPr>
          <p:cNvPr id="9" name="Content Placeholder 8"/>
          <p:cNvPicPr>
            <a:picLocks noGrp="1" noChangeAspect="1"/>
          </p:cNvPicPr>
          <p:nvPr>
            <p:ph sz="half" idx="2"/>
          </p:nvPr>
        </p:nvPicPr>
        <p:blipFill>
          <a:blip r:embed="rId2"/>
          <a:srcRect/>
          <a:stretch/>
        </p:blipFill>
        <p:spPr>
          <a:xfrm>
            <a:off x="6823989" y="2511272"/>
            <a:ext cx="4877283" cy="2564506"/>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392" y="5849160"/>
            <a:ext cx="894451" cy="855392"/>
          </a:xfrm>
          <a:prstGeom prst="rect">
            <a:avLst/>
          </a:prstGeom>
        </p:spPr>
      </p:pic>
    </p:spTree>
    <p:extLst>
      <p:ext uri="{BB962C8B-B14F-4D97-AF65-F5344CB8AC3E}">
        <p14:creationId xmlns:p14="http://schemas.microsoft.com/office/powerpoint/2010/main" val="95939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560" y="395416"/>
            <a:ext cx="9720072" cy="836792"/>
          </a:xfrm>
        </p:spPr>
        <p:txBody>
          <a:bodyPr/>
          <a:lstStyle/>
          <a:p>
            <a:r>
              <a:rPr lang="en-US" dirty="0"/>
              <a:t>Digital inclusion and accessibility</a:t>
            </a:r>
          </a:p>
        </p:txBody>
      </p:sp>
      <p:sp>
        <p:nvSpPr>
          <p:cNvPr id="3" name="Content Placeholder 2"/>
          <p:cNvSpPr>
            <a:spLocks noGrp="1"/>
          </p:cNvSpPr>
          <p:nvPr>
            <p:ph sz="half" idx="1"/>
          </p:nvPr>
        </p:nvSpPr>
        <p:spPr>
          <a:xfrm>
            <a:off x="1178716" y="1417320"/>
            <a:ext cx="4754880" cy="4023360"/>
          </a:xfrm>
        </p:spPr>
        <p:txBody>
          <a:bodyPr>
            <a:normAutofit fontScale="92500" lnSpcReduction="10000"/>
          </a:bodyPr>
          <a:lstStyle/>
          <a:p>
            <a:r>
              <a:rPr lang="en-US" dirty="0"/>
              <a:t>To seize opportunities presented by digitalization and to keep up with new jobs requirements, equipping oneself with digital skills has become essential. Research carried out by the World Economic Forum predicts that 54 percent of the population will need strong reskilling by 2022 – and this need is even more pressing for developing countries. Digital skills are not mere a necessity for decent employment for individuals, but also a driver of social inclusion. Some initiatives and businesses are working to empower communities with necessary digital skills and assist them to be employed and included, regardless of their genders, background, and physical conditions.</a:t>
            </a:r>
          </a:p>
        </p:txBody>
      </p:sp>
      <p:pic>
        <p:nvPicPr>
          <p:cNvPr id="9" name="Content Placeholder 8"/>
          <p:cNvPicPr>
            <a:picLocks noGrp="1" noChangeAspect="1"/>
          </p:cNvPicPr>
          <p:nvPr>
            <p:ph sz="half" idx="2"/>
          </p:nvPr>
        </p:nvPicPr>
        <p:blipFill>
          <a:blip r:embed="rId2"/>
          <a:srcRect/>
          <a:stretch/>
        </p:blipFill>
        <p:spPr>
          <a:xfrm>
            <a:off x="6823989" y="2575761"/>
            <a:ext cx="4877283" cy="2435527"/>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392" y="5849160"/>
            <a:ext cx="894451" cy="855392"/>
          </a:xfrm>
          <a:prstGeom prst="rect">
            <a:avLst/>
          </a:prstGeom>
        </p:spPr>
      </p:pic>
    </p:spTree>
    <p:extLst>
      <p:ext uri="{BB962C8B-B14F-4D97-AF65-F5344CB8AC3E}">
        <p14:creationId xmlns:p14="http://schemas.microsoft.com/office/powerpoint/2010/main" val="9293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4" y="269262"/>
            <a:ext cx="9720072" cy="1328785"/>
          </a:xfrm>
        </p:spPr>
        <p:txBody>
          <a:bodyPr>
            <a:normAutofit fontScale="90000"/>
          </a:bodyPr>
          <a:lstStyle/>
          <a:p>
            <a:r>
              <a:rPr lang="en-US" dirty="0"/>
              <a:t>Probable Solutions For inclusion &amp; Accessibility for </a:t>
            </a:r>
            <a:r>
              <a:rPr lang="en-US" dirty="0" err="1"/>
              <a:t>pwd’S</a:t>
            </a:r>
            <a:r>
              <a:rPr lang="en-US" dirty="0"/>
              <a:t> &amp; underserved communities</a:t>
            </a:r>
          </a:p>
        </p:txBody>
      </p:sp>
      <p:sp>
        <p:nvSpPr>
          <p:cNvPr id="3" name="Content Placeholder 2"/>
          <p:cNvSpPr>
            <a:spLocks noGrp="1"/>
          </p:cNvSpPr>
          <p:nvPr>
            <p:ph sz="half" idx="1"/>
          </p:nvPr>
        </p:nvSpPr>
        <p:spPr>
          <a:xfrm>
            <a:off x="1179998" y="1920237"/>
            <a:ext cx="4754880" cy="4023360"/>
          </a:xfrm>
        </p:spPr>
        <p:txBody>
          <a:bodyPr>
            <a:normAutofit fontScale="92500" lnSpcReduction="20000"/>
          </a:bodyPr>
          <a:lstStyle/>
          <a:p>
            <a:pPr rtl="0"/>
            <a:r>
              <a:rPr lang="en-US" sz="1800" b="0" i="0" u="none" strike="noStrike" dirty="0">
                <a:solidFill>
                  <a:srgbClr val="000000"/>
                </a:solidFill>
                <a:effectLst/>
                <a:latin typeface="Google Sans"/>
              </a:rPr>
              <a:t>1. Accessible Infrastructure</a:t>
            </a:r>
            <a:endParaRPr lang="en-US" dirty="0">
              <a:effectLst/>
            </a:endParaRPr>
          </a:p>
          <a:p>
            <a:pPr rtl="0"/>
            <a:r>
              <a:rPr lang="en-US" sz="1800" b="0" i="0" u="none" strike="noStrike" dirty="0">
                <a:solidFill>
                  <a:srgbClr val="000000"/>
                </a:solidFill>
                <a:effectLst/>
                <a:latin typeface="Google Sans"/>
              </a:rPr>
              <a:t>   - Ensure public spaces, transportation, and buildings are designed with accessibility features like ramps, elevators, and tactile paths.</a:t>
            </a:r>
            <a:endParaRPr lang="en-US" dirty="0">
              <a:effectLst/>
            </a:endParaRPr>
          </a:p>
          <a:p>
            <a:pPr rtl="0"/>
            <a:br>
              <a:rPr lang="en-US" dirty="0"/>
            </a:br>
            <a:r>
              <a:rPr lang="en-US" sz="1800" b="0" i="0" u="none" strike="noStrike" dirty="0">
                <a:solidFill>
                  <a:srgbClr val="000000"/>
                </a:solidFill>
                <a:effectLst/>
                <a:latin typeface="Google Sans"/>
              </a:rPr>
              <a:t>2. Inclusive Policies</a:t>
            </a:r>
            <a:endParaRPr lang="en-US" dirty="0">
              <a:effectLst/>
            </a:endParaRPr>
          </a:p>
          <a:p>
            <a:pPr rtl="0"/>
            <a:r>
              <a:rPr lang="en-US" sz="1800" b="0" i="0" u="none" strike="noStrike" dirty="0">
                <a:solidFill>
                  <a:srgbClr val="000000"/>
                </a:solidFill>
                <a:effectLst/>
                <a:latin typeface="Google Sans"/>
              </a:rPr>
              <a:t>   - Implement and enforce policies that promote equal opportunities, including anti-discrimination measures and accommodations for PWDs.</a:t>
            </a:r>
            <a:endParaRPr lang="en-US" dirty="0">
              <a:effectLst/>
            </a:endParaRPr>
          </a:p>
          <a:p>
            <a:pPr rtl="0"/>
            <a:br>
              <a:rPr lang="en-US" dirty="0"/>
            </a:br>
            <a:r>
              <a:rPr lang="en-US" sz="1800" b="0" i="0" u="none" strike="noStrike" dirty="0">
                <a:solidFill>
                  <a:srgbClr val="000000"/>
                </a:solidFill>
                <a:effectLst/>
                <a:latin typeface="Google Sans"/>
              </a:rPr>
              <a:t>3. Education and Awareness</a:t>
            </a:r>
            <a:endParaRPr lang="en-US" dirty="0">
              <a:effectLst/>
            </a:endParaRPr>
          </a:p>
          <a:p>
            <a:pPr rtl="0"/>
            <a:r>
              <a:rPr lang="en-US" sz="1800" b="0" i="0" u="none" strike="noStrike" dirty="0">
                <a:solidFill>
                  <a:srgbClr val="000000"/>
                </a:solidFill>
                <a:effectLst/>
                <a:latin typeface="Google Sans"/>
              </a:rPr>
              <a:t>   - Conduct awareness campaigns to educate communities about the needs and abilities of PWDs, fostering understanding and reducing stigma.</a:t>
            </a:r>
            <a:endParaRPr lang="en-US" dirty="0">
              <a:effectLst/>
            </a:endParaRPr>
          </a:p>
          <a:p>
            <a:endParaRPr lang="en-US" dirty="0"/>
          </a:p>
        </p:txBody>
      </p:sp>
      <p:pic>
        <p:nvPicPr>
          <p:cNvPr id="9" name="Content Placeholder 8"/>
          <p:cNvPicPr>
            <a:picLocks noGrp="1" noChangeAspect="1"/>
          </p:cNvPicPr>
          <p:nvPr>
            <p:ph sz="half" idx="2"/>
          </p:nvPr>
        </p:nvPicPr>
        <p:blipFill>
          <a:blip r:embed="rId2"/>
          <a:srcRect/>
          <a:stretch/>
        </p:blipFill>
        <p:spPr>
          <a:xfrm>
            <a:off x="7275297" y="2263298"/>
            <a:ext cx="4025244" cy="3015048"/>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264" y="5858350"/>
            <a:ext cx="894451" cy="855392"/>
          </a:xfrm>
          <a:prstGeom prst="rect">
            <a:avLst/>
          </a:prstGeom>
        </p:spPr>
      </p:pic>
    </p:spTree>
    <p:extLst>
      <p:ext uri="{BB962C8B-B14F-4D97-AF65-F5344CB8AC3E}">
        <p14:creationId xmlns:p14="http://schemas.microsoft.com/office/powerpoint/2010/main" val="107072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4" y="269262"/>
            <a:ext cx="9720072" cy="1328785"/>
          </a:xfrm>
        </p:spPr>
        <p:txBody>
          <a:bodyPr>
            <a:normAutofit fontScale="90000"/>
          </a:bodyPr>
          <a:lstStyle/>
          <a:p>
            <a:r>
              <a:rPr lang="en-US" dirty="0"/>
              <a:t>Probable Solutions For inclusion &amp; Accessibility for </a:t>
            </a:r>
            <a:r>
              <a:rPr lang="en-US" dirty="0" err="1"/>
              <a:t>pwd’S</a:t>
            </a:r>
            <a:r>
              <a:rPr lang="en-US" dirty="0"/>
              <a:t> &amp; underserved communities</a:t>
            </a:r>
          </a:p>
        </p:txBody>
      </p:sp>
      <p:pic>
        <p:nvPicPr>
          <p:cNvPr id="9" name="Content Placeholder 8"/>
          <p:cNvPicPr>
            <a:picLocks noGrp="1" noChangeAspect="1"/>
          </p:cNvPicPr>
          <p:nvPr>
            <p:ph sz="half" idx="2"/>
          </p:nvPr>
        </p:nvPicPr>
        <p:blipFill>
          <a:blip r:embed="rId2"/>
          <a:srcRect/>
          <a:stretch/>
        </p:blipFill>
        <p:spPr>
          <a:xfrm>
            <a:off x="6849278" y="2549944"/>
            <a:ext cx="4877283" cy="2441755"/>
          </a:xfrm>
        </p:spPr>
      </p:pic>
      <p:sp>
        <p:nvSpPr>
          <p:cNvPr id="5" name="Right Triangle 4"/>
          <p:cNvSpPr/>
          <p:nvPr/>
        </p:nvSpPr>
        <p:spPr>
          <a:xfrm>
            <a:off x="4571" y="5943600"/>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1269361" y="-7"/>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7" y="-1"/>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rot="16200000">
            <a:off x="11281715" y="5943598"/>
            <a:ext cx="914400" cy="9144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ИНТЕРНЕТ ИЗДАНИЕ: AI for Good Global Summ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264" y="5858350"/>
            <a:ext cx="894451" cy="855392"/>
          </a:xfrm>
          <a:prstGeom prst="rect">
            <a:avLst/>
          </a:prstGeom>
        </p:spPr>
      </p:pic>
      <p:sp>
        <p:nvSpPr>
          <p:cNvPr id="11" name="Content Placeholder 10">
            <a:extLst>
              <a:ext uri="{FF2B5EF4-FFF2-40B4-BE49-F238E27FC236}">
                <a16:creationId xmlns:a16="http://schemas.microsoft.com/office/drawing/2014/main" id="{EB4C1494-3557-266D-1841-439FA4BF02E6}"/>
              </a:ext>
            </a:extLst>
          </p:cNvPr>
          <p:cNvSpPr>
            <a:spLocks noGrp="1"/>
          </p:cNvSpPr>
          <p:nvPr>
            <p:ph sz="half" idx="1"/>
          </p:nvPr>
        </p:nvSpPr>
        <p:spPr>
          <a:xfrm>
            <a:off x="1179998" y="2078645"/>
            <a:ext cx="4754880" cy="4023360"/>
          </a:xfrm>
        </p:spPr>
        <p:txBody>
          <a:bodyPr>
            <a:normAutofit fontScale="92500" lnSpcReduction="20000"/>
          </a:bodyPr>
          <a:lstStyle/>
          <a:p>
            <a:pPr rtl="0"/>
            <a:r>
              <a:rPr lang="en-US" sz="1800" b="0" i="0" u="none" strike="noStrike" dirty="0">
                <a:solidFill>
                  <a:srgbClr val="000000"/>
                </a:solidFill>
                <a:effectLst/>
                <a:latin typeface="Google Sans"/>
              </a:rPr>
              <a:t>4. Employment Opportunities</a:t>
            </a:r>
            <a:endParaRPr lang="en-US" dirty="0">
              <a:effectLst/>
            </a:endParaRPr>
          </a:p>
          <a:p>
            <a:pPr rtl="0"/>
            <a:r>
              <a:rPr lang="en-US" sz="1800" b="0" i="0" u="none" strike="noStrike" dirty="0">
                <a:solidFill>
                  <a:srgbClr val="000000"/>
                </a:solidFill>
                <a:effectLst/>
                <a:latin typeface="Google Sans"/>
              </a:rPr>
              <a:t>   - Encourage businesses to create inclusive workplaces by providing reasonable accommodations, flexible work arrangements, and equal opportunities for hiring and career advancement.</a:t>
            </a:r>
            <a:endParaRPr lang="en-US" dirty="0">
              <a:effectLst/>
            </a:endParaRPr>
          </a:p>
          <a:p>
            <a:pPr rtl="0"/>
            <a:br>
              <a:rPr lang="en-US" dirty="0"/>
            </a:br>
            <a:r>
              <a:rPr lang="en-US" sz="1800" b="0" i="0" u="none" strike="noStrike" dirty="0">
                <a:solidFill>
                  <a:srgbClr val="000000"/>
                </a:solidFill>
                <a:effectLst/>
                <a:latin typeface="Google Sans"/>
              </a:rPr>
              <a:t>5. Technology for Inclusion</a:t>
            </a:r>
            <a:endParaRPr lang="en-US" dirty="0">
              <a:effectLst/>
            </a:endParaRPr>
          </a:p>
          <a:p>
            <a:pPr rtl="0"/>
            <a:r>
              <a:rPr lang="en-US" sz="1800" b="0" i="0" u="none" strike="noStrike" dirty="0">
                <a:solidFill>
                  <a:srgbClr val="000000"/>
                </a:solidFill>
                <a:effectLst/>
                <a:latin typeface="Google Sans"/>
              </a:rPr>
              <a:t>   - Leverage technology to enhance accessibility, such as screen readers, voice recognition software, and adaptive devices.</a:t>
            </a:r>
            <a:endParaRPr lang="en-US" dirty="0">
              <a:effectLst/>
            </a:endParaRPr>
          </a:p>
          <a:p>
            <a:pPr rtl="0"/>
            <a:br>
              <a:rPr lang="en-US" dirty="0"/>
            </a:br>
            <a:r>
              <a:rPr lang="en-US" sz="1800" b="0" i="0" u="none" strike="noStrike" dirty="0">
                <a:solidFill>
                  <a:srgbClr val="000000"/>
                </a:solidFill>
                <a:effectLst/>
                <a:latin typeface="Google Sans"/>
              </a:rPr>
              <a:t>6. Community development</a:t>
            </a:r>
          </a:p>
          <a:p>
            <a:pPr rtl="0"/>
            <a:r>
              <a:rPr lang="en-US" sz="1800" b="0" i="0" u="none" strike="noStrike" dirty="0">
                <a:solidFill>
                  <a:srgbClr val="000000"/>
                </a:solidFill>
                <a:effectLst/>
                <a:latin typeface="Google Sans"/>
              </a:rPr>
              <a:t> Involve PWDs and underserved communities in decision-making processes to ensure their voices are heard and their specific needs are considered.</a:t>
            </a:r>
            <a:endParaRPr lang="en-US" dirty="0"/>
          </a:p>
        </p:txBody>
      </p:sp>
    </p:spTree>
    <p:extLst>
      <p:ext uri="{BB962C8B-B14F-4D97-AF65-F5344CB8AC3E}">
        <p14:creationId xmlns:p14="http://schemas.microsoft.com/office/powerpoint/2010/main" val="191720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149</TotalTime>
  <Words>496</Words>
  <Application>Microsoft Office PowerPoint</Application>
  <PresentationFormat>Widescreen</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Integral</vt:lpstr>
      <vt:lpstr>ACCESSIBILITY AND INCLUSION</vt:lpstr>
      <vt:lpstr>INTRODUCTION</vt:lpstr>
      <vt:lpstr>What is accessibility and inclusion?</vt:lpstr>
      <vt:lpstr>What is accessibility and inclusion?</vt:lpstr>
      <vt:lpstr>People with disabilities and underserved areas</vt:lpstr>
      <vt:lpstr>People with disabilities and underserved areas</vt:lpstr>
      <vt:lpstr>Digital inclusion and accessibility</vt:lpstr>
      <vt:lpstr>Probable Solutions For inclusion &amp; Accessibility for pwd’S &amp; underserved communities</vt:lpstr>
      <vt:lpstr>Probable Solutions For inclusion &amp; Accessibility for pwd’S &amp; underserved communities</vt:lpstr>
      <vt:lpstr>Probable Solutions For inclusion &amp; Accessibility for pwd’S &amp; underserved communities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AND INCLUSION</dc:title>
  <dc:creator>pc</dc:creator>
  <cp:lastModifiedBy>Tolulope Irapada Afolabi</cp:lastModifiedBy>
  <cp:revision>38</cp:revision>
  <dcterms:created xsi:type="dcterms:W3CDTF">2024-02-04T09:14:20Z</dcterms:created>
  <dcterms:modified xsi:type="dcterms:W3CDTF">2024-02-04T21:02:50Z</dcterms:modified>
</cp:coreProperties>
</file>