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1">
            <p:ph type="ctrTitle" hasCustomPrompt="0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1">
            <p:ph type="subTitle" idx="1" hasCustomPrompt="0"/>
          </p:nvPr>
        </p:nvSpPr>
        <p:spPr bwMode="auto">
          <a:xfrm>
            <a:off x="2043473" y="4437111"/>
            <a:ext cx="8081653" cy="100811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15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6" name="Нижний колонтитул 1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8" name="Номер слайда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grpSp>
        <p:nvGrpSpPr>
          <p:cNvPr id="313" name="Группа 312" hidden="0"/>
          <p:cNvGrpSpPr/>
          <p:nvPr isPhoto="0" userDrawn="1"/>
        </p:nvGrpSpPr>
        <p:grpSpPr bwMode="auto">
          <a:xfrm>
            <a:off x="-22006" y="-7442"/>
            <a:ext cx="12214008" cy="1742779"/>
            <a:chOff x="5534482" y="2204917"/>
            <a:chExt cx="5756459" cy="1155514"/>
          </a:xfrm>
        </p:grpSpPr>
        <p:grpSp>
          <p:nvGrpSpPr>
            <p:cNvPr id="383" name="Группа 382" hidden="0"/>
            <p:cNvGrpSpPr/>
            <p:nvPr isPhoto="0" userDrawn="1"/>
          </p:nvGrpSpPr>
          <p:grpSpPr bwMode="auto">
            <a:xfrm>
              <a:off x="10137289" y="2208431"/>
              <a:ext cx="1153653" cy="1152000"/>
              <a:chOff x="8985289" y="2208431"/>
              <a:chExt cx="1153653" cy="1152000"/>
            </a:xfrm>
          </p:grpSpPr>
          <p:sp>
            <p:nvSpPr>
              <p:cNvPr id="432" name="Прямоугольник 431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Группа 432" hidden="0"/>
              <p:cNvGrpSpPr/>
              <p:nvPr isPhoto="0" userDrawn="1"/>
            </p:nvGrpSpPr>
            <p:grpSpPr bwMode="auto">
              <a:xfrm>
                <a:off x="8985289" y="2208431"/>
                <a:ext cx="1153653" cy="1152000"/>
                <a:chOff x="8985289" y="2208431"/>
                <a:chExt cx="1153653" cy="1152000"/>
              </a:xfrm>
            </p:grpSpPr>
            <p:sp>
              <p:nvSpPr>
                <p:cNvPr id="434" name="Прямоугольник 433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5" name="Прямоугольник 434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Прямоугольник 435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7" name="Прямоугольник 436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38" name="Прямоугольник 437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Прямоугольник 438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40" name="Прямоугольник 439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Прямоугольник 440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Прямоугольник 441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Группа 383" hidden="0"/>
            <p:cNvGrpSpPr/>
            <p:nvPr isPhoto="0" userDrawn="1"/>
          </p:nvGrpSpPr>
          <p:grpSpPr bwMode="auto">
            <a:xfrm>
              <a:off x="8985885" y="2204917"/>
              <a:ext cx="1153057" cy="1152000"/>
              <a:chOff x="8985885" y="2208431"/>
              <a:chExt cx="1153057" cy="1152000"/>
            </a:xfrm>
          </p:grpSpPr>
          <p:sp>
            <p:nvSpPr>
              <p:cNvPr id="421" name="Прямоугольник 420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Группа 421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23" name="Прямоугольник 422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Прямоугольник 423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Прямоугольник 424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6" name="Прямоугольник 425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27" name="Прямоугольник 426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Прямоугольник 427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9" name="Прямоугольник 428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Прямоугольник 429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Прямоугольник 430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Группа 384" hidden="0"/>
            <p:cNvGrpSpPr/>
            <p:nvPr isPhoto="0" userDrawn="1"/>
          </p:nvGrpSpPr>
          <p:grpSpPr bwMode="auto">
            <a:xfrm>
              <a:off x="7832827" y="2208431"/>
              <a:ext cx="1156531" cy="1152000"/>
              <a:chOff x="8985885" y="2208431"/>
              <a:chExt cx="1156531" cy="1152000"/>
            </a:xfrm>
          </p:grpSpPr>
          <p:sp>
            <p:nvSpPr>
              <p:cNvPr id="410" name="Прямоугольник 409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Группа 410" hidden="0"/>
              <p:cNvGrpSpPr/>
              <p:nvPr isPhoto="0" userDrawn="1"/>
            </p:nvGrpSpPr>
            <p:grpSpPr bwMode="auto">
              <a:xfrm>
                <a:off x="8988763" y="2208431"/>
                <a:ext cx="1153653" cy="1152000"/>
                <a:chOff x="8988763" y="2208431"/>
                <a:chExt cx="1153653" cy="1152000"/>
              </a:xfrm>
            </p:grpSpPr>
            <p:sp>
              <p:nvSpPr>
                <p:cNvPr id="412" name="Прямоугольник 411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413" name="Прямоугольник 412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414" name="Прямоугольник 413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15" name="Прямоугольник 414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6" name="Прямоугольник 415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7" name="Прямоугольник 416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18" name="Прямоугольник 417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9" name="Прямоугольник 418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0" name="Прямоугольник 419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Группа 385" hidden="0"/>
            <p:cNvGrpSpPr/>
            <p:nvPr isPhoto="0" userDrawn="1"/>
          </p:nvGrpSpPr>
          <p:grpSpPr bwMode="auto">
            <a:xfrm>
              <a:off x="6683297" y="2204917"/>
              <a:ext cx="1153057" cy="1152000"/>
              <a:chOff x="8985885" y="2208431"/>
              <a:chExt cx="1153057" cy="1152000"/>
            </a:xfrm>
          </p:grpSpPr>
          <p:sp>
            <p:nvSpPr>
              <p:cNvPr id="399" name="Прямоугольник 398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Группа 399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01" name="Прямоугольник 400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2" name="Прямоугольник 401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03" name="Прямоугольник 402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04" name="Прямоугольник 403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405" name="Прямоугольник 404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Прямоугольник 405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07" name="Прямоугольник 406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408" name="Прямоугольник 407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409" name="Прямоугольник 408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Группа 386" hidden="0"/>
            <p:cNvGrpSpPr/>
            <p:nvPr isPhoto="0" userDrawn="1"/>
          </p:nvGrpSpPr>
          <p:grpSpPr bwMode="auto">
            <a:xfrm>
              <a:off x="5534482" y="2204917"/>
              <a:ext cx="1153057" cy="1152000"/>
              <a:chOff x="8985885" y="2208431"/>
              <a:chExt cx="1153057" cy="1152000"/>
            </a:xfrm>
          </p:grpSpPr>
          <p:sp>
            <p:nvSpPr>
              <p:cNvPr id="388" name="Прямоугольник 38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Группа 388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390" name="Прямоугольник 38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391" name="Прямоугольник 39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392" name="Прямоугольник 39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393" name="Прямоугольник 39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394" name="Прямоугольник 39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395" name="Прямоугольник 39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9"/>
                  </a:schemeClr>
                </a:solidFill>
                <a:ln>
                  <a:noFill/>
                </a:ln>
              </p:spPr>
            </p:sp>
            <p:sp>
              <p:nvSpPr>
                <p:cNvPr id="396" name="Прямоугольник 39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397" name="Прямоугольник 39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Прямоугольник 397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Группа 4" hidden="0"/>
          <p:cNvGrpSpPr/>
          <p:nvPr isPhoto="0" userDrawn="1"/>
        </p:nvGrpSpPr>
        <p:grpSpPr bwMode="auto">
          <a:xfrm>
            <a:off x="1" y="6597351"/>
            <a:ext cx="12191998" cy="290795"/>
            <a:chOff x="-22006" y="8796469"/>
            <a:chExt cx="6520455" cy="387727"/>
          </a:xfrm>
        </p:grpSpPr>
        <p:sp>
          <p:nvSpPr>
            <p:cNvPr id="464" name="Прямоугольник 463" hidden="0"/>
            <p:cNvSpPr/>
            <p:nvPr isPhoto="0" userDrawn="1"/>
          </p:nvSpPr>
          <p:spPr bwMode="auto">
            <a:xfrm>
              <a:off x="5345391" y="8799984"/>
              <a:ext cx="1152000" cy="380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Прямоугольник 464" hidden="0"/>
            <p:cNvSpPr/>
            <p:nvPr isPhoto="0" userDrawn="1"/>
          </p:nvSpPr>
          <p:spPr bwMode="auto">
            <a:xfrm>
              <a:off x="5349327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466" name="Прямоугольник 465" hidden="0"/>
            <p:cNvSpPr/>
            <p:nvPr isPhoto="0" userDrawn="1"/>
          </p:nvSpPr>
          <p:spPr bwMode="auto">
            <a:xfrm>
              <a:off x="5731506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Прямоугольник 466" hidden="0"/>
            <p:cNvSpPr/>
            <p:nvPr isPhoto="0" userDrawn="1"/>
          </p:nvSpPr>
          <p:spPr bwMode="auto">
            <a:xfrm>
              <a:off x="6114449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68" name="Прямоугольник 467" hidden="0"/>
            <p:cNvSpPr/>
            <p:nvPr isPhoto="0" userDrawn="1"/>
          </p:nvSpPr>
          <p:spPr bwMode="auto">
            <a:xfrm>
              <a:off x="4193391" y="8796469"/>
              <a:ext cx="1152000" cy="380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Прямоугольник 468" hidden="0"/>
            <p:cNvSpPr/>
            <p:nvPr isPhoto="0" userDrawn="1"/>
          </p:nvSpPr>
          <p:spPr bwMode="auto">
            <a:xfrm>
              <a:off x="4197327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470" name="Прямоугольник 469" hidden="0"/>
            <p:cNvSpPr/>
            <p:nvPr isPhoto="0" userDrawn="1"/>
          </p:nvSpPr>
          <p:spPr bwMode="auto">
            <a:xfrm>
              <a:off x="4579506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Прямоугольник 470" hidden="0"/>
            <p:cNvSpPr/>
            <p:nvPr isPhoto="0" userDrawn="1"/>
          </p:nvSpPr>
          <p:spPr bwMode="auto">
            <a:xfrm>
              <a:off x="4962449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472" name="Прямоугольник 471" hidden="0"/>
            <p:cNvSpPr/>
            <p:nvPr isPhoto="0" userDrawn="1"/>
          </p:nvSpPr>
          <p:spPr bwMode="auto">
            <a:xfrm>
              <a:off x="3040334" y="8799984"/>
              <a:ext cx="1152000" cy="380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Прямоугольник 472" hidden="0"/>
            <p:cNvSpPr/>
            <p:nvPr isPhoto="0" userDrawn="1"/>
          </p:nvSpPr>
          <p:spPr bwMode="auto">
            <a:xfrm>
              <a:off x="3044270" y="8799984"/>
              <a:ext cx="383999" cy="383999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474" name="Прямоугольник 473" hidden="0"/>
            <p:cNvSpPr/>
            <p:nvPr isPhoto="0" userDrawn="1"/>
          </p:nvSpPr>
          <p:spPr bwMode="auto">
            <a:xfrm>
              <a:off x="3426449" y="8799984"/>
              <a:ext cx="383999" cy="38399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475" name="Прямоугольник 474" hidden="0"/>
            <p:cNvSpPr/>
            <p:nvPr isPhoto="0" userDrawn="1"/>
          </p:nvSpPr>
          <p:spPr bwMode="auto">
            <a:xfrm>
              <a:off x="3809391" y="8799984"/>
              <a:ext cx="383999" cy="38399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476" name="Прямоугольник 475" hidden="0"/>
            <p:cNvSpPr/>
            <p:nvPr isPhoto="0" userDrawn="1"/>
          </p:nvSpPr>
          <p:spPr bwMode="auto">
            <a:xfrm>
              <a:off x="1890803" y="8796469"/>
              <a:ext cx="1152000" cy="380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Прямоугольник 476" hidden="0"/>
            <p:cNvSpPr/>
            <p:nvPr isPhoto="0" userDrawn="1"/>
          </p:nvSpPr>
          <p:spPr bwMode="auto">
            <a:xfrm>
              <a:off x="1894739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478" name="Прямоугольник 477" hidden="0"/>
            <p:cNvSpPr/>
            <p:nvPr isPhoto="0" userDrawn="1"/>
          </p:nvSpPr>
          <p:spPr bwMode="auto">
            <a:xfrm>
              <a:off x="2276918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Прямоугольник 478" hidden="0"/>
            <p:cNvSpPr/>
            <p:nvPr isPhoto="0" userDrawn="1"/>
          </p:nvSpPr>
          <p:spPr bwMode="auto">
            <a:xfrm>
              <a:off x="2659861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80" name="Прямоугольник 479" hidden="0"/>
            <p:cNvSpPr/>
            <p:nvPr isPhoto="0" userDrawn="1"/>
          </p:nvSpPr>
          <p:spPr bwMode="auto">
            <a:xfrm>
              <a:off x="741989" y="8796469"/>
              <a:ext cx="1152000" cy="383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Прямоугольник 480" hidden="0"/>
            <p:cNvSpPr/>
            <p:nvPr isPhoto="0" userDrawn="1"/>
          </p:nvSpPr>
          <p:spPr bwMode="auto">
            <a:xfrm>
              <a:off x="745925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999"/>
              </a:schemeClr>
            </a:solidFill>
            <a:ln>
              <a:noFill/>
            </a:ln>
          </p:spPr>
        </p:sp>
        <p:sp>
          <p:nvSpPr>
            <p:cNvPr id="482" name="Прямоугольник 481" hidden="0"/>
            <p:cNvSpPr/>
            <p:nvPr isPhoto="0" userDrawn="1"/>
          </p:nvSpPr>
          <p:spPr bwMode="auto">
            <a:xfrm>
              <a:off x="1128103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483" name="Прямоугольник 482" hidden="0"/>
            <p:cNvSpPr/>
            <p:nvPr isPhoto="0" userDrawn="1"/>
          </p:nvSpPr>
          <p:spPr bwMode="auto">
            <a:xfrm>
              <a:off x="1511046" y="8796469"/>
              <a:ext cx="383999" cy="38399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6999"/>
              </a:schemeClr>
            </a:solidFill>
            <a:ln>
              <a:noFill/>
            </a:ln>
          </p:spPr>
        </p:sp>
        <p:sp>
          <p:nvSpPr>
            <p:cNvPr id="484" name="Прямоугольник 483" hidden="0"/>
            <p:cNvSpPr/>
            <p:nvPr isPhoto="0" userDrawn="1"/>
          </p:nvSpPr>
          <p:spPr bwMode="auto">
            <a:xfrm>
              <a:off x="-22006" y="8800197"/>
              <a:ext cx="770417" cy="380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Прямоугольник 484" hidden="0"/>
            <p:cNvSpPr/>
            <p:nvPr isPhoto="0" userDrawn="1"/>
          </p:nvSpPr>
          <p:spPr bwMode="auto">
            <a:xfrm>
              <a:off x="-17473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Прямоугольник 485" hidden="0"/>
            <p:cNvSpPr/>
            <p:nvPr isPhoto="0" userDrawn="1"/>
          </p:nvSpPr>
          <p:spPr bwMode="auto">
            <a:xfrm>
              <a:off x="365469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980729"/>
            <a:ext cx="2743200" cy="5040559"/>
          </a:xfrm>
        </p:spPr>
        <p:txBody>
          <a:bodyPr vert="eaVert"/>
          <a:lstStyle>
            <a:lvl1pPr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980727"/>
            <a:ext cx="8026399" cy="5040561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607261" y="6109507"/>
            <a:ext cx="2844799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1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7758885" y="6132835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190395" y="6132835"/>
            <a:ext cx="952634" cy="365125"/>
          </a:xfrm>
        </p:spPr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1" y="980729"/>
            <a:ext cx="10945215" cy="1002034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3391" y="2060847"/>
            <a:ext cx="10945215" cy="3960439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Дата 7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8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Номер слайда 9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1" name="Заголовок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4127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05253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1412775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205253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3" name="Заголовок 1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0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Дата 1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20" name="Нижний колонтитул 1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1" name="Номер слайда 2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847861" y="1196753"/>
            <a:ext cx="6816757" cy="48245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3393" y="1196753"/>
            <a:ext cx="4011084" cy="48245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9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797151"/>
            <a:ext cx="7315200" cy="576063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1196751"/>
            <a:ext cx="7315200" cy="35283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445223"/>
            <a:ext cx="73152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9" name="Дата 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1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245" hidden="0"/>
          <p:cNvSpPr/>
          <p:nvPr isPhoto="0" userDrawn="1"/>
        </p:nvSpPr>
        <p:spPr bwMode="auto">
          <a:xfrm>
            <a:off x="759075" y="-8406"/>
            <a:ext cx="1144579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Прямоугольник 350" hidden="0"/>
          <p:cNvSpPr/>
          <p:nvPr isPhoto="0" userDrawn="1"/>
        </p:nvSpPr>
        <p:spPr bwMode="auto">
          <a:xfrm>
            <a:off x="1" y="-5610"/>
            <a:ext cx="765454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 hidden="0"/>
          <p:cNvGrpSpPr/>
          <p:nvPr isPhoto="0" userDrawn="1"/>
        </p:nvGrpSpPr>
        <p:grpSpPr bwMode="auto">
          <a:xfrm>
            <a:off x="2" y="-8405"/>
            <a:ext cx="12199158" cy="867598"/>
            <a:chOff x="1" y="-11207"/>
            <a:chExt cx="12199158" cy="1156798"/>
          </a:xfrm>
        </p:grpSpPr>
        <p:grpSp>
          <p:nvGrpSpPr>
            <p:cNvPr id="113" name="Группа 112" hidden="0"/>
            <p:cNvGrpSpPr/>
            <p:nvPr isPhoto="0" userDrawn="1"/>
          </p:nvGrpSpPr>
          <p:grpSpPr bwMode="auto">
            <a:xfrm>
              <a:off x="11052937" y="-6409"/>
              <a:ext cx="1146222" cy="1147201"/>
              <a:chOff x="8985289" y="2208431"/>
              <a:chExt cx="1153653" cy="1152000"/>
            </a:xfrm>
          </p:grpSpPr>
          <p:sp>
            <p:nvSpPr>
              <p:cNvPr id="6" name="Прямоугольник 5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Группа 4" hidden="0"/>
              <p:cNvGrpSpPr/>
              <p:nvPr isPhoto="0" userDrawn="1"/>
            </p:nvGrpSpPr>
            <p:grpSpPr bwMode="auto">
              <a:xfrm>
                <a:off x="8985289" y="2208431"/>
                <a:ext cx="1153653" cy="1152000"/>
                <a:chOff x="8985289" y="2208431"/>
                <a:chExt cx="1153653" cy="1152000"/>
              </a:xfrm>
            </p:grpSpPr>
            <p:sp>
              <p:nvSpPr>
                <p:cNvPr id="158" name="Прямоугольник 157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59" name="Прямоугольник 158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Прямоугольник 159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1" name="Прямоугольник 160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62" name="Прямоугольник 161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Прямоугольник 162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4" name="Прямоугольник 163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Прямоугольник 164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Прямоугольник 165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Группа 190" hidden="0"/>
            <p:cNvGrpSpPr/>
            <p:nvPr isPhoto="0" userDrawn="1"/>
          </p:nvGrpSpPr>
          <p:grpSpPr bwMode="auto">
            <a:xfrm>
              <a:off x="9908949" y="-9923"/>
              <a:ext cx="1145630" cy="1152000"/>
              <a:chOff x="8985885" y="2208431"/>
              <a:chExt cx="1153057" cy="1152000"/>
            </a:xfrm>
          </p:grpSpPr>
          <p:sp>
            <p:nvSpPr>
              <p:cNvPr id="192" name="Прямоугольник 191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Группа 192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194" name="Прямоугольник 193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Прямоугольник 194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Прямоугольник 195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97" name="Прямоугольник 196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98" name="Прямоугольник 197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Прямоугольник 198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00" name="Прямоугольник 199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Прямоугольник 200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Прямоугольник 201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Группа 202" hidden="0"/>
            <p:cNvGrpSpPr/>
            <p:nvPr isPhoto="0" userDrawn="1"/>
          </p:nvGrpSpPr>
          <p:grpSpPr bwMode="auto">
            <a:xfrm>
              <a:off x="8763318" y="-6409"/>
              <a:ext cx="1149082" cy="1152000"/>
              <a:chOff x="8985885" y="2208431"/>
              <a:chExt cx="1156531" cy="1152000"/>
            </a:xfrm>
          </p:grpSpPr>
          <p:sp>
            <p:nvSpPr>
              <p:cNvPr id="204" name="Прямоугольник 203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Группа 204" hidden="0"/>
              <p:cNvGrpSpPr/>
              <p:nvPr isPhoto="0" userDrawn="1"/>
            </p:nvGrpSpPr>
            <p:grpSpPr bwMode="auto">
              <a:xfrm>
                <a:off x="8988763" y="2208431"/>
                <a:ext cx="1153653" cy="1152000"/>
                <a:chOff x="8988763" y="2208431"/>
                <a:chExt cx="1153653" cy="1152000"/>
              </a:xfrm>
            </p:grpSpPr>
            <p:sp>
              <p:nvSpPr>
                <p:cNvPr id="206" name="Прямоугольник 205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07" name="Прямоугольник 206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08" name="Прямоугольник 207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09" name="Прямоугольник 208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10" name="Прямоугольник 209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1" name="Прямоугольник 210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2" name="Прямоугольник 211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3" name="Прямоугольник 212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14" name="Прямоугольник 213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Группа 214" hidden="0"/>
            <p:cNvGrpSpPr/>
            <p:nvPr isPhoto="0" userDrawn="1"/>
          </p:nvGrpSpPr>
          <p:grpSpPr bwMode="auto">
            <a:xfrm>
              <a:off x="7621191" y="-9923"/>
              <a:ext cx="1145630" cy="1152000"/>
              <a:chOff x="8985885" y="2208431"/>
              <a:chExt cx="1153057" cy="1152000"/>
            </a:xfrm>
          </p:grpSpPr>
          <p:sp>
            <p:nvSpPr>
              <p:cNvPr id="216" name="Прямоугольник 215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Группа 216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18" name="Прямоугольник 217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9" name="Прямоугольник 218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20" name="Прямоугольник 219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21" name="Прямоугольник 220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22" name="Прямоугольник 221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Прямоугольник 222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24" name="Прямоугольник 223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25" name="Прямоугольник 224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26" name="Прямоугольник 225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Группа 226" hidden="0"/>
            <p:cNvGrpSpPr/>
            <p:nvPr isPhoto="0" userDrawn="1"/>
          </p:nvGrpSpPr>
          <p:grpSpPr bwMode="auto">
            <a:xfrm>
              <a:off x="6479777" y="-9923"/>
              <a:ext cx="1145630" cy="1152000"/>
              <a:chOff x="8985885" y="2208431"/>
              <a:chExt cx="1153057" cy="1152000"/>
            </a:xfrm>
          </p:grpSpPr>
          <p:sp>
            <p:nvSpPr>
              <p:cNvPr id="228" name="Прямоугольник 22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Группа 228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30" name="Прямоугольник 22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231" name="Прямоугольник 23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232" name="Прямоугольник 23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233" name="Прямоугольник 23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34" name="Прямоугольник 23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235" name="Прямоугольник 23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9"/>
                  </a:schemeClr>
                </a:solidFill>
                <a:ln>
                  <a:noFill/>
                </a:ln>
              </p:spPr>
            </p:sp>
            <p:sp>
              <p:nvSpPr>
                <p:cNvPr id="236" name="Прямоугольник 23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237" name="Прямоугольник 23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Прямоугольник 237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Группа 240" hidden="0"/>
            <p:cNvGrpSpPr/>
            <p:nvPr isPhoto="0" userDrawn="1"/>
          </p:nvGrpSpPr>
          <p:grpSpPr bwMode="auto">
            <a:xfrm>
              <a:off x="5332234" y="-7693"/>
              <a:ext cx="1146222" cy="1152000"/>
              <a:chOff x="8985289" y="2208431"/>
              <a:chExt cx="1153653" cy="1152000"/>
            </a:xfrm>
          </p:grpSpPr>
          <p:sp>
            <p:nvSpPr>
              <p:cNvPr id="290" name="Прямоугольник 289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Группа 290" hidden="0"/>
              <p:cNvGrpSpPr/>
              <p:nvPr isPhoto="0" userDrawn="1"/>
            </p:nvGrpSpPr>
            <p:grpSpPr bwMode="auto">
              <a:xfrm>
                <a:off x="8985289" y="2208431"/>
                <a:ext cx="1153653" cy="1152000"/>
                <a:chOff x="8985289" y="2208431"/>
                <a:chExt cx="1153653" cy="1152000"/>
              </a:xfrm>
            </p:grpSpPr>
            <p:sp>
              <p:nvSpPr>
                <p:cNvPr id="292" name="Прямоугольник 291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3" name="Прямоугольник 292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Прямоугольник 293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5" name="Прямоугольник 294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6" name="Прямоугольник 295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Прямоугольник 296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98" name="Прямоугольник 297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Прямоугольник 298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Прямоугольник 299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Группа 241" hidden="0"/>
            <p:cNvGrpSpPr/>
            <p:nvPr isPhoto="0" userDrawn="1"/>
          </p:nvGrpSpPr>
          <p:grpSpPr bwMode="auto">
            <a:xfrm>
              <a:off x="4188246" y="-11207"/>
              <a:ext cx="1145630" cy="1152000"/>
              <a:chOff x="8985885" y="2208431"/>
              <a:chExt cx="1153057" cy="1152000"/>
            </a:xfrm>
          </p:grpSpPr>
          <p:sp>
            <p:nvSpPr>
              <p:cNvPr id="279" name="Прямоугольник 278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Группа 279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81" name="Прямоугольник 280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Прямоугольник 281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Прямоугольник 282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4" name="Прямоугольник 283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85" name="Прямоугольник 284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Прямоугольник 285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7" name="Прямоугольник 286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Прямоугольник 287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Прямоугольник 288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Группа 242" hidden="0"/>
            <p:cNvGrpSpPr/>
            <p:nvPr isPhoto="0" userDrawn="1"/>
          </p:nvGrpSpPr>
          <p:grpSpPr bwMode="auto">
            <a:xfrm>
              <a:off x="3042615" y="-7693"/>
              <a:ext cx="1149082" cy="1152000"/>
              <a:chOff x="8985885" y="2208431"/>
              <a:chExt cx="1156531" cy="1152000"/>
            </a:xfrm>
          </p:grpSpPr>
          <p:sp>
            <p:nvSpPr>
              <p:cNvPr id="268" name="Прямоугольник 26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Группа 268" hidden="0"/>
              <p:cNvGrpSpPr/>
              <p:nvPr isPhoto="0" userDrawn="1"/>
            </p:nvGrpSpPr>
            <p:grpSpPr bwMode="auto">
              <a:xfrm>
                <a:off x="8988763" y="2208431"/>
                <a:ext cx="1153653" cy="1152000"/>
                <a:chOff x="8988763" y="2208431"/>
                <a:chExt cx="1153653" cy="1152000"/>
              </a:xfrm>
            </p:grpSpPr>
            <p:sp>
              <p:nvSpPr>
                <p:cNvPr id="270" name="Прямоугольник 26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71" name="Прямоугольник 27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72" name="Прямоугольник 27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73" name="Прямоугольник 27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74" name="Прямоугольник 27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5" name="Прямоугольник 27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76" name="Прямоугольник 27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7" name="Прямоугольник 27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78" name="Прямоугольник 277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Группа 243" hidden="0"/>
            <p:cNvGrpSpPr/>
            <p:nvPr isPhoto="0" userDrawn="1"/>
          </p:nvGrpSpPr>
          <p:grpSpPr bwMode="auto">
            <a:xfrm>
              <a:off x="1900489" y="-11207"/>
              <a:ext cx="1145630" cy="1152000"/>
              <a:chOff x="8985885" y="2208431"/>
              <a:chExt cx="1153057" cy="1152000"/>
            </a:xfrm>
          </p:grpSpPr>
          <p:sp>
            <p:nvSpPr>
              <p:cNvPr id="257" name="Прямоугольник 256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Группа 257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59" name="Прямоугольник 258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60" name="Прямоугольник 259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61" name="Прямоугольник 260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62" name="Прямоугольник 261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63" name="Прямоугольник 262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Прямоугольник 263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65" name="Прямоугольник 264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66" name="Прямоугольник 265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67" name="Прямоугольник 266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 hidden="0"/>
            <p:cNvGrpSpPr/>
            <p:nvPr isPhoto="0" userDrawn="1"/>
          </p:nvGrpSpPr>
          <p:grpSpPr bwMode="auto">
            <a:xfrm>
              <a:off x="762985" y="-11207"/>
              <a:ext cx="1141719" cy="1156798"/>
              <a:chOff x="762985" y="-11207"/>
              <a:chExt cx="1141719" cy="1156798"/>
            </a:xfrm>
          </p:grpSpPr>
          <p:sp>
            <p:nvSpPr>
              <p:cNvPr id="248" name="Прямоугольник 247" hidden="0"/>
              <p:cNvSpPr/>
              <p:nvPr isPhoto="0" userDrawn="1"/>
            </p:nvSpPr>
            <p:spPr bwMode="auto">
              <a:xfrm>
                <a:off x="762985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249" name="Прямоугольник 248" hidden="0"/>
              <p:cNvSpPr/>
              <p:nvPr isPhoto="0" userDrawn="1"/>
            </p:nvSpPr>
            <p:spPr bwMode="auto">
              <a:xfrm>
                <a:off x="1142702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250" name="Прямоугольник 249" hidden="0"/>
              <p:cNvSpPr/>
              <p:nvPr isPhoto="0" userDrawn="1"/>
            </p:nvSpPr>
            <p:spPr bwMode="auto">
              <a:xfrm>
                <a:off x="1523178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15999"/>
                </a:schemeClr>
              </a:solidFill>
              <a:ln>
                <a:noFill/>
              </a:ln>
            </p:spPr>
          </p:sp>
          <p:sp>
            <p:nvSpPr>
              <p:cNvPr id="251" name="Прямоугольник 250" hidden="0"/>
              <p:cNvSpPr/>
              <p:nvPr isPhoto="0" userDrawn="1"/>
            </p:nvSpPr>
            <p:spPr bwMode="auto">
              <a:xfrm>
                <a:off x="762985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999"/>
                </a:schemeClr>
              </a:solidFill>
              <a:ln>
                <a:noFill/>
              </a:ln>
            </p:spPr>
          </p:sp>
          <p:sp>
            <p:nvSpPr>
              <p:cNvPr id="252" name="Прямоугольник 251" hidden="0"/>
              <p:cNvSpPr/>
              <p:nvPr isPhoto="0" userDrawn="1"/>
            </p:nvSpPr>
            <p:spPr bwMode="auto">
              <a:xfrm>
                <a:off x="1142702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253" name="Прямоугольник 252" hidden="0"/>
              <p:cNvSpPr/>
              <p:nvPr isPhoto="0" userDrawn="1"/>
            </p:nvSpPr>
            <p:spPr bwMode="auto">
              <a:xfrm>
                <a:off x="1523178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6999"/>
                </a:schemeClr>
              </a:solidFill>
              <a:ln>
                <a:noFill/>
              </a:ln>
            </p:spPr>
          </p:sp>
          <p:sp>
            <p:nvSpPr>
              <p:cNvPr id="254" name="Прямоугольник 253" hidden="0"/>
              <p:cNvSpPr/>
              <p:nvPr isPhoto="0" userDrawn="1"/>
            </p:nvSpPr>
            <p:spPr bwMode="auto">
              <a:xfrm>
                <a:off x="765835" y="761590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255" name="Прямоугольник 254" hidden="0"/>
              <p:cNvSpPr/>
              <p:nvPr isPhoto="0" userDrawn="1"/>
            </p:nvSpPr>
            <p:spPr bwMode="auto">
              <a:xfrm>
                <a:off x="1141651" y="756792"/>
                <a:ext cx="381526" cy="383999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Прямоугольник 255" hidden="0"/>
              <p:cNvSpPr/>
              <p:nvPr isPhoto="0" userDrawn="1"/>
            </p:nvSpPr>
            <p:spPr bwMode="auto">
              <a:xfrm>
                <a:off x="1522127" y="756792"/>
                <a:ext cx="381526" cy="383999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352" name="Группа 351" hidden="0"/>
            <p:cNvGrpSpPr/>
            <p:nvPr isPhoto="0" userDrawn="1"/>
          </p:nvGrpSpPr>
          <p:grpSpPr bwMode="auto">
            <a:xfrm>
              <a:off x="1" y="-7479"/>
              <a:ext cx="766505" cy="1148271"/>
              <a:chOff x="9367467" y="2208431"/>
              <a:chExt cx="771474" cy="1152000"/>
            </a:xfrm>
          </p:grpSpPr>
          <p:sp>
            <p:nvSpPr>
              <p:cNvPr id="354" name="Прямоугольник 353" hidden="0"/>
              <p:cNvSpPr/>
              <p:nvPr isPhoto="0" userDrawn="1"/>
            </p:nvSpPr>
            <p:spPr bwMode="auto">
              <a:xfrm>
                <a:off x="9367467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Прямоугольник 354" hidden="0"/>
              <p:cNvSpPr/>
              <p:nvPr isPhoto="0" userDrawn="1"/>
            </p:nvSpPr>
            <p:spPr bwMode="auto">
              <a:xfrm>
                <a:off x="9750410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357" name="Прямоугольник 356" hidden="0"/>
              <p:cNvSpPr/>
              <p:nvPr isPhoto="0" userDrawn="1"/>
            </p:nvSpPr>
            <p:spPr bwMode="auto">
              <a:xfrm>
                <a:off x="9371999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Прямоугольник 357" hidden="0"/>
              <p:cNvSpPr/>
              <p:nvPr isPhoto="0" userDrawn="1"/>
            </p:nvSpPr>
            <p:spPr bwMode="auto">
              <a:xfrm>
                <a:off x="9754942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360" name="Прямоугольник 359" hidden="0"/>
              <p:cNvSpPr/>
              <p:nvPr isPhoto="0" userDrawn="1"/>
            </p:nvSpPr>
            <p:spPr bwMode="auto">
              <a:xfrm>
                <a:off x="9370942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Прямоугольник 360" hidden="0"/>
              <p:cNvSpPr/>
              <p:nvPr isPhoto="0" userDrawn="1"/>
            </p:nvSpPr>
            <p:spPr bwMode="auto">
              <a:xfrm>
                <a:off x="9753885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Прямоугольник 482" hidden="0"/>
          <p:cNvSpPr/>
          <p:nvPr isPhoto="0" userDrawn="1"/>
        </p:nvSpPr>
        <p:spPr bwMode="auto">
          <a:xfrm>
            <a:off x="11049447" y="6600570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Прямоугольник 487" hidden="0"/>
          <p:cNvSpPr/>
          <p:nvPr isPhoto="0" userDrawn="1"/>
        </p:nvSpPr>
        <p:spPr bwMode="auto">
          <a:xfrm>
            <a:off x="11053358" y="6594997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89" name="Прямоугольник 488" hidden="0"/>
          <p:cNvSpPr/>
          <p:nvPr isPhoto="0" userDrawn="1"/>
        </p:nvSpPr>
        <p:spPr bwMode="auto">
          <a:xfrm>
            <a:off x="11432935" y="6600570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Прямоугольник 489" hidden="0"/>
          <p:cNvSpPr/>
          <p:nvPr isPhoto="0" userDrawn="1"/>
        </p:nvSpPr>
        <p:spPr bwMode="auto">
          <a:xfrm>
            <a:off x="11813271" y="6600570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72" name="Прямоугольник 471" hidden="0"/>
          <p:cNvSpPr/>
          <p:nvPr isPhoto="0" userDrawn="1"/>
        </p:nvSpPr>
        <p:spPr bwMode="auto">
          <a:xfrm>
            <a:off x="9905290" y="6598214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Прямоугольник 476" hidden="0"/>
          <p:cNvSpPr/>
          <p:nvPr isPhoto="0" userDrawn="1"/>
        </p:nvSpPr>
        <p:spPr bwMode="auto">
          <a:xfrm>
            <a:off x="9909199" y="6598214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78" name="Прямоугольник 477" hidden="0"/>
          <p:cNvSpPr/>
          <p:nvPr isPhoto="0" userDrawn="1"/>
        </p:nvSpPr>
        <p:spPr bwMode="auto">
          <a:xfrm>
            <a:off x="10289537" y="6681515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Прямоугольник 478" hidden="0"/>
          <p:cNvSpPr/>
          <p:nvPr isPhoto="0" userDrawn="1"/>
        </p:nvSpPr>
        <p:spPr bwMode="auto">
          <a:xfrm>
            <a:off x="10669114" y="6598214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61" name="Прямоугольник 460" hidden="0"/>
          <p:cNvSpPr/>
          <p:nvPr isPhoto="0" userDrawn="1"/>
        </p:nvSpPr>
        <p:spPr bwMode="auto">
          <a:xfrm>
            <a:off x="8760083" y="6600570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Прямоугольник 465" hidden="0"/>
          <p:cNvSpPr/>
          <p:nvPr isPhoto="0" userDrawn="1"/>
        </p:nvSpPr>
        <p:spPr bwMode="auto">
          <a:xfrm>
            <a:off x="8763994" y="6594997"/>
            <a:ext cx="381385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67" name="Прямоугольник 466" hidden="0"/>
          <p:cNvSpPr/>
          <p:nvPr isPhoto="0" userDrawn="1"/>
        </p:nvSpPr>
        <p:spPr bwMode="auto">
          <a:xfrm>
            <a:off x="9150709" y="6594997"/>
            <a:ext cx="381385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68" name="Прямоугольник 467" hidden="0"/>
          <p:cNvSpPr/>
          <p:nvPr isPhoto="0" userDrawn="1"/>
        </p:nvSpPr>
        <p:spPr bwMode="auto">
          <a:xfrm>
            <a:off x="9521437" y="6597036"/>
            <a:ext cx="381385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450" name="Прямоугольник 449" hidden="0"/>
          <p:cNvSpPr/>
          <p:nvPr isPhoto="0" userDrawn="1"/>
        </p:nvSpPr>
        <p:spPr bwMode="auto">
          <a:xfrm>
            <a:off x="7618378" y="6598214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Прямоугольник 454" hidden="0"/>
          <p:cNvSpPr/>
          <p:nvPr isPhoto="0" userDrawn="1"/>
        </p:nvSpPr>
        <p:spPr bwMode="auto">
          <a:xfrm>
            <a:off x="7622289" y="6598214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456" name="Прямоугольник 455" hidden="0"/>
          <p:cNvSpPr/>
          <p:nvPr isPhoto="0" userDrawn="1"/>
        </p:nvSpPr>
        <p:spPr bwMode="auto">
          <a:xfrm>
            <a:off x="8001866" y="6598214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Прямоугольник 456" hidden="0"/>
          <p:cNvSpPr/>
          <p:nvPr isPhoto="0" userDrawn="1"/>
        </p:nvSpPr>
        <p:spPr bwMode="auto">
          <a:xfrm>
            <a:off x="8382201" y="6598214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39" name="Прямоугольник 438" hidden="0"/>
          <p:cNvSpPr/>
          <p:nvPr isPhoto="0" userDrawn="1"/>
        </p:nvSpPr>
        <p:spPr bwMode="auto">
          <a:xfrm>
            <a:off x="6477385" y="6598214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Прямоугольник 443" hidden="0"/>
          <p:cNvSpPr/>
          <p:nvPr isPhoto="0" userDrawn="1"/>
        </p:nvSpPr>
        <p:spPr bwMode="auto">
          <a:xfrm>
            <a:off x="6481296" y="6598214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445" name="Прямоугольник 444" hidden="0"/>
          <p:cNvSpPr/>
          <p:nvPr isPhoto="0" userDrawn="1"/>
        </p:nvSpPr>
        <p:spPr bwMode="auto">
          <a:xfrm>
            <a:off x="6860871" y="6598214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446" name="Прямоугольник 445" hidden="0"/>
          <p:cNvSpPr/>
          <p:nvPr isPhoto="0" userDrawn="1"/>
        </p:nvSpPr>
        <p:spPr bwMode="auto">
          <a:xfrm>
            <a:off x="7241207" y="6598214"/>
            <a:ext cx="381385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9"/>
            </a:schemeClr>
          </a:solidFill>
          <a:ln>
            <a:noFill/>
          </a:ln>
        </p:spPr>
      </p:sp>
      <p:sp>
        <p:nvSpPr>
          <p:cNvPr id="423" name="Прямоугольник 422" hidden="0"/>
          <p:cNvSpPr/>
          <p:nvPr isPhoto="0" userDrawn="1"/>
        </p:nvSpPr>
        <p:spPr bwMode="auto">
          <a:xfrm>
            <a:off x="5330857" y="6599709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Прямоугольник 427" hidden="0"/>
          <p:cNvSpPr/>
          <p:nvPr isPhoto="0" userDrawn="1"/>
        </p:nvSpPr>
        <p:spPr bwMode="auto">
          <a:xfrm>
            <a:off x="5334768" y="6599709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29" name="Прямоугольник 428" hidden="0"/>
          <p:cNvSpPr/>
          <p:nvPr isPhoto="0" userDrawn="1"/>
        </p:nvSpPr>
        <p:spPr bwMode="auto">
          <a:xfrm>
            <a:off x="5714343" y="6599709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Прямоугольник 429" hidden="0"/>
          <p:cNvSpPr/>
          <p:nvPr isPhoto="0" userDrawn="1"/>
        </p:nvSpPr>
        <p:spPr bwMode="auto">
          <a:xfrm>
            <a:off x="6094679" y="6599709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12" name="Прямоугольник 411" hidden="0"/>
          <p:cNvSpPr/>
          <p:nvPr isPhoto="0" userDrawn="1"/>
        </p:nvSpPr>
        <p:spPr bwMode="auto">
          <a:xfrm>
            <a:off x="4186699" y="6597353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Прямоугольник 416" hidden="0"/>
          <p:cNvSpPr/>
          <p:nvPr isPhoto="0" userDrawn="1"/>
        </p:nvSpPr>
        <p:spPr bwMode="auto">
          <a:xfrm>
            <a:off x="4190610" y="6597353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18" name="Прямоугольник 417" hidden="0"/>
          <p:cNvSpPr/>
          <p:nvPr isPhoto="0" userDrawn="1"/>
        </p:nvSpPr>
        <p:spPr bwMode="auto">
          <a:xfrm>
            <a:off x="4570186" y="6597353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Прямоугольник 418" hidden="0"/>
          <p:cNvSpPr/>
          <p:nvPr isPhoto="0" userDrawn="1"/>
        </p:nvSpPr>
        <p:spPr bwMode="auto">
          <a:xfrm>
            <a:off x="4950522" y="6597353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01" name="Прямоугольник 400" hidden="0"/>
          <p:cNvSpPr/>
          <p:nvPr isPhoto="0" userDrawn="1"/>
        </p:nvSpPr>
        <p:spPr bwMode="auto">
          <a:xfrm>
            <a:off x="3041491" y="6599709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Прямоугольник 405" hidden="0"/>
          <p:cNvSpPr/>
          <p:nvPr isPhoto="0" userDrawn="1"/>
        </p:nvSpPr>
        <p:spPr bwMode="auto">
          <a:xfrm>
            <a:off x="3045402" y="6599709"/>
            <a:ext cx="381385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07" name="Прямоугольник 406" hidden="0"/>
          <p:cNvSpPr/>
          <p:nvPr isPhoto="0" userDrawn="1"/>
        </p:nvSpPr>
        <p:spPr bwMode="auto">
          <a:xfrm>
            <a:off x="3424979" y="6599709"/>
            <a:ext cx="381385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08" name="Прямоугольник 407" hidden="0"/>
          <p:cNvSpPr/>
          <p:nvPr isPhoto="0" userDrawn="1"/>
        </p:nvSpPr>
        <p:spPr bwMode="auto">
          <a:xfrm>
            <a:off x="3805314" y="6599709"/>
            <a:ext cx="381385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390" name="Прямоугольник 389" hidden="0"/>
          <p:cNvSpPr/>
          <p:nvPr isPhoto="0" userDrawn="1"/>
        </p:nvSpPr>
        <p:spPr bwMode="auto">
          <a:xfrm>
            <a:off x="1899786" y="6597353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Прямоугольник 394" hidden="0"/>
          <p:cNvSpPr/>
          <p:nvPr isPhoto="0" userDrawn="1"/>
        </p:nvSpPr>
        <p:spPr bwMode="auto">
          <a:xfrm>
            <a:off x="1903697" y="65973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396" name="Прямоугольник 395" hidden="0"/>
          <p:cNvSpPr/>
          <p:nvPr isPhoto="0" userDrawn="1"/>
        </p:nvSpPr>
        <p:spPr bwMode="auto">
          <a:xfrm>
            <a:off x="2283274" y="65973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Прямоугольник 396" hidden="0"/>
          <p:cNvSpPr/>
          <p:nvPr isPhoto="0" userDrawn="1"/>
        </p:nvSpPr>
        <p:spPr bwMode="auto">
          <a:xfrm>
            <a:off x="2663610" y="65973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79" name="Прямоугольник 378" hidden="0"/>
          <p:cNvSpPr/>
          <p:nvPr isPhoto="0" userDrawn="1"/>
        </p:nvSpPr>
        <p:spPr bwMode="auto">
          <a:xfrm>
            <a:off x="758793" y="6597353"/>
            <a:ext cx="1144157" cy="257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Прямоугольник 383" hidden="0"/>
          <p:cNvSpPr/>
          <p:nvPr isPhoto="0" userDrawn="1"/>
        </p:nvSpPr>
        <p:spPr bwMode="auto">
          <a:xfrm>
            <a:off x="762703" y="6597353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385" name="Прямоугольник 384" hidden="0"/>
          <p:cNvSpPr/>
          <p:nvPr isPhoto="0" userDrawn="1"/>
        </p:nvSpPr>
        <p:spPr bwMode="auto">
          <a:xfrm>
            <a:off x="1142281" y="6597353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386" name="Прямоугольник 385" hidden="0"/>
          <p:cNvSpPr/>
          <p:nvPr isPhoto="0" userDrawn="1"/>
        </p:nvSpPr>
        <p:spPr bwMode="auto">
          <a:xfrm>
            <a:off x="1522615" y="6597353"/>
            <a:ext cx="381385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9"/>
            </a:schemeClr>
          </a:solidFill>
          <a:ln>
            <a:noFill/>
          </a:ln>
        </p:spPr>
      </p:sp>
      <p:sp>
        <p:nvSpPr>
          <p:cNvPr id="366" name="Прямоугольник 365" hidden="0"/>
          <p:cNvSpPr/>
          <p:nvPr isPhoto="0" userDrawn="1"/>
        </p:nvSpPr>
        <p:spPr bwMode="auto">
          <a:xfrm>
            <a:off x="-1" y="6599851"/>
            <a:ext cx="765171" cy="254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Прямоугольник 369" hidden="0"/>
          <p:cNvSpPr/>
          <p:nvPr isPhoto="0" userDrawn="1"/>
        </p:nvSpPr>
        <p:spPr bwMode="auto">
          <a:xfrm>
            <a:off x="4502" y="65998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Прямоугольник 370" hidden="0"/>
          <p:cNvSpPr/>
          <p:nvPr isPhoto="0" userDrawn="1"/>
        </p:nvSpPr>
        <p:spPr bwMode="auto">
          <a:xfrm>
            <a:off x="384838" y="65998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" name="Текст 2" hidden="0"/>
          <p:cNvSpPr>
            <a:spLocks noGrp="1"/>
          </p:cNvSpPr>
          <p:nvPr isPhoto="0" userDrawn="1">
            <p:ph type="body" idx="1" hasCustomPrompt="0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1">
            <p:ph type="title" hasCustomPrompt="0"/>
          </p:nvPr>
        </p:nvSpPr>
        <p:spPr bwMode="auto">
          <a:xfrm>
            <a:off x="2676487" y="220639"/>
            <a:ext cx="6750078" cy="8561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54" name="Номер слайда 5" hidden="0"/>
          <p:cNvSpPr>
            <a:spLocks noGrp="1"/>
          </p:cNvSpPr>
          <p:nvPr isPhoto="0" userDrawn="1">
            <p:ph type="sldNum" sz="quarter" idx="4" hasCustomPrompt="0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51" name="Дата 3" hidden="0"/>
          <p:cNvSpPr>
            <a:spLocks noGrp="1"/>
          </p:cNvSpPr>
          <p:nvPr isPhoto="0" userDrawn="1">
            <p:ph type="dt" sz="half" idx="2" hasCustomPrompt="0"/>
          </p:nvPr>
        </p:nvSpPr>
        <p:spPr bwMode="auto">
          <a:xfrm>
            <a:off x="607261" y="610950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52" name="Нижний колонтитул 4" hidden="0"/>
          <p:cNvSpPr>
            <a:spLocks noGrp="1"/>
          </p:cNvSpPr>
          <p:nvPr isPhoto="0" userDrawn="1">
            <p:ph type="ftr" sz="quarter" idx="3" hasCustomPrompt="0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000" b="1" i="0" u="none" strike="noStrike" cap="none" spc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Документирование результатов тестирования</a:t>
            </a:r>
            <a:endParaRPr lang="ru-RU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lang="ru-RU"/>
              <a:t>Подготовили студенты группы 2 ИСП </a:t>
            </a:r>
            <a:endParaRPr lang="ru-RU"/>
          </a:p>
          <a:p>
            <a:pPr>
              <a:defRPr/>
            </a:pPr>
            <a:r>
              <a:rPr lang="ru-RU"/>
              <a:t>Жильцов А. А.</a:t>
            </a:r>
            <a:endParaRPr lang="ru-RU"/>
          </a:p>
          <a:p>
            <a:pPr>
              <a:defRPr/>
            </a:pPr>
            <a:r>
              <a:rPr lang="ru-RU"/>
              <a:t>Миронов Д. А.</a:t>
            </a:r>
            <a:endParaRPr lang="ru-RU"/>
          </a:p>
        </p:txBody>
      </p:sp>
      <p:sp>
        <p:nvSpPr>
          <p:cNvPr id="1251192071" name="" hidden="0"/>
          <p:cNvSpPr/>
          <p:nvPr isPhoto="0" userDrawn="0"/>
        </p:nvSpPr>
        <p:spPr bwMode="auto">
          <a:xfrm>
            <a:off x="16973171" y="735152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1357088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0450703" y="4799490"/>
            <a:ext cx="1828593" cy="1828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428820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3200" b="1" i="0" u="none" strike="noStrike" cap="none" spc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DV</a:t>
            </a:r>
            <a:endParaRPr/>
          </a:p>
        </p:txBody>
      </p:sp>
      <p:sp>
        <p:nvSpPr>
          <p:cNvPr id="151651569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В этой части отчета указывается качество о проведении валидации дефектов.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Здесь должна быть следующая информация: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Общее количество всех дефектов, поступивших на проверку.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Количество неисправленных дефектов и их процент от общего количества.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Список дефектов, которые не были проверены и причины, по которым этого не было сделано.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Наглядная таблица с неисправленными дефектами.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По вышеуказанным результатам выставляется качество теста. Если процент неисправленных дефектов &lt; 10%, то качество Приемлемое, если &gt; 10%, то качество Неприемлемое.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884765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3200" b="1" i="0" u="none" strike="noStrike" cap="none" spc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NFT</a:t>
            </a:r>
            <a:endParaRPr/>
          </a:p>
        </p:txBody>
      </p:sp>
      <p:sp>
        <p:nvSpPr>
          <p:cNvPr id="192140347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При проведении полного теста нового функционала качество отдельно проверенного функционала может быть: Высокое, Среднее, Низкое.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В отчете следует отдельно указывать информацию о качестве каждой части нового функционала. В этой части отчета должна быть следующая информация: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Дана общая оценка реализации нового функционала (сгруппированная по качеству).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Подробная (детальная) информация о качестве каждой из частей новой функциональности.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Проведен анализ каждой из новых функций в отдельности.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Даны ясные пояснения о выставлении соответствующего качества.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Даны рекомендации по улучшению качества (какие проблемы следует исправить).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Показана таблица с новыми функциями (название), их качеством, статусом фуннкции из CQ.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132507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3200" b="1" i="0" u="none" strike="noStrike" cap="none" spc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AT, MAT, Regression</a:t>
            </a:r>
            <a:endParaRPr/>
          </a:p>
        </p:txBody>
      </p:sp>
      <p:sp>
        <p:nvSpPr>
          <p:cNvPr id="135160134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Если проводились тесты указанных уровней, то в первую очередь при написании отчета нужно анализировать динамику изменения качества проверенной функциональности в сравнении с более ранними версиями сборки. Также как и у предыдущего вида тестов, качество этих может быть: Высокое, Среднее, Низкое.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Для указанных видов тестов в данной части отчета должна быть описана информация следующего характера: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Дана сравнительная характеристика каждой из частей функционала в сравнении с предыдущими версиями сборки.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Подробная (детальная) информация о качестве каждой из частей проверенной функциональности.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Даны ясные пояснения о выставлении соответствующего качества каждой функции в отдельности.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Даны рекомендации по улучшению качества (какие проблемы следует исправить).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945982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3200" b="1" i="0" u="none" strike="noStrike" cap="none" spc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Окончание содержимого</a:t>
            </a:r>
            <a:endParaRPr/>
          </a:p>
        </p:txBody>
      </p:sp>
      <p:sp>
        <p:nvSpPr>
          <p:cNvPr id="120905749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В завершении содержимое отчета должно включать в себя информацию следующего характера: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Ссылка на тест-план.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Ссылка на документ feature matrix (если таковой имеется).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Ссылка на документ со статистикой (если таковой имеется).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Общее количество всех новых дефектов.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Подпись высылающего отчет.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Данные ссылки должны быть корректными, необходимо проверить достоверную ли информацию получает пользователь, открывший ссылку. Следует обращать особое внимание на подпись, удостоверьтесь, что указана именно ваша подпись либо какая-то универсальная для определенного проекта подпись.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387964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8168021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 ещё...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115590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3181563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Ещё чуть-чуть осталось...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385248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2694248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Самая малость...</a:t>
            </a:r>
            <a:endParaRPr/>
          </a:p>
        </p:txBody>
      </p:sp>
      <p:sp>
        <p:nvSpPr>
          <p:cNvPr id="686151471" name="" hidden="0"/>
          <p:cNvSpPr/>
          <p:nvPr isPhoto="0" userDrawn="0"/>
        </p:nvSpPr>
        <p:spPr bwMode="auto">
          <a:xfrm>
            <a:off x="13089191" y="514135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2548223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972800" y="5339681"/>
            <a:ext cx="1219199" cy="1219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935563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420248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Ииии...</a:t>
            </a:r>
            <a:endParaRPr/>
          </a:p>
        </p:txBody>
      </p:sp>
      <p:sp>
        <p:nvSpPr>
          <p:cNvPr id="1226217679" name="" hidden="0"/>
          <p:cNvSpPr/>
          <p:nvPr isPhoto="0" userDrawn="0"/>
        </p:nvSpPr>
        <p:spPr bwMode="auto">
          <a:xfrm flipH="0" flipV="0">
            <a:off x="16757676" y="4124417"/>
            <a:ext cx="251114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605253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0789116" y="5567334"/>
            <a:ext cx="1331650" cy="1331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490737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720960" y="830979"/>
            <a:ext cx="6750078" cy="856127"/>
          </a:xfrm>
        </p:spPr>
        <p:txBody>
          <a:bodyPr/>
          <a:lstStyle/>
          <a:p>
            <a:pPr>
              <a:defRPr/>
            </a:pPr>
            <a:r>
              <a:rPr sz="4800"/>
              <a:t>Конэц</a:t>
            </a:r>
            <a:endParaRPr sz="4800"/>
          </a:p>
        </p:txBody>
      </p:sp>
      <p:sp>
        <p:nvSpPr>
          <p:cNvPr id="209506390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29936768" name="" hidden="0"/>
          <p:cNvSpPr/>
          <p:nvPr isPhoto="0" userDrawn="0"/>
        </p:nvSpPr>
        <p:spPr bwMode="auto">
          <a:xfrm flipH="0" flipV="0">
            <a:off x="10134322" y="6932313"/>
            <a:ext cx="74183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258422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5789926" y="4220678"/>
            <a:ext cx="1574015" cy="1574015"/>
          </a:xfrm>
          <a:prstGeom prst="rect">
            <a:avLst/>
          </a:prstGeom>
        </p:spPr>
      </p:pic>
      <p:pic>
        <p:nvPicPr>
          <p:cNvPr id="46808953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8055581" y="4220679"/>
            <a:ext cx="1574014" cy="1574014"/>
          </a:xfrm>
          <a:prstGeom prst="rect">
            <a:avLst/>
          </a:prstGeom>
        </p:spPr>
      </p:pic>
      <p:pic>
        <p:nvPicPr>
          <p:cNvPr id="32594545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6927378" y="4220679"/>
            <a:ext cx="1574014" cy="1574014"/>
          </a:xfrm>
          <a:prstGeom prst="rect">
            <a:avLst/>
          </a:prstGeom>
        </p:spPr>
      </p:pic>
      <p:pic>
        <p:nvPicPr>
          <p:cNvPr id="96353355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4680217" y="2759562"/>
            <a:ext cx="1574014" cy="1574014"/>
          </a:xfrm>
          <a:prstGeom prst="rect">
            <a:avLst/>
          </a:prstGeom>
        </p:spPr>
      </p:pic>
      <p:pic>
        <p:nvPicPr>
          <p:cNvPr id="175047230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5789926" y="2759562"/>
            <a:ext cx="1574014" cy="1574014"/>
          </a:xfrm>
          <a:prstGeom prst="rect">
            <a:avLst/>
          </a:prstGeom>
        </p:spPr>
      </p:pic>
      <p:pic>
        <p:nvPicPr>
          <p:cNvPr id="153946355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246664" flipH="0" flipV="0">
            <a:off x="4948398" y="1529634"/>
            <a:ext cx="1574014" cy="1574014"/>
          </a:xfrm>
          <a:prstGeom prst="rect">
            <a:avLst/>
          </a:prstGeom>
        </p:spPr>
      </p:pic>
      <p:pic>
        <p:nvPicPr>
          <p:cNvPr id="51897708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8055581" y="2646663"/>
            <a:ext cx="1574014" cy="1574014"/>
          </a:xfrm>
          <a:prstGeom prst="rect">
            <a:avLst/>
          </a:prstGeom>
        </p:spPr>
      </p:pic>
      <p:pic>
        <p:nvPicPr>
          <p:cNvPr id="80142606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9174538" y="2646663"/>
            <a:ext cx="1574014" cy="1574014"/>
          </a:xfrm>
          <a:prstGeom prst="rect">
            <a:avLst/>
          </a:prstGeom>
        </p:spPr>
      </p:pic>
      <p:pic>
        <p:nvPicPr>
          <p:cNvPr id="176949561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0311989" y="2646663"/>
            <a:ext cx="1574014" cy="1574014"/>
          </a:xfrm>
          <a:prstGeom prst="rect">
            <a:avLst/>
          </a:prstGeom>
        </p:spPr>
      </p:pic>
      <p:pic>
        <p:nvPicPr>
          <p:cNvPr id="206312764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0311989" y="4220678"/>
            <a:ext cx="1574014" cy="1574014"/>
          </a:xfrm>
          <a:prstGeom prst="rect">
            <a:avLst/>
          </a:prstGeom>
        </p:spPr>
      </p:pic>
      <p:pic>
        <p:nvPicPr>
          <p:cNvPr id="118116982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9174538" y="4220678"/>
            <a:ext cx="1574014" cy="1574014"/>
          </a:xfrm>
          <a:prstGeom prst="rect">
            <a:avLst/>
          </a:prstGeom>
        </p:spPr>
      </p:pic>
      <p:pic>
        <p:nvPicPr>
          <p:cNvPr id="30149976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351091" y="4220678"/>
            <a:ext cx="1574014" cy="1574014"/>
          </a:xfrm>
          <a:prstGeom prst="rect">
            <a:avLst/>
          </a:prstGeom>
        </p:spPr>
      </p:pic>
      <p:pic>
        <p:nvPicPr>
          <p:cNvPr id="208766527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2488542" y="4220678"/>
            <a:ext cx="1574014" cy="1574014"/>
          </a:xfrm>
          <a:prstGeom prst="rect">
            <a:avLst/>
          </a:prstGeom>
        </p:spPr>
      </p:pic>
      <p:pic>
        <p:nvPicPr>
          <p:cNvPr id="130825397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3598251" y="4220678"/>
            <a:ext cx="1574014" cy="1574014"/>
          </a:xfrm>
          <a:prstGeom prst="rect">
            <a:avLst/>
          </a:prstGeom>
        </p:spPr>
      </p:pic>
      <p:pic>
        <p:nvPicPr>
          <p:cNvPr id="109510551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4680217" y="4220678"/>
            <a:ext cx="1574014" cy="1574014"/>
          </a:xfrm>
          <a:prstGeom prst="rect">
            <a:avLst/>
          </a:prstGeom>
        </p:spPr>
      </p:pic>
      <p:pic>
        <p:nvPicPr>
          <p:cNvPr id="180791270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9963353" y="1340767"/>
            <a:ext cx="1574014" cy="1574014"/>
          </a:xfrm>
          <a:prstGeom prst="rect">
            <a:avLst/>
          </a:prstGeom>
        </p:spPr>
      </p:pic>
      <p:pic>
        <p:nvPicPr>
          <p:cNvPr id="133136367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3598251" y="2759562"/>
            <a:ext cx="1574014" cy="1574014"/>
          </a:xfrm>
          <a:prstGeom prst="rect">
            <a:avLst/>
          </a:prstGeom>
        </p:spPr>
      </p:pic>
      <p:pic>
        <p:nvPicPr>
          <p:cNvPr id="200911379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2488542" y="2759562"/>
            <a:ext cx="1574014" cy="1574014"/>
          </a:xfrm>
          <a:prstGeom prst="rect">
            <a:avLst/>
          </a:prstGeom>
        </p:spPr>
      </p:pic>
      <p:pic>
        <p:nvPicPr>
          <p:cNvPr id="31462929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351091" y="2759562"/>
            <a:ext cx="1574014" cy="1574014"/>
          </a:xfrm>
          <a:prstGeom prst="rect">
            <a:avLst/>
          </a:prstGeom>
        </p:spPr>
      </p:pic>
      <p:pic>
        <p:nvPicPr>
          <p:cNvPr id="174082604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95144" y="2759562"/>
            <a:ext cx="1574014" cy="1574014"/>
          </a:xfrm>
          <a:prstGeom prst="rect">
            <a:avLst/>
          </a:prstGeom>
        </p:spPr>
      </p:pic>
      <p:pic>
        <p:nvPicPr>
          <p:cNvPr id="187398515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95144" y="4220678"/>
            <a:ext cx="1574014" cy="1574014"/>
          </a:xfrm>
          <a:prstGeom prst="rect">
            <a:avLst/>
          </a:prstGeom>
        </p:spPr>
      </p:pic>
      <p:pic>
        <p:nvPicPr>
          <p:cNvPr id="27848430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7214052" y="229484"/>
            <a:ext cx="1574014" cy="1574014"/>
          </a:xfrm>
          <a:prstGeom prst="rect">
            <a:avLst/>
          </a:prstGeom>
        </p:spPr>
      </p:pic>
      <p:pic>
        <p:nvPicPr>
          <p:cNvPr id="183613683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2603685" y="377630"/>
            <a:ext cx="1574014" cy="1574014"/>
          </a:xfrm>
          <a:prstGeom prst="rect">
            <a:avLst/>
          </a:prstGeom>
        </p:spPr>
      </p:pic>
      <p:pic>
        <p:nvPicPr>
          <p:cNvPr id="154925904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9887640" flipH="0" flipV="0">
            <a:off x="1146945" y="1016491"/>
            <a:ext cx="1574014" cy="1574014"/>
          </a:xfrm>
          <a:prstGeom prst="rect">
            <a:avLst/>
          </a:prstGeom>
        </p:spPr>
      </p:pic>
      <p:pic>
        <p:nvPicPr>
          <p:cNvPr id="116296987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2890732" flipH="0" flipV="0">
            <a:off x="6254232" y="1340767"/>
            <a:ext cx="1574014" cy="1574014"/>
          </a:xfrm>
          <a:prstGeom prst="rect">
            <a:avLst/>
          </a:prstGeom>
        </p:spPr>
      </p:pic>
      <p:pic>
        <p:nvPicPr>
          <p:cNvPr id="28454924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20048629" flipH="0" flipV="0">
            <a:off x="3598251" y="1529634"/>
            <a:ext cx="1574014" cy="1574014"/>
          </a:xfrm>
          <a:prstGeom prst="rect">
            <a:avLst/>
          </a:prstGeom>
        </p:spPr>
      </p:pic>
      <p:pic>
        <p:nvPicPr>
          <p:cNvPr id="207174942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20173144" flipH="0" flipV="0">
            <a:off x="8138809" y="1340767"/>
            <a:ext cx="1574014" cy="1574014"/>
          </a:xfrm>
          <a:prstGeom prst="rect">
            <a:avLst/>
          </a:prstGeom>
        </p:spPr>
      </p:pic>
      <p:pic>
        <p:nvPicPr>
          <p:cNvPr id="102371745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0311989" y="-44379"/>
            <a:ext cx="1574014" cy="1574014"/>
          </a:xfrm>
          <a:prstGeom prst="rect">
            <a:avLst/>
          </a:prstGeom>
        </p:spPr>
      </p:pic>
      <p:pic>
        <p:nvPicPr>
          <p:cNvPr id="192297487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6927377" y="2646663"/>
            <a:ext cx="1574014" cy="1574014"/>
          </a:xfrm>
          <a:prstGeom prst="rect">
            <a:avLst/>
          </a:prstGeom>
        </p:spPr>
      </p:pic>
      <p:pic>
        <p:nvPicPr>
          <p:cNvPr id="210957925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712994" flipH="0" flipV="0">
            <a:off x="2396067" y="1687107"/>
            <a:ext cx="1574014" cy="1574014"/>
          </a:xfrm>
          <a:prstGeom prst="rect">
            <a:avLst/>
          </a:prstGeom>
        </p:spPr>
      </p:pic>
      <p:pic>
        <p:nvPicPr>
          <p:cNvPr id="142247921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3704753" y="-167340"/>
            <a:ext cx="1574014" cy="1574014"/>
          </a:xfrm>
          <a:prstGeom prst="rect">
            <a:avLst/>
          </a:prstGeom>
        </p:spPr>
      </p:pic>
      <p:pic>
        <p:nvPicPr>
          <p:cNvPr id="87559642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5353362" y="-314970"/>
            <a:ext cx="1574014" cy="1574014"/>
          </a:xfrm>
          <a:prstGeom prst="rect">
            <a:avLst/>
          </a:prstGeom>
        </p:spPr>
      </p:pic>
      <p:pic>
        <p:nvPicPr>
          <p:cNvPr id="186405022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95144" y="-167340"/>
            <a:ext cx="1574014" cy="1574014"/>
          </a:xfrm>
          <a:prstGeom prst="rect">
            <a:avLst/>
          </a:prstGeom>
        </p:spPr>
      </p:pic>
      <p:pic>
        <p:nvPicPr>
          <p:cNvPr id="141976858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-100777" y="1406674"/>
            <a:ext cx="1574014" cy="1574014"/>
          </a:xfrm>
          <a:prstGeom prst="rect">
            <a:avLst/>
          </a:prstGeom>
        </p:spPr>
      </p:pic>
      <p:pic>
        <p:nvPicPr>
          <p:cNvPr id="155793872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8842589" y="-233246"/>
            <a:ext cx="1574014" cy="1574014"/>
          </a:xfrm>
          <a:prstGeom prst="rect">
            <a:avLst/>
          </a:prstGeom>
        </p:spPr>
      </p:pic>
      <p:pic>
        <p:nvPicPr>
          <p:cNvPr id="164478098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9119052" y="956602"/>
            <a:ext cx="1574014" cy="1574014"/>
          </a:xfrm>
          <a:prstGeom prst="rect">
            <a:avLst/>
          </a:prstGeom>
        </p:spPr>
      </p:pic>
      <p:pic>
        <p:nvPicPr>
          <p:cNvPr id="148467959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7214052" y="1296862"/>
            <a:ext cx="1574014" cy="1574014"/>
          </a:xfrm>
          <a:prstGeom prst="rect">
            <a:avLst/>
          </a:prstGeom>
        </p:spPr>
      </p:pic>
      <p:pic>
        <p:nvPicPr>
          <p:cNvPr id="149607456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6640702" y="-308818"/>
            <a:ext cx="1574014" cy="15740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065109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2800" b="1" i="0" u="none" strike="noStrike" cap="none" spc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Итоговый отчет: </a:t>
            </a:r>
            <a:r>
              <a:rPr sz="2800"/>
              <a:t>структура</a:t>
            </a:r>
            <a:endParaRPr sz="2800"/>
          </a:p>
        </p:txBody>
      </p:sp>
      <p:sp>
        <p:nvSpPr>
          <p:cNvPr id="21729105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Приветствие.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Общая информация (Common Information).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Тестовое окружение (Test Platform).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Рекомендации QA (QA Recommendations).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Детализированная информация (Detailed Information).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Окончание содержимого.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92906711" name="" hidden="0"/>
          <p:cNvSpPr/>
          <p:nvPr isPhoto="0" userDrawn="0"/>
        </p:nvSpPr>
        <p:spPr bwMode="auto">
          <a:xfrm>
            <a:off x="16029919" y="417035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0512890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0607912" y="5414845"/>
            <a:ext cx="1584087" cy="15840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595324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Приветствие</a:t>
            </a:r>
            <a:endParaRPr/>
          </a:p>
        </p:txBody>
      </p:sp>
      <p:sp>
        <p:nvSpPr>
          <p:cNvPr id="98576486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Свое письмо с отчетом необходимо начать с приветствия всех адресатов. Если по каким-либо причинам произошла задержка данных отчета, либо не весь запланированный функционал был проверен, то эту информацию необходимо предоставить в начале письма. Следует извиниться за задержку и указать адекватные причины произошедшего. Также в самом начале письма следует указывать, если были какие-то внешние факторы, препятствующие проверке какой-то части функционала.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Если во время тестирования не произошло никаких форс-мажорных обстоятельств, то достаточно обычного вежливого приветствия и далее уже переход к следующим пунктам.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95012099" name="" hidden="0"/>
          <p:cNvSpPr/>
          <p:nvPr isPhoto="0" userDrawn="0"/>
        </p:nvSpPr>
        <p:spPr bwMode="auto">
          <a:xfrm>
            <a:off x="5968559" y="906232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26668710" name="" hidden="0"/>
          <p:cNvSpPr/>
          <p:nvPr isPhoto="0" userDrawn="0"/>
        </p:nvSpPr>
        <p:spPr bwMode="auto">
          <a:xfrm flipH="0" flipV="0">
            <a:off x="16803194" y="8600962"/>
            <a:ext cx="39315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0669341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0395218" y="4697641"/>
            <a:ext cx="1880009" cy="1880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960179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2400" b="1" i="0" u="none" strike="noStrike" cap="none" spc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Общая информация (Common Information)</a:t>
            </a:r>
            <a:endParaRPr sz="2400"/>
          </a:p>
        </p:txBody>
      </p:sp>
      <p:sp>
        <p:nvSpPr>
          <p:cNvPr id="210857365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В данной части отчета описывается, какие виды тестов проводились. Зачастую указываются модули, которые тестировались или функционал. Стоит удостовериться, не забыта ли какая-то часть функционала, особенно это актуально, когда нужно собрать итоговый отчет, соединив в себе данные о разных видах тестов и функционале.</a:t>
            </a:r>
            <a:endParaRPr/>
          </a:p>
        </p:txBody>
      </p:sp>
      <p:sp>
        <p:nvSpPr>
          <p:cNvPr id="930037311" name="" hidden="0"/>
          <p:cNvSpPr/>
          <p:nvPr isPhoto="0" userDrawn="0"/>
        </p:nvSpPr>
        <p:spPr bwMode="auto">
          <a:xfrm>
            <a:off x="15290113" y="370798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32623787" name="" hidden="0"/>
          <p:cNvSpPr/>
          <p:nvPr isPhoto="0" userDrawn="0"/>
        </p:nvSpPr>
        <p:spPr bwMode="auto">
          <a:xfrm flipH="0" flipV="0">
            <a:off x="5903475" y="8588840"/>
            <a:ext cx="38504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301886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-65084" y="4769282"/>
            <a:ext cx="1841252" cy="1841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723526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3200" b="1" i="0" u="none" strike="noStrike" cap="none" spc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Тестовое окружение (Test Platform)</a:t>
            </a:r>
            <a:endParaRPr/>
          </a:p>
        </p:txBody>
      </p:sp>
      <p:sp>
        <p:nvSpPr>
          <p:cNvPr id="98575747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Как правило, в этой части указываются: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Название проекта.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Номер сборки.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Ссылка на проект (сборку).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Необходимо убедиться, что зайдя по этой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ссылке вы действительно попадаете на проект или можете установить приложение.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При указании данных в этой части отчета нужно быть очень внимательным, т.к. неправильная ссылка на сборку или неверный номер сборки не дают достоверной информации всем заинтересованным людям, а также затрудняют работу человеку, собирающему финальный отчет.!				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963224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3200" b="1" i="0" u="none" strike="noStrike" cap="none" spc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Рекомендации QA (QA Recommendations)</a:t>
            </a:r>
            <a:endParaRPr/>
          </a:p>
        </p:txBody>
      </p:sp>
      <p:sp>
        <p:nvSpPr>
          <p:cNvPr id="12717276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Данная часть отчета является наиболее важной, т.к. здесь отражается общее состояние сборки. Здесь показывается аналитическая работа тестировщика, его рекомендации по улучшению функционала, наиболее слабые места и наиболее критичные дефекты, динамика изменения качества проекта.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306622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944042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50000" lnSpcReduction="10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В этом разделе должна быть информация о следующем: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Указан функционал (часть функционала), который заблокирован для проверки. Даны пояснения почему этот функционал не проверен (указаны наиболее критичные дефекты).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Произведен анализ качества проверенного функционала. Следует указать, улучшилось оно или ухудшилось по сравнению с предыдущей версией, какое качество на сегодняшний момент, какие факторы повлияли на выставление именно такого качества сборки. 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Если качество сборки ухудшилось, то обязательно должны быть указаны регрессионные места.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Наиболее нестабильные части функционала следует выделить и указать причину, по которой они таковыми являются.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Даны рекомендации по тому функционалу и дефектам, скорейшее исправление которых является наиболее приоритетным.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Список наиболее критичных для сборки дефектов, с указанием названия и их критичности.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Для отчета уровня Smoke обязательно указать весь нестабильный функционал. Если сборка является релизной или предрелизной, то любое ухудшение качества является критичным и важно об этом сообщить менеджеру как можно раньше. 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Помимо всего вышеуказанного для релизных и предрелизных сборок в отчете о качестве продукта важно указывать следующее: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Дана информация о всех проблемах, характерных сборке. Проведен анализ, насколько оставшиеся проблемы являются критичными для конечного пользователя.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Указаны дефекты, которые следует исправить, чтобы качество конечной сборки было выше.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06220082" name="" hidden="0"/>
          <p:cNvSpPr/>
          <p:nvPr isPhoto="0" userDrawn="0"/>
        </p:nvSpPr>
        <p:spPr bwMode="auto">
          <a:xfrm>
            <a:off x="16941359" y="42443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4244023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972800" y="5339681"/>
            <a:ext cx="1219199" cy="1219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223937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3200" b="1" i="0" u="none" strike="noStrike" cap="none" spc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Детализированная информация (Detailed Information)</a:t>
            </a:r>
            <a:endParaRPr/>
          </a:p>
        </p:txBody>
      </p:sp>
      <p:sp>
        <p:nvSpPr>
          <p:cNvPr id="177502788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В данной части отчета описывается более подробная информация о проверенных частях функционала, устанавливается качество каждой проверенной части функционала(модуля) в отдельности. В зависимости от типа проводимых тестов, эта часть отчета будет отличаться.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608376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3200" b="1" i="0" u="none" strike="noStrike" cap="none" spc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Smoke</a:t>
            </a:r>
            <a:endParaRPr/>
          </a:p>
        </p:txBody>
      </p:sp>
      <p:sp>
        <p:nvSpPr>
          <p:cNvPr id="135477227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При оценке качества функционала на уровне Smoke теста, оно может быть либо Приемлемым, либо Неприемлемым. Качество сборки зависит от нескольких факторов: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Если это релизная или предрелизная сборка, то для выставления Приемлемого качества на уровне Smoke не должно быть найдено функциональных дефектов.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Наличие нового функционала. Новый функционал, который впервые поставляется на тестирование, не должен содержать дефектов уровня Smoke для выставления Приемлемого качества всей сборки.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Чтобы установить сборке Приемлемое качество, не должно быть дефектов уровня Smoke у того функционала, по которому планируется проводить полные тесты.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	Все наиболее важные части функционала отрабатывают корректно, тогда качество всего функционала на уровне Smoke может быть оценено, как Примлемое.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       В части о детализированной информации качества сборки следует более подробно описать проблемы, которые были найдены во время теста. 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asic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Widescreen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2022-11-17T06:16:34Z</dcterms:modified>
  <cp:category/>
  <cp:contentStatus/>
  <cp:version/>
</cp:coreProperties>
</file>