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sz="1800" i="1" dirty="0" smtClean="0">
                <a:latin typeface="GOST type B" panose="020B0500000000000000" pitchFamily="34" charset="0"/>
              </a:rPr>
              <a:t>Статистика</a:t>
            </a:r>
            <a:r>
              <a:rPr lang="ru-RU" sz="1800" i="1" baseline="0" dirty="0" smtClean="0">
                <a:latin typeface="GOST type B" panose="020B0500000000000000" pitchFamily="34" charset="0"/>
              </a:rPr>
              <a:t> о количестве  рассмотренных судами общей юрисдикции РФ гражданских дел, в том числе с нарушением  процессуальных сроков</a:t>
            </a:r>
            <a:endParaRPr lang="ru-RU" sz="1800" i="1" dirty="0">
              <a:latin typeface="GOST type B" panose="020B0500000000000000" pitchFamily="34" charset="0"/>
            </a:endParaRPr>
          </a:p>
        </c:rich>
      </c:tx>
      <c:layout>
        <c:manualLayout>
          <c:xMode val="edge"/>
          <c:yMode val="edge"/>
          <c:x val="0.18043356299212598"/>
          <c:y val="1.23945588212091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2019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Лист1!$A$2:$A$3</c:f>
              <c:strCache>
                <c:ptCount val="2"/>
                <c:pt idx="0">
                  <c:v>Кол-во оконченных дел</c:v>
                </c:pt>
                <c:pt idx="1">
                  <c:v>Кол-во дел рассмотренных с нарушением процессуальных сроков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2280</c:v>
                </c:pt>
                <c:pt idx="1">
                  <c:v>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79-43EF-83DC-8DC935EAA46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2018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Лист1!$A$2:$A$3</c:f>
              <c:strCache>
                <c:ptCount val="2"/>
                <c:pt idx="0">
                  <c:v>Кол-во оконченных дел</c:v>
                </c:pt>
                <c:pt idx="1">
                  <c:v>Кол-во дел рассмотренных с нарушением процессуальных сроков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1745</c:v>
                </c:pt>
                <c:pt idx="1">
                  <c:v>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79-43EF-83DC-8DC935EAA46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2017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Лист1!$A$2:$A$3</c:f>
              <c:strCache>
                <c:ptCount val="2"/>
                <c:pt idx="0">
                  <c:v>Кол-во оконченных дел</c:v>
                </c:pt>
                <c:pt idx="1">
                  <c:v>Кол-во дел рассмотренных с нарушением процессуальных сроков</c:v>
                </c:pt>
              </c:strCache>
            </c:strRef>
          </c:cat>
          <c:val>
            <c:numRef>
              <c:f>Лист1!$D$2:$D$3</c:f>
              <c:numCache>
                <c:formatCode>General</c:formatCode>
                <c:ptCount val="2"/>
                <c:pt idx="0">
                  <c:v>2007</c:v>
                </c:pt>
                <c:pt idx="1">
                  <c:v>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79-43EF-83DC-8DC935EAA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07235440"/>
        <c:axId val="1403715968"/>
        <c:axId val="0"/>
      </c:bar3DChart>
      <c:catAx>
        <c:axId val="140723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1" u="none" strike="noStrike" kern="1200" baseline="0">
                <a:solidFill>
                  <a:schemeClr val="tx1"/>
                </a:solidFill>
                <a:latin typeface="GOST type B" panose="020B0500000000000000" pitchFamily="34" charset="0"/>
                <a:ea typeface="+mn-ea"/>
                <a:cs typeface="+mn-cs"/>
              </a:defRPr>
            </a:pPr>
            <a:endParaRPr lang="ru-RU"/>
          </a:p>
        </c:txPr>
        <c:crossAx val="1403715968"/>
        <c:crosses val="autoZero"/>
        <c:auto val="1"/>
        <c:lblAlgn val="ctr"/>
        <c:lblOffset val="100"/>
        <c:noMultiLvlLbl val="0"/>
      </c:catAx>
      <c:valAx>
        <c:axId val="140371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0723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04896653543307"/>
          <c:y val="0.92903122859519072"/>
          <c:w val="0.2819847440944882"/>
          <c:h val="5.26728085338326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1" u="none" strike="noStrike" kern="1200" baseline="0">
              <a:solidFill>
                <a:schemeClr val="tx2"/>
              </a:solidFill>
              <a:latin typeface="GOST type B" panose="020B0500000000000000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F2C-B3EB-4B8D-9493-6CE0EB5EBD3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39-07BB-449A-ADFD-0CED549D2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F2C-B3EB-4B8D-9493-6CE0EB5EBD3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39-07BB-449A-ADFD-0CED549D2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7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F2C-B3EB-4B8D-9493-6CE0EB5EBD3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39-07BB-449A-ADFD-0CED549D2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46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F2C-B3EB-4B8D-9493-6CE0EB5EBD3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39-07BB-449A-ADFD-0CED549D2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90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F2C-B3EB-4B8D-9493-6CE0EB5EBD3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39-07BB-449A-ADFD-0CED549D2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91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F2C-B3EB-4B8D-9493-6CE0EB5EBD3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39-07BB-449A-ADFD-0CED549D2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00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F2C-B3EB-4B8D-9493-6CE0EB5EBD3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39-07BB-449A-ADFD-0CED549D2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54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F2C-B3EB-4B8D-9493-6CE0EB5EBD3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39-07BB-449A-ADFD-0CED549D2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9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F2C-B3EB-4B8D-9493-6CE0EB5EBD3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39-07BB-449A-ADFD-0CED549D2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91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F2C-B3EB-4B8D-9493-6CE0EB5EBD3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39-07BB-449A-ADFD-0CED549D2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60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F2C-B3EB-4B8D-9493-6CE0EB5EBD3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39-07BB-449A-ADFD-0CED549D2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86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5F2C-B3EB-4B8D-9493-6CE0EB5EBD3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50F39-07BB-449A-ADFD-0CED549D2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41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50" y="198438"/>
            <a:ext cx="9144000" cy="392112"/>
          </a:xfrm>
        </p:spPr>
        <p:txBody>
          <a:bodyPr>
            <a:noAutofit/>
          </a:bodyPr>
          <a:lstStyle/>
          <a:p>
            <a:r>
              <a:rPr lang="ru-RU" sz="1800" i="1" dirty="0" smtClean="0">
                <a:latin typeface="GOST type B" panose="020B0500000000000000" pitchFamily="34" charset="0"/>
              </a:rPr>
              <a:t>Департамент образования и молодёжной политики Владимирской области </a:t>
            </a:r>
            <a:br>
              <a:rPr lang="ru-RU" sz="1800" i="1" dirty="0" smtClean="0">
                <a:latin typeface="GOST type B" panose="020B0500000000000000" pitchFamily="34" charset="0"/>
              </a:rPr>
            </a:br>
            <a:r>
              <a:rPr lang="ru-RU" sz="1800" i="1" dirty="0" smtClean="0">
                <a:latin typeface="GOST type B" panose="020B0500000000000000" pitchFamily="34" charset="0"/>
              </a:rPr>
              <a:t>ГАПОУ ВО «Вязниковский технико-экономический колледж»</a:t>
            </a:r>
            <a:endParaRPr lang="ru-RU" sz="1800" i="1" dirty="0">
              <a:latin typeface="GOST type B" panose="020B0500000000000000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172964"/>
            <a:ext cx="8820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i="1" dirty="0" smtClean="0">
                <a:latin typeface="GOST type B" panose="020B0500000000000000" pitchFamily="34" charset="0"/>
              </a:rPr>
              <a:t> </a:t>
            </a:r>
            <a:r>
              <a:rPr lang="ru-RU" sz="5400" b="1" i="1" dirty="0" smtClean="0">
                <a:latin typeface="GOST type B" panose="020B0500000000000000" pitchFamily="34" charset="0"/>
              </a:rPr>
              <a:t>КУРСОВАЯ РАБОТА</a:t>
            </a:r>
            <a:endParaRPr lang="ru-RU" sz="5400" b="1" i="1" dirty="0">
              <a:latin typeface="GOST type B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7350" y="2368401"/>
            <a:ext cx="887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 smtClean="0">
                <a:latin typeface="GOST type B" panose="020B0500000000000000" pitchFamily="34" charset="0"/>
              </a:rPr>
              <a:t>Сроки в гражданском процессуальном праве</a:t>
            </a:r>
            <a:endParaRPr lang="ru-RU" sz="3600" i="1" dirty="0">
              <a:latin typeface="GOST type B" panose="020B0500000000000000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2675" y="3278872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i="1" dirty="0" smtClean="0">
                <a:latin typeface="GOST type B" panose="020B0500000000000000" pitchFamily="34" charset="0"/>
              </a:rPr>
              <a:t> ВТЭКО</a:t>
            </a:r>
            <a:r>
              <a:rPr lang="ru-RU" sz="3600" i="1" dirty="0">
                <a:latin typeface="GOST type B" panose="020B0500000000000000" pitchFamily="34" charset="0"/>
              </a:rPr>
              <a:t>. 40.02.02.02 3ПД  ГПП ПЗ </a:t>
            </a:r>
            <a:endParaRPr lang="ru-RU" sz="3600" dirty="0">
              <a:latin typeface="GOST type B" panose="020B05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4429919"/>
            <a:ext cx="83439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latin typeface="GOST type B" panose="020B0500000000000000" pitchFamily="34" charset="0"/>
              </a:rPr>
              <a:t>Разработал                                                 </a:t>
            </a:r>
            <a:r>
              <a:rPr lang="en-US" sz="2000" i="1" dirty="0" smtClean="0">
                <a:latin typeface="GOST type B" panose="020B0500000000000000" pitchFamily="34" charset="0"/>
              </a:rPr>
              <a:t>/</a:t>
            </a:r>
            <a:r>
              <a:rPr lang="ru-RU" sz="2000" i="1" dirty="0" smtClean="0">
                <a:latin typeface="GOST type B" panose="020B0500000000000000" pitchFamily="34" charset="0"/>
              </a:rPr>
              <a:t>Д.А Павлова</a:t>
            </a:r>
            <a:r>
              <a:rPr lang="en-US" sz="2000" i="1" dirty="0" smtClean="0">
                <a:latin typeface="GOST type B" panose="020B0500000000000000" pitchFamily="34" charset="0"/>
              </a:rPr>
              <a:t>/</a:t>
            </a:r>
            <a:br>
              <a:rPr lang="en-US" sz="2000" i="1" dirty="0" smtClean="0">
                <a:latin typeface="GOST type B" panose="020B0500000000000000" pitchFamily="34" charset="0"/>
              </a:rPr>
            </a:br>
            <a:r>
              <a:rPr lang="en-US" sz="2000" i="1" dirty="0" smtClean="0">
                <a:latin typeface="GOST type B" panose="020B0500000000000000" pitchFamily="34" charset="0"/>
              </a:rPr>
              <a:t/>
            </a:r>
            <a:br>
              <a:rPr lang="en-US" sz="2000" i="1" dirty="0" smtClean="0">
                <a:latin typeface="GOST type B" panose="020B0500000000000000" pitchFamily="34" charset="0"/>
              </a:rPr>
            </a:br>
            <a:r>
              <a:rPr lang="ru-RU" sz="2000" i="1" dirty="0" smtClean="0">
                <a:latin typeface="GOST type B" panose="020B0500000000000000" pitchFamily="34" charset="0"/>
              </a:rPr>
              <a:t/>
            </a:r>
            <a:br>
              <a:rPr lang="ru-RU" sz="2000" i="1" dirty="0" smtClean="0">
                <a:latin typeface="GOST type B" panose="020B0500000000000000" pitchFamily="34" charset="0"/>
              </a:rPr>
            </a:br>
            <a:r>
              <a:rPr lang="ru-RU" sz="2000" i="1" dirty="0" smtClean="0">
                <a:latin typeface="GOST type B" panose="020B0500000000000000" pitchFamily="34" charset="0"/>
              </a:rPr>
              <a:t>Руководитель                                             </a:t>
            </a:r>
            <a:r>
              <a:rPr lang="en-US" sz="2000" i="1" dirty="0" smtClean="0">
                <a:latin typeface="GOST type B" panose="020B0500000000000000" pitchFamily="34" charset="0"/>
              </a:rPr>
              <a:t>/</a:t>
            </a:r>
            <a:r>
              <a:rPr lang="ru-RU" sz="2000" i="1" dirty="0" smtClean="0">
                <a:latin typeface="GOST type B" panose="020B0500000000000000" pitchFamily="34" charset="0"/>
              </a:rPr>
              <a:t>Е.В </a:t>
            </a:r>
            <a:r>
              <a:rPr lang="ru-RU" sz="2000" i="1" dirty="0" err="1" smtClean="0">
                <a:latin typeface="GOST type B" panose="020B0500000000000000" pitchFamily="34" charset="0"/>
              </a:rPr>
              <a:t>Бударина</a:t>
            </a:r>
            <a:r>
              <a:rPr lang="en-US" sz="2000" i="1" dirty="0" smtClean="0">
                <a:latin typeface="GOST type B" panose="020B0500000000000000" pitchFamily="34" charset="0"/>
              </a:rPr>
              <a:t>/</a:t>
            </a:r>
            <a:endParaRPr lang="ru-RU" sz="2000" i="1" dirty="0" smtClean="0">
              <a:latin typeface="GOST type B" panose="020B0500000000000000" pitchFamily="34" charset="0"/>
            </a:endParaRPr>
          </a:p>
          <a:p>
            <a:endParaRPr lang="ru-RU" dirty="0">
              <a:latin typeface="GOST type B" panose="020B0500000000000000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6240324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latin typeface="GOST type B" panose="020B0500000000000000" pitchFamily="34" charset="0"/>
              </a:rPr>
              <a:t>2022</a:t>
            </a:r>
            <a:endParaRPr lang="ru-RU" sz="2800" i="1" dirty="0"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9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2975" y="24320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3600" b="1" i="1" dirty="0" smtClean="0">
                <a:latin typeface="GOST type B" panose="020B0500000000000000" pitchFamily="34" charset="0"/>
              </a:rPr>
              <a:t>Статья 110 ГПК РФ </a:t>
            </a:r>
            <a:br>
              <a:rPr lang="ru-RU" sz="3600" b="1" i="1" dirty="0" smtClean="0">
                <a:latin typeface="GOST type B" panose="020B0500000000000000" pitchFamily="34" charset="0"/>
              </a:rPr>
            </a:br>
            <a:r>
              <a:rPr lang="ru-RU" sz="3600" b="1" i="1" dirty="0" smtClean="0">
                <a:latin typeface="GOST type B" panose="020B0500000000000000" pitchFamily="34" charset="0"/>
              </a:rPr>
              <a:t>Приостановление </a:t>
            </a:r>
            <a:r>
              <a:rPr lang="ru-RU" sz="3600" b="1" i="1" dirty="0">
                <a:latin typeface="GOST type B" panose="020B0500000000000000" pitchFamily="34" charset="0"/>
              </a:rPr>
              <a:t>процессуальных </a:t>
            </a:r>
            <a:r>
              <a:rPr lang="ru-RU" sz="3600" b="1" i="1" dirty="0" smtClean="0">
                <a:latin typeface="GOST type B" panose="020B0500000000000000" pitchFamily="34" charset="0"/>
              </a:rPr>
              <a:t>сроков :</a:t>
            </a:r>
            <a:r>
              <a:rPr lang="ru-RU" sz="3600" b="1" i="1" dirty="0">
                <a:latin typeface="GOST type B" panose="020B0500000000000000" pitchFamily="34" charset="0"/>
              </a:rPr>
              <a:t/>
            </a:r>
            <a:br>
              <a:rPr lang="ru-RU" sz="3600" b="1" i="1" dirty="0">
                <a:latin typeface="GOST type B" panose="020B0500000000000000" pitchFamily="34" charset="0"/>
              </a:rPr>
            </a:br>
            <a:r>
              <a:rPr lang="ru-RU" sz="2700" dirty="0">
                <a:latin typeface="GOST type B" panose="020B0500000000000000" pitchFamily="34" charset="0"/>
              </a:rPr>
              <a:t> </a:t>
            </a:r>
            <a:r>
              <a:rPr lang="ru-RU" sz="2700" i="1" dirty="0" smtClean="0">
                <a:latin typeface="GOST type B" panose="020B0500000000000000" pitchFamily="34" charset="0"/>
              </a:rPr>
              <a:t>«  Течение </a:t>
            </a:r>
            <a:r>
              <a:rPr lang="ru-RU" sz="2700" i="1" dirty="0">
                <a:latin typeface="GOST type B" panose="020B0500000000000000" pitchFamily="34" charset="0"/>
              </a:rPr>
              <a:t>всех неистекших процессуальных сроков приостанавливается одновременно с приостановлением производства по делу.</a:t>
            </a:r>
            <a:br>
              <a:rPr lang="ru-RU" sz="2700" i="1" dirty="0">
                <a:latin typeface="GOST type B" panose="020B0500000000000000" pitchFamily="34" charset="0"/>
              </a:rPr>
            </a:br>
            <a:r>
              <a:rPr lang="ru-RU" sz="2700" i="1" dirty="0" smtClean="0">
                <a:latin typeface="GOST type B" panose="020B0500000000000000" pitchFamily="34" charset="0"/>
              </a:rPr>
              <a:t>    Со </a:t>
            </a:r>
            <a:r>
              <a:rPr lang="ru-RU" sz="2700" i="1" dirty="0">
                <a:latin typeface="GOST type B" panose="020B0500000000000000" pitchFamily="34" charset="0"/>
              </a:rPr>
              <a:t>дня возобновления производства по делу течение процессуальных сроков </a:t>
            </a:r>
            <a:r>
              <a:rPr lang="ru-RU" sz="2700" i="1" dirty="0" smtClean="0">
                <a:latin typeface="GOST type B" panose="020B0500000000000000" pitchFamily="34" charset="0"/>
              </a:rPr>
              <a:t>продолжается»</a:t>
            </a:r>
            <a:endParaRPr lang="ru-RU" sz="2700" i="1" dirty="0"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3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606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3600" b="1" i="1" dirty="0" smtClean="0">
                <a:latin typeface="GOST type B" panose="020B0500000000000000" pitchFamily="34" charset="0"/>
              </a:rPr>
              <a:t>Статья 111 ГПК</a:t>
            </a:r>
            <a:br>
              <a:rPr lang="ru-RU" sz="3600" b="1" i="1" dirty="0" smtClean="0">
                <a:latin typeface="GOST type B" panose="020B0500000000000000" pitchFamily="34" charset="0"/>
              </a:rPr>
            </a:br>
            <a:r>
              <a:rPr lang="ru-RU" sz="3600" b="1" i="1" dirty="0" smtClean="0">
                <a:latin typeface="GOST type B" panose="020B0500000000000000" pitchFamily="34" charset="0"/>
              </a:rPr>
              <a:t>Продление </a:t>
            </a:r>
            <a:r>
              <a:rPr lang="ru-RU" sz="3600" b="1" i="1" dirty="0">
                <a:latin typeface="GOST type B" panose="020B0500000000000000" pitchFamily="34" charset="0"/>
              </a:rPr>
              <a:t>процессуальных </a:t>
            </a:r>
            <a:r>
              <a:rPr lang="ru-RU" sz="3600" b="1" i="1" dirty="0" smtClean="0">
                <a:latin typeface="GOST type B" panose="020B0500000000000000" pitchFamily="34" charset="0"/>
              </a:rPr>
              <a:t>сроков:</a:t>
            </a:r>
            <a:r>
              <a:rPr lang="ru-RU" sz="3600" b="1" i="1" dirty="0">
                <a:latin typeface="GOST type B" panose="020B0500000000000000" pitchFamily="34" charset="0"/>
              </a:rPr>
              <a:t/>
            </a:r>
            <a:br>
              <a:rPr lang="ru-RU" sz="3600" b="1" i="1" dirty="0">
                <a:latin typeface="GOST type B" panose="020B0500000000000000" pitchFamily="34" charset="0"/>
              </a:rPr>
            </a:br>
            <a:r>
              <a:rPr lang="ru-RU" b="1" dirty="0" smtClean="0"/>
              <a:t> </a:t>
            </a:r>
            <a:r>
              <a:rPr lang="ru-RU" sz="2700" i="1" dirty="0" smtClean="0">
                <a:latin typeface="GOST type B" panose="020B0500000000000000" pitchFamily="34" charset="0"/>
              </a:rPr>
              <a:t>«Назначенные </a:t>
            </a:r>
            <a:r>
              <a:rPr lang="ru-RU" sz="2700" i="1" dirty="0">
                <a:latin typeface="GOST type B" panose="020B0500000000000000" pitchFamily="34" charset="0"/>
              </a:rPr>
              <a:t>судом процессуальные сроки могут быть продлены </a:t>
            </a:r>
            <a:r>
              <a:rPr lang="ru-RU" sz="2700" i="1" dirty="0" smtClean="0">
                <a:latin typeface="GOST type B" panose="020B0500000000000000" pitchFamily="34" charset="0"/>
              </a:rPr>
              <a:t>судом»</a:t>
            </a:r>
            <a:endParaRPr lang="ru-RU" sz="2700" i="1" dirty="0"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6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25844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3600" b="1" i="1" dirty="0" smtClean="0">
                <a:latin typeface="GOST type B" panose="020B0500000000000000" pitchFamily="34" charset="0"/>
              </a:rPr>
              <a:t>Статья 112 ГПК РФ </a:t>
            </a:r>
            <a:br>
              <a:rPr lang="ru-RU" sz="3600" b="1" i="1" dirty="0" smtClean="0">
                <a:latin typeface="GOST type B" panose="020B0500000000000000" pitchFamily="34" charset="0"/>
              </a:rPr>
            </a:br>
            <a:r>
              <a:rPr lang="ru-RU" sz="3600" b="1" i="1" dirty="0" smtClean="0">
                <a:latin typeface="GOST type B" panose="020B0500000000000000" pitchFamily="34" charset="0"/>
              </a:rPr>
              <a:t>Восстановление </a:t>
            </a:r>
            <a:r>
              <a:rPr lang="ru-RU" sz="3600" b="1" i="1" dirty="0">
                <a:latin typeface="GOST type B" panose="020B0500000000000000" pitchFamily="34" charset="0"/>
              </a:rPr>
              <a:t>процессуальных </a:t>
            </a:r>
            <a:r>
              <a:rPr lang="ru-RU" sz="3600" b="1" i="1" dirty="0" smtClean="0">
                <a:latin typeface="GOST type B" panose="020B0500000000000000" pitchFamily="34" charset="0"/>
              </a:rPr>
              <a:t>сроков :</a:t>
            </a:r>
            <a:br>
              <a:rPr lang="ru-RU" sz="3600" b="1" i="1" dirty="0" smtClean="0">
                <a:latin typeface="GOST type B" panose="020B0500000000000000" pitchFamily="34" charset="0"/>
              </a:rPr>
            </a:br>
            <a:r>
              <a:rPr lang="ru-RU" sz="2700" i="1" dirty="0" smtClean="0">
                <a:latin typeface="GOST type B" panose="020B0500000000000000" pitchFamily="34" charset="0"/>
              </a:rPr>
              <a:t>«  Лицам, пропустившим установленный федеральным законом процессуальный срок по причинам, признанным судом уважительными, пропущенный срок может быть восстановлен»</a:t>
            </a:r>
            <a:endParaRPr lang="ru-RU" sz="2700" i="1" dirty="0"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03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</a:t>
            </a:r>
            <a:r>
              <a:rPr lang="ru-RU" sz="4000" b="1" i="1" dirty="0" smtClean="0">
                <a:latin typeface="GOST type B" panose="020B0500000000000000" pitchFamily="34" charset="0"/>
              </a:rPr>
              <a:t>Практическая часть</a:t>
            </a:r>
            <a:endParaRPr lang="ru-RU" sz="4000" b="1" i="1" dirty="0">
              <a:latin typeface="GOST type B" panose="020B05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8275" y="2171700"/>
            <a:ext cx="98202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i="1" dirty="0" smtClean="0"/>
              <a:t> </a:t>
            </a:r>
            <a:r>
              <a:rPr lang="ru-RU" sz="2400" i="1" dirty="0" smtClean="0">
                <a:latin typeface="GOST type B" panose="020B0500000000000000" pitchFamily="34" charset="0"/>
              </a:rPr>
              <a:t>Судья ВС РФ  </a:t>
            </a:r>
            <a:r>
              <a:rPr lang="ru-RU" sz="2400" i="1" dirty="0">
                <a:latin typeface="GOST type B" panose="020B0500000000000000" pitchFamily="34" charset="0"/>
              </a:rPr>
              <a:t>признал неправомерным вывод судьи и судебной коллегии кассационного суда об отказе </a:t>
            </a:r>
            <a:r>
              <a:rPr lang="ru-RU" sz="2400" i="1" dirty="0" smtClean="0">
                <a:latin typeface="GOST type B" panose="020B0500000000000000" pitchFamily="34" charset="0"/>
              </a:rPr>
              <a:t>Виктору Ярцеву  в </a:t>
            </a:r>
            <a:r>
              <a:rPr lang="ru-RU" sz="2400" i="1" dirty="0">
                <a:latin typeface="GOST type B" panose="020B0500000000000000" pitchFamily="34" charset="0"/>
              </a:rPr>
              <a:t>восстановлении пропущенного процессуального срока для обращения с кассационной жалобой по причине отсутствия уважительных причин его пропуска, </a:t>
            </a:r>
            <a:r>
              <a:rPr lang="ru-RU" sz="2400" i="1" dirty="0" smtClean="0">
                <a:latin typeface="GOST type B" panose="020B0500000000000000" pitchFamily="34" charset="0"/>
              </a:rPr>
              <a:t>указав, </a:t>
            </a:r>
            <a:r>
              <a:rPr lang="ru-RU" sz="2400" i="1" dirty="0">
                <a:latin typeface="GOST type B" panose="020B0500000000000000" pitchFamily="34" charset="0"/>
              </a:rPr>
              <a:t>что </a:t>
            </a:r>
            <a:r>
              <a:rPr lang="ru-RU" sz="2400" i="1" dirty="0" smtClean="0">
                <a:latin typeface="GOST type B" panose="020B0500000000000000" pitchFamily="34" charset="0"/>
              </a:rPr>
              <a:t>данным отказом </a:t>
            </a:r>
            <a:r>
              <a:rPr lang="ru-RU" sz="2400" i="1" dirty="0">
                <a:latin typeface="GOST type B" panose="020B0500000000000000" pitchFamily="34" charset="0"/>
              </a:rPr>
              <a:t>нарушено право Ярцева на судебную защиту, признав причины пропуска процессуального срока уважительными.</a:t>
            </a:r>
            <a:br>
              <a:rPr lang="ru-RU" sz="2400" i="1" dirty="0">
                <a:latin typeface="GOST type B" panose="020B0500000000000000" pitchFamily="34" charset="0"/>
              </a:rPr>
            </a:br>
            <a:endParaRPr lang="ru-RU" sz="2400" dirty="0"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5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2802341688"/>
              </p:ext>
            </p:extLst>
          </p:nvPr>
        </p:nvGraphicFramePr>
        <p:xfrm>
          <a:off x="1660525" y="376766"/>
          <a:ext cx="8128000" cy="6147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569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517525"/>
            <a:ext cx="10515600" cy="434975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>
                <a:solidFill>
                  <a:schemeClr val="tx1">
                    <a:lumMod val="95000"/>
                    <a:lumOff val="5000"/>
                  </a:schemeClr>
                </a:solidFill>
                <a:latin typeface="GOST type B" panose="020B0500000000000000" pitchFamily="34" charset="0"/>
              </a:rPr>
              <a:t>Заключение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025" y="1304925"/>
            <a:ext cx="118300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OST type B" panose="020B0500000000000000" pitchFamily="34" charset="0"/>
              </a:rPr>
              <a:t>-Общественные </a:t>
            </a:r>
            <a: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OST type B" panose="020B0500000000000000" pitchFamily="34" charset="0"/>
              </a:rPr>
              <a:t>отношения возникающие в рамках осуществления судопроизводства  в процессе рассмотрения гражданского дела, реализуются  в установленные процессуальные </a:t>
            </a:r>
            <a:r>
              <a:rPr lang="ru-RU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OST type B" panose="020B0500000000000000" pitchFamily="34" charset="0"/>
              </a:rPr>
              <a:t>сроки;</a:t>
            </a:r>
          </a:p>
          <a:p>
            <a:r>
              <a:rPr lang="ru-RU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OST type B" panose="020B0500000000000000" pitchFamily="34" charset="0"/>
              </a:rPr>
              <a:t>-Главной </a:t>
            </a:r>
            <a: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OST type B" panose="020B0500000000000000" pitchFamily="34" charset="0"/>
              </a:rPr>
              <a:t>Функцией процессуальных сроков является </a:t>
            </a:r>
            <a:r>
              <a:rPr lang="ru-RU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OST type B" panose="020B0500000000000000" pitchFamily="34" charset="0"/>
              </a:rPr>
              <a:t>создание оптимального временного режима </a:t>
            </a:r>
            <a: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OST type B" panose="020B0500000000000000" pitchFamily="34" charset="0"/>
              </a:rPr>
              <a:t>для отправления </a:t>
            </a:r>
            <a:r>
              <a:rPr lang="ru-RU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OST type B" panose="020B0500000000000000" pitchFamily="34" charset="0"/>
              </a:rPr>
              <a:t>правосудия;</a:t>
            </a:r>
            <a:br>
              <a:rPr lang="ru-RU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OST type B" panose="020B0500000000000000" pitchFamily="34" charset="0"/>
              </a:rPr>
            </a:br>
            <a:r>
              <a:rPr lang="ru-RU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OST type B" panose="020B0500000000000000" pitchFamily="34" charset="0"/>
              </a:rPr>
              <a:t>-Законодательством  </a:t>
            </a:r>
            <a: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OST type B" panose="020B0500000000000000" pitchFamily="34" charset="0"/>
              </a:rPr>
              <a:t>Российской Федерации предусмотрены основания  и порядок </a:t>
            </a:r>
            <a:r>
              <a:rPr lang="ru-RU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OST type B" panose="020B0500000000000000" pitchFamily="34" charset="0"/>
              </a:rPr>
              <a:t>приостановления, продления </a:t>
            </a:r>
            <a: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OST type B" panose="020B0500000000000000" pitchFamily="34" charset="0"/>
              </a:rPr>
              <a:t>и </a:t>
            </a:r>
            <a:r>
              <a:rPr lang="ru-RU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OST type B" panose="020B0500000000000000" pitchFamily="34" charset="0"/>
              </a:rPr>
              <a:t>восстановления </a:t>
            </a:r>
            <a: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OST type B" panose="020B0500000000000000" pitchFamily="34" charset="0"/>
              </a:rPr>
              <a:t>процессуальных </a:t>
            </a:r>
            <a:r>
              <a:rPr lang="ru-RU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OST type B" panose="020B0500000000000000" pitchFamily="34" charset="0"/>
              </a:rPr>
              <a:t>сроков;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GOST type B" panose="020B0500000000000000" pitchFamily="34" charset="0"/>
            </a:endParaRPr>
          </a:p>
          <a:p>
            <a:r>
              <a:rPr lang="ru-RU" sz="2000" i="1" dirty="0" smtClean="0">
                <a:latin typeface="GOST type B" panose="020B0500000000000000" pitchFamily="34" charset="0"/>
              </a:rPr>
              <a:t>-Основными </a:t>
            </a:r>
            <a:r>
              <a:rPr lang="ru-RU" sz="2000" i="1" dirty="0">
                <a:latin typeface="GOST type B" panose="020B0500000000000000" pitchFamily="34" charset="0"/>
              </a:rPr>
              <a:t>причинами пропуска процессуальных сроков является </a:t>
            </a:r>
            <a:r>
              <a:rPr lang="ru-RU" sz="2000" i="1" dirty="0" smtClean="0">
                <a:latin typeface="GOST type B" panose="020B0500000000000000" pitchFamily="34" charset="0"/>
              </a:rPr>
              <a:t>загруженность </a:t>
            </a:r>
            <a:r>
              <a:rPr lang="ru-RU" sz="2000" i="1" dirty="0">
                <a:latin typeface="GOST type B" panose="020B0500000000000000" pitchFamily="34" charset="0"/>
              </a:rPr>
              <a:t>судей, несвоевременная публикация судебных актов в картотеке  </a:t>
            </a:r>
            <a:r>
              <a:rPr lang="ru-RU" sz="2000" i="1" dirty="0" smtClean="0">
                <a:latin typeface="GOST type B" panose="020B0500000000000000" pitchFamily="34" charset="0"/>
              </a:rPr>
              <a:t>судебных </a:t>
            </a:r>
            <a:r>
              <a:rPr lang="ru-RU" sz="2000" i="1" dirty="0">
                <a:latin typeface="GOST type B" panose="020B0500000000000000" pitchFamily="34" charset="0"/>
              </a:rPr>
              <a:t>дел, ошибочное определения срока для </a:t>
            </a:r>
            <a:r>
              <a:rPr lang="ru-RU" sz="2000" i="1" dirty="0" smtClean="0">
                <a:latin typeface="GOST type B" panose="020B0500000000000000" pitchFamily="34" charset="0"/>
              </a:rPr>
              <a:t>обжалования, нарушение </a:t>
            </a:r>
            <a:r>
              <a:rPr lang="ru-RU" sz="2000" i="1" dirty="0">
                <a:latin typeface="GOST type B" panose="020B0500000000000000" pitchFamily="34" charset="0"/>
              </a:rPr>
              <a:t>порядка извещения о времени и месте судебного </a:t>
            </a:r>
            <a:r>
              <a:rPr lang="ru-RU" sz="2000" i="1" dirty="0" smtClean="0">
                <a:latin typeface="GOST type B" panose="020B0500000000000000" pitchFamily="34" charset="0"/>
              </a:rPr>
              <a:t>разбирательства</a:t>
            </a:r>
            <a:r>
              <a:rPr lang="ru-RU" sz="2000" i="1" dirty="0">
                <a:latin typeface="GOST type B" panose="020B0500000000000000" pitchFamily="34" charset="0"/>
              </a:rPr>
              <a:t>, безответственность граждан при осуществлении процессуальных </a:t>
            </a:r>
            <a:r>
              <a:rPr lang="ru-RU" sz="2000" i="1" dirty="0" smtClean="0">
                <a:latin typeface="GOST type B" panose="020B0500000000000000" pitchFamily="34" charset="0"/>
              </a:rPr>
              <a:t>действий;</a:t>
            </a:r>
            <a:br>
              <a:rPr lang="ru-RU" sz="2000" i="1" dirty="0" smtClean="0">
                <a:latin typeface="GOST type B" panose="020B0500000000000000" pitchFamily="34" charset="0"/>
              </a:rPr>
            </a:br>
            <a:r>
              <a:rPr lang="ru-RU" sz="2000" i="1" dirty="0" smtClean="0">
                <a:latin typeface="GOST type B" panose="020B0500000000000000" pitchFamily="34" charset="0"/>
              </a:rPr>
              <a:t>-Способами </a:t>
            </a:r>
            <a:r>
              <a:rPr lang="ru-RU" sz="2000" i="1" dirty="0">
                <a:latin typeface="GOST type B" panose="020B0500000000000000" pitchFamily="34" charset="0"/>
              </a:rPr>
              <a:t>решения данных причин могут послужить целесообразное </a:t>
            </a:r>
            <a:r>
              <a:rPr lang="ru-RU" sz="2000" i="1" dirty="0" smtClean="0">
                <a:latin typeface="GOST type B" panose="020B0500000000000000" pitchFamily="34" charset="0"/>
              </a:rPr>
              <a:t>распределение  </a:t>
            </a:r>
            <a:r>
              <a:rPr lang="ru-RU" sz="2000" i="1" dirty="0">
                <a:latin typeface="GOST type B" panose="020B0500000000000000" pitchFamily="34" charset="0"/>
              </a:rPr>
              <a:t>дел между судьями, внедрение современных технологий при </a:t>
            </a:r>
            <a:r>
              <a:rPr lang="ru-RU" sz="2000" i="1" dirty="0" smtClean="0">
                <a:latin typeface="GOST type B" panose="020B0500000000000000" pitchFamily="34" charset="0"/>
              </a:rPr>
              <a:t>осуществлении </a:t>
            </a:r>
            <a:r>
              <a:rPr lang="ru-RU" sz="2000" i="1" dirty="0">
                <a:latin typeface="GOST type B" panose="020B0500000000000000" pitchFamily="34" charset="0"/>
              </a:rPr>
              <a:t>процессуальной деятельности, </a:t>
            </a:r>
            <a:r>
              <a:rPr lang="ru-RU" sz="2000" i="1" dirty="0" smtClean="0">
                <a:latin typeface="GOST type B" panose="020B0500000000000000" pitchFamily="34" charset="0"/>
              </a:rPr>
              <a:t>разъяснения </a:t>
            </a:r>
            <a:r>
              <a:rPr lang="ru-RU" sz="2000" i="1" dirty="0">
                <a:latin typeface="GOST type B" panose="020B0500000000000000" pitchFamily="34" charset="0"/>
              </a:rPr>
              <a:t>гражданам пропустившим срок подачи заявления информации об основаниях и порядке восстановления процессуальных </a:t>
            </a:r>
            <a:r>
              <a:rPr lang="ru-RU" sz="2000" i="1" dirty="0" smtClean="0">
                <a:latin typeface="GOST type B" panose="020B0500000000000000" pitchFamily="34" charset="0"/>
              </a:rPr>
              <a:t>сроков;</a:t>
            </a:r>
            <a:endParaRPr lang="ru-RU" sz="2000" i="1" dirty="0"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9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8675" y="2152650"/>
            <a:ext cx="10515600" cy="1643063"/>
          </a:xfrm>
        </p:spPr>
        <p:txBody>
          <a:bodyPr>
            <a:noAutofit/>
          </a:bodyPr>
          <a:lstStyle/>
          <a:p>
            <a:pPr algn="ctr"/>
            <a:r>
              <a:rPr lang="ru-RU" sz="2400" b="1" i="1" dirty="0">
                <a:latin typeface="GOST type B" panose="020B0500000000000000" pitchFamily="34" charset="0"/>
              </a:rPr>
              <a:t>Актуальность</a:t>
            </a:r>
            <a:r>
              <a:rPr lang="ru-RU" sz="2400" i="1" dirty="0">
                <a:latin typeface="GOST type B" panose="020B0500000000000000" pitchFamily="34" charset="0"/>
              </a:rPr>
              <a:t> работы заключается в том, </a:t>
            </a:r>
            <a:r>
              <a:rPr lang="ru-RU" sz="2400" i="1" dirty="0" smtClean="0">
                <a:latin typeface="GOST type B" panose="020B0500000000000000" pitchFamily="34" charset="0"/>
              </a:rPr>
              <a:t>что в </a:t>
            </a:r>
            <a:r>
              <a:rPr lang="ru-RU" sz="2400" i="1" dirty="0">
                <a:latin typeface="GOST type B" panose="020B0500000000000000" pitchFamily="34" charset="0"/>
              </a:rPr>
              <a:t>большом количестве правовых  норм существенное место занимают те, которые регламентируют процессуальную деятельность путем </a:t>
            </a:r>
            <a:r>
              <a:rPr lang="ru-RU" sz="2400" i="1" dirty="0" smtClean="0">
                <a:latin typeface="GOST type B" panose="020B0500000000000000" pitchFamily="34" charset="0"/>
              </a:rPr>
              <a:t>устан</a:t>
            </a:r>
            <a:r>
              <a:rPr lang="ru-RU" sz="2400" i="1" dirty="0">
                <a:latin typeface="GOST type B" panose="020B0500000000000000" pitchFamily="34" charset="0"/>
              </a:rPr>
              <a:t>о</a:t>
            </a:r>
            <a:r>
              <a:rPr lang="ru-RU" sz="2400" i="1" dirty="0" smtClean="0">
                <a:latin typeface="GOST type B" panose="020B0500000000000000" pitchFamily="34" charset="0"/>
              </a:rPr>
              <a:t>вления временных рамок при </a:t>
            </a:r>
            <a:r>
              <a:rPr lang="ru-RU" sz="2400" i="1" dirty="0">
                <a:latin typeface="GOST type B" panose="020B0500000000000000" pitchFamily="34" charset="0"/>
              </a:rPr>
              <a:t>осуществление тех или иных процессуальных действий, то есть посредством сроков.</a:t>
            </a:r>
            <a:endParaRPr lang="ru-RU" sz="2400" dirty="0"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3925" y="227965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2400" b="1" i="1" dirty="0" smtClean="0">
                <a:latin typeface="GOST type B" panose="020B0500000000000000" pitchFamily="34" charset="0"/>
              </a:rPr>
              <a:t>Цель: </a:t>
            </a:r>
            <a:r>
              <a:rPr lang="ru-RU" sz="2400" i="1" dirty="0" smtClean="0">
                <a:latin typeface="GOST type B" panose="020B0500000000000000" pitchFamily="34" charset="0"/>
              </a:rPr>
              <a:t>анализ правовых норм, регламентирующих процессуальные сроки, их многообразие , значение и применение в гражданском судопроизводстве, а также выявление актуальных </a:t>
            </a:r>
            <a:r>
              <a:rPr lang="ru-RU" sz="2400" i="1" dirty="0" smtClean="0">
                <a:latin typeface="GOST type B" panose="020B0500000000000000" pitchFamily="34" charset="0"/>
              </a:rPr>
              <a:t>причин, </a:t>
            </a:r>
            <a:r>
              <a:rPr lang="ru-RU" sz="2400" i="1" dirty="0" smtClean="0">
                <a:latin typeface="GOST type B" panose="020B0500000000000000" pitchFamily="34" charset="0"/>
              </a:rPr>
              <a:t>пропуска процессуальных сроков </a:t>
            </a:r>
            <a:r>
              <a:rPr lang="ru-RU" sz="2400" i="1" dirty="0" smtClean="0">
                <a:latin typeface="GOST type B" panose="020B0500000000000000" pitchFamily="34" charset="0"/>
              </a:rPr>
              <a:t>и </a:t>
            </a:r>
            <a:r>
              <a:rPr lang="ru-RU" sz="2400" i="1" dirty="0" smtClean="0">
                <a:latin typeface="GOST type B" panose="020B0500000000000000" pitchFamily="34" charset="0"/>
              </a:rPr>
              <a:t>пути их решения.</a:t>
            </a:r>
            <a:endParaRPr lang="ru-RU" sz="2400" i="1" dirty="0"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1100" y="2813050"/>
            <a:ext cx="10515600" cy="1325563"/>
          </a:xfrm>
        </p:spPr>
        <p:txBody>
          <a:bodyPr>
            <a:noAutofit/>
          </a:bodyPr>
          <a:lstStyle/>
          <a:p>
            <a:r>
              <a:rPr lang="ru-RU" sz="2400" b="1" i="1" dirty="0" smtClean="0">
                <a:latin typeface="GOST type B" panose="020B0500000000000000" pitchFamily="34" charset="0"/>
              </a:rPr>
              <a:t>Задачи:</a:t>
            </a:r>
            <a:r>
              <a:rPr lang="ru-RU" sz="2400" i="1" dirty="0">
                <a:latin typeface="GOST type B" panose="020B0500000000000000" pitchFamily="34" charset="0"/>
              </a:rPr>
              <a:t/>
            </a:r>
            <a:br>
              <a:rPr lang="ru-RU" sz="2400" i="1" dirty="0">
                <a:latin typeface="GOST type B" panose="020B0500000000000000" pitchFamily="34" charset="0"/>
              </a:rPr>
            </a:br>
            <a:r>
              <a:rPr lang="ru-RU" sz="2400" i="1" dirty="0">
                <a:latin typeface="GOST type B" panose="020B0500000000000000" pitchFamily="34" charset="0"/>
              </a:rPr>
              <a:t>1. Раскрыть понятие и виды сроков в гражданском </a:t>
            </a:r>
            <a:r>
              <a:rPr lang="ru-RU" sz="2400" i="1" dirty="0" smtClean="0">
                <a:latin typeface="GOST type B" panose="020B0500000000000000" pitchFamily="34" charset="0"/>
              </a:rPr>
              <a:t>процессе;</a:t>
            </a:r>
            <a:r>
              <a:rPr lang="ru-RU" sz="2400" i="1" dirty="0">
                <a:latin typeface="GOST type B" panose="020B0500000000000000" pitchFamily="34" charset="0"/>
              </a:rPr>
              <a:t/>
            </a:r>
            <a:br>
              <a:rPr lang="ru-RU" sz="2400" i="1" dirty="0">
                <a:latin typeface="GOST type B" panose="020B0500000000000000" pitchFamily="34" charset="0"/>
              </a:rPr>
            </a:br>
            <a:r>
              <a:rPr lang="ru-RU" sz="2400" i="1" dirty="0">
                <a:latin typeface="GOST type B" panose="020B0500000000000000" pitchFamily="34" charset="0"/>
              </a:rPr>
              <a:t>2. Проанализировать порядок исчисления сроков в гражданском </a:t>
            </a:r>
            <a:r>
              <a:rPr lang="ru-RU" sz="2400" i="1" dirty="0" smtClean="0">
                <a:latin typeface="GOST type B" panose="020B0500000000000000" pitchFamily="34" charset="0"/>
              </a:rPr>
              <a:t>процессе;</a:t>
            </a:r>
            <a:r>
              <a:rPr lang="ru-RU" sz="2400" i="1" dirty="0">
                <a:latin typeface="GOST type B" panose="020B0500000000000000" pitchFamily="34" charset="0"/>
              </a:rPr>
              <a:t/>
            </a:r>
            <a:br>
              <a:rPr lang="ru-RU" sz="2400" i="1" dirty="0">
                <a:latin typeface="GOST type B" panose="020B0500000000000000" pitchFamily="34" charset="0"/>
              </a:rPr>
            </a:br>
            <a:r>
              <a:rPr lang="ru-RU" sz="2400" i="1" dirty="0">
                <a:latin typeface="GOST type B" panose="020B0500000000000000" pitchFamily="34" charset="0"/>
              </a:rPr>
              <a:t>3. Исследовать  основания и порядок приостановления процессуальных </a:t>
            </a:r>
            <a:r>
              <a:rPr lang="ru-RU" sz="2400" i="1" dirty="0" smtClean="0">
                <a:latin typeface="GOST type B" panose="020B0500000000000000" pitchFamily="34" charset="0"/>
              </a:rPr>
              <a:t>сроков;</a:t>
            </a:r>
            <a:r>
              <a:rPr lang="ru-RU" sz="2400" i="1" dirty="0">
                <a:latin typeface="GOST type B" panose="020B0500000000000000" pitchFamily="34" charset="0"/>
              </a:rPr>
              <a:t/>
            </a:r>
            <a:br>
              <a:rPr lang="ru-RU" sz="2400" i="1" dirty="0">
                <a:latin typeface="GOST type B" panose="020B0500000000000000" pitchFamily="34" charset="0"/>
              </a:rPr>
            </a:br>
            <a:r>
              <a:rPr lang="ru-RU" sz="2400" i="1" dirty="0">
                <a:latin typeface="GOST type B" panose="020B0500000000000000" pitchFamily="34" charset="0"/>
              </a:rPr>
              <a:t>4. Изучить основания и порядок восстановления и продления процессуальных </a:t>
            </a:r>
            <a:r>
              <a:rPr lang="ru-RU" sz="2400" i="1" dirty="0" smtClean="0">
                <a:latin typeface="GOST type B" panose="020B0500000000000000" pitchFamily="34" charset="0"/>
              </a:rPr>
              <a:t>сроков;</a:t>
            </a:r>
            <a:r>
              <a:rPr lang="ru-RU" sz="2400" i="1" dirty="0">
                <a:latin typeface="GOST type B" panose="020B0500000000000000" pitchFamily="34" charset="0"/>
              </a:rPr>
              <a:t/>
            </a:r>
            <a:br>
              <a:rPr lang="ru-RU" sz="2400" i="1" dirty="0">
                <a:latin typeface="GOST type B" panose="020B0500000000000000" pitchFamily="34" charset="0"/>
              </a:rPr>
            </a:br>
            <a:endParaRPr lang="ru-RU" sz="2400" i="1" dirty="0"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5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6300" y="255587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2400" b="1" i="1" dirty="0" smtClean="0">
                <a:latin typeface="GOST type B" panose="020B0500000000000000" pitchFamily="34" charset="0"/>
              </a:rPr>
              <a:t>Объект: </a:t>
            </a:r>
            <a:r>
              <a:rPr lang="ru-RU" sz="2400" i="1" dirty="0" smtClean="0">
                <a:latin typeface="GOST type B" panose="020B0500000000000000" pitchFamily="34" charset="0"/>
              </a:rPr>
              <a:t>общественные отношения </a:t>
            </a:r>
            <a:r>
              <a:rPr lang="ru-RU" sz="2400" i="1" dirty="0">
                <a:latin typeface="GOST type B" panose="020B0500000000000000" pitchFamily="34" charset="0"/>
              </a:rPr>
              <a:t>возникающие в рамках осуществления судопроизводства  в процессе рассмотрения гражданского дела, реализующихся в установленные процессуальные сроки</a:t>
            </a:r>
            <a:r>
              <a:rPr lang="ru-RU" sz="2400" i="1" dirty="0" smtClean="0">
                <a:latin typeface="GOST type B" panose="020B0500000000000000" pitchFamily="34" charset="0"/>
              </a:rPr>
              <a:t>.</a:t>
            </a:r>
            <a:br>
              <a:rPr lang="ru-RU" sz="2400" i="1" dirty="0" smtClean="0">
                <a:latin typeface="GOST type B" panose="020B0500000000000000" pitchFamily="34" charset="0"/>
              </a:rPr>
            </a:br>
            <a:r>
              <a:rPr lang="ru-RU" sz="2400" i="1" dirty="0">
                <a:latin typeface="GOST type B" panose="020B0500000000000000" pitchFamily="34" charset="0"/>
              </a:rPr>
              <a:t/>
            </a:r>
            <a:br>
              <a:rPr lang="ru-RU" sz="2400" i="1" dirty="0">
                <a:latin typeface="GOST type B" panose="020B0500000000000000" pitchFamily="34" charset="0"/>
              </a:rPr>
            </a:br>
            <a:r>
              <a:rPr lang="ru-RU" sz="2400" b="1" i="1" dirty="0" smtClean="0">
                <a:latin typeface="GOST type B" panose="020B0500000000000000" pitchFamily="34" charset="0"/>
              </a:rPr>
              <a:t>Предмет: </a:t>
            </a:r>
            <a:r>
              <a:rPr lang="ru-RU" sz="2400" i="1" dirty="0">
                <a:latin typeface="GOST type B" panose="020B0500000000000000" pitchFamily="34" charset="0"/>
              </a:rPr>
              <a:t>действующее гражданское процессуальное </a:t>
            </a:r>
            <a:r>
              <a:rPr lang="ru-RU" sz="2400" i="1" dirty="0" smtClean="0">
                <a:latin typeface="GOST type B" panose="020B0500000000000000" pitchFamily="34" charset="0"/>
              </a:rPr>
              <a:t>законодательство РФ, </a:t>
            </a:r>
            <a:r>
              <a:rPr lang="ru-RU" sz="2400" i="1" dirty="0">
                <a:latin typeface="GOST type B" panose="020B0500000000000000" pitchFamily="34" charset="0"/>
              </a:rPr>
              <a:t>регламентирующее порядок исчисления процессуальных сроков.</a:t>
            </a:r>
            <a:endParaRPr lang="ru-RU" sz="2400" dirty="0"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100" y="2070100"/>
            <a:ext cx="10515600" cy="6207125"/>
          </a:xfrm>
        </p:spPr>
        <p:txBody>
          <a:bodyPr>
            <a:normAutofit fontScale="90000"/>
          </a:bodyPr>
          <a:lstStyle/>
          <a:p>
            <a:r>
              <a:rPr lang="ru-RU" sz="3600" i="1" dirty="0" smtClean="0">
                <a:latin typeface="GOST type B" panose="020B0500000000000000" pitchFamily="34" charset="0"/>
              </a:rPr>
              <a:t>            </a:t>
            </a:r>
            <a:r>
              <a:rPr lang="ru-RU" sz="3600" b="1" i="1" dirty="0" smtClean="0">
                <a:latin typeface="GOST type B" panose="020B0500000000000000" pitchFamily="34" charset="0"/>
              </a:rPr>
              <a:t>НОРМАТИВНО-ПРАВОВЫЕ АКТЫ</a:t>
            </a:r>
            <a:r>
              <a:rPr lang="ru-RU" sz="2000" b="1" i="1" dirty="0" smtClean="0">
                <a:latin typeface="GOST type B" panose="020B0500000000000000" pitchFamily="34" charset="0"/>
              </a:rPr>
              <a:t/>
            </a:r>
            <a:br>
              <a:rPr lang="ru-RU" sz="2000" b="1" i="1" dirty="0" smtClean="0">
                <a:latin typeface="GOST type B" panose="020B0500000000000000" pitchFamily="34" charset="0"/>
              </a:rPr>
            </a:br>
            <a:r>
              <a:rPr lang="ru-RU" sz="2700" i="1" dirty="0" smtClean="0">
                <a:latin typeface="GOST type B" panose="020B0500000000000000" pitchFamily="34" charset="0"/>
              </a:rPr>
              <a:t>1 </a:t>
            </a:r>
            <a:r>
              <a:rPr lang="ru-RU" sz="2700" i="1" dirty="0">
                <a:latin typeface="GOST type B" panose="020B0500000000000000" pitchFamily="34" charset="0"/>
              </a:rPr>
              <a:t>Конституция Российской Федерации (принята всенародным голосованием 12.12.1993) ( с изменениями, одобренными в ходе общероссийского голосования </a:t>
            </a:r>
            <a:r>
              <a:rPr lang="ru-RU" sz="2700" i="1" dirty="0" smtClean="0">
                <a:latin typeface="GOST type B" panose="020B0500000000000000" pitchFamily="34" charset="0"/>
              </a:rPr>
              <a:t>01.07.2020, ред. от 04.10.2022);</a:t>
            </a:r>
            <a:r>
              <a:rPr lang="ru-RU" sz="2700" i="1" dirty="0">
                <a:latin typeface="GOST type B" panose="020B0500000000000000" pitchFamily="34" charset="0"/>
              </a:rPr>
              <a:t/>
            </a:r>
            <a:br>
              <a:rPr lang="ru-RU" sz="2700" i="1" dirty="0">
                <a:latin typeface="GOST type B" panose="020B0500000000000000" pitchFamily="34" charset="0"/>
              </a:rPr>
            </a:br>
            <a:r>
              <a:rPr lang="ru-RU" sz="2700" i="1" dirty="0" smtClean="0">
                <a:latin typeface="GOST type B" panose="020B0500000000000000" pitchFamily="34" charset="0"/>
              </a:rPr>
              <a:t>2 Арбитражный </a:t>
            </a:r>
            <a:r>
              <a:rPr lang="ru-RU" sz="2700" i="1" dirty="0">
                <a:latin typeface="GOST type B" panose="020B0500000000000000" pitchFamily="34" charset="0"/>
              </a:rPr>
              <a:t>процессуальный кодекс Российской </a:t>
            </a:r>
            <a:r>
              <a:rPr lang="ru-RU" sz="2700" i="1" dirty="0" smtClean="0">
                <a:latin typeface="GOST type B" panose="020B0500000000000000" pitchFamily="34" charset="0"/>
              </a:rPr>
              <a:t>Федерации </a:t>
            </a:r>
            <a:r>
              <a:rPr lang="ru-RU" sz="2700" i="1" dirty="0">
                <a:latin typeface="GOST type B" panose="020B0500000000000000" pitchFamily="34" charset="0"/>
              </a:rPr>
              <a:t>от 24.07.2002 N 95-ФЗ (ред. от 05.12.2022</a:t>
            </a:r>
            <a:r>
              <a:rPr lang="ru-RU" sz="2700" i="1" dirty="0" smtClean="0">
                <a:latin typeface="GOST type B" panose="020B0500000000000000" pitchFamily="34" charset="0"/>
              </a:rPr>
              <a:t>);</a:t>
            </a:r>
            <a:r>
              <a:rPr lang="ru-RU" sz="2700" i="1" dirty="0">
                <a:latin typeface="GOST type B" panose="020B0500000000000000" pitchFamily="34" charset="0"/>
              </a:rPr>
              <a:t/>
            </a:r>
            <a:br>
              <a:rPr lang="ru-RU" sz="2700" i="1" dirty="0">
                <a:latin typeface="GOST type B" panose="020B0500000000000000" pitchFamily="34" charset="0"/>
              </a:rPr>
            </a:br>
            <a:r>
              <a:rPr lang="ru-RU" sz="2700" i="1" dirty="0" smtClean="0">
                <a:latin typeface="GOST type B" panose="020B0500000000000000" pitchFamily="34" charset="0"/>
              </a:rPr>
              <a:t>3 Гражданский </a:t>
            </a:r>
            <a:r>
              <a:rPr lang="ru-RU" sz="2700" i="1" dirty="0">
                <a:latin typeface="GOST type B" panose="020B0500000000000000" pitchFamily="34" charset="0"/>
              </a:rPr>
              <a:t>процессуальный кодекс Российской </a:t>
            </a:r>
            <a:r>
              <a:rPr lang="ru-RU" sz="2700" i="1" dirty="0" smtClean="0">
                <a:latin typeface="GOST type B" panose="020B0500000000000000" pitchFamily="34" charset="0"/>
              </a:rPr>
              <a:t>Федерации </a:t>
            </a:r>
            <a:r>
              <a:rPr lang="ru-RU" sz="2700" i="1" dirty="0">
                <a:latin typeface="GOST type B" panose="020B0500000000000000" pitchFamily="34" charset="0"/>
              </a:rPr>
              <a:t>от 14.11.2002 N 138-ФЗ (ред. от 05.12.2022</a:t>
            </a:r>
            <a:r>
              <a:rPr lang="ru-RU" sz="2700" i="1" dirty="0" smtClean="0">
                <a:latin typeface="GOST type B" panose="020B0500000000000000" pitchFamily="34" charset="0"/>
              </a:rPr>
              <a:t>);</a:t>
            </a:r>
            <a:r>
              <a:rPr lang="ru-RU" sz="2700" i="1" dirty="0">
                <a:latin typeface="GOST type B" panose="020B0500000000000000" pitchFamily="34" charset="0"/>
              </a:rPr>
              <a:t/>
            </a:r>
            <a:br>
              <a:rPr lang="ru-RU" sz="2700" i="1" dirty="0">
                <a:latin typeface="GOST type B" panose="020B0500000000000000" pitchFamily="34" charset="0"/>
              </a:rPr>
            </a:br>
            <a:r>
              <a:rPr lang="ru-RU" sz="2700" i="1" dirty="0" smtClean="0">
                <a:latin typeface="GOST type B" panose="020B0500000000000000" pitchFamily="34" charset="0"/>
              </a:rPr>
              <a:t>4 Федеральный </a:t>
            </a:r>
            <a:r>
              <a:rPr lang="ru-RU" sz="2700" i="1" dirty="0">
                <a:latin typeface="GOST type B" panose="020B0500000000000000" pitchFamily="34" charset="0"/>
              </a:rPr>
              <a:t>закон от 02.10.2007 N 229-ФЗ (ред. от 14.07.2022) </a:t>
            </a:r>
            <a:r>
              <a:rPr lang="ru-RU" sz="2700" i="1" dirty="0" smtClean="0">
                <a:latin typeface="GOST type B" panose="020B0500000000000000" pitchFamily="34" charset="0"/>
              </a:rPr>
              <a:t/>
            </a:r>
            <a:br>
              <a:rPr lang="ru-RU" sz="2700" i="1" dirty="0" smtClean="0">
                <a:latin typeface="GOST type B" panose="020B0500000000000000" pitchFamily="34" charset="0"/>
              </a:rPr>
            </a:br>
            <a:r>
              <a:rPr lang="ru-RU" sz="2700" i="1" dirty="0" smtClean="0">
                <a:latin typeface="GOST type B" panose="020B0500000000000000" pitchFamily="34" charset="0"/>
              </a:rPr>
              <a:t>«</a:t>
            </a:r>
            <a:r>
              <a:rPr lang="ru-RU" sz="2700" i="1" dirty="0">
                <a:latin typeface="GOST type B" panose="020B0500000000000000" pitchFamily="34" charset="0"/>
              </a:rPr>
              <a:t>Об исполнительном производстве</a:t>
            </a:r>
            <a:r>
              <a:rPr lang="ru-RU" sz="2700" i="1" dirty="0" smtClean="0">
                <a:latin typeface="GOST type B" panose="020B0500000000000000" pitchFamily="34" charset="0"/>
              </a:rPr>
              <a:t>»;</a:t>
            </a:r>
            <a:r>
              <a:rPr lang="ru-RU" sz="2700" i="1" dirty="0">
                <a:latin typeface="GOST type B" panose="020B0500000000000000" pitchFamily="34" charset="0"/>
              </a:rPr>
              <a:t/>
            </a:r>
            <a:br>
              <a:rPr lang="ru-RU" sz="2700" i="1" dirty="0">
                <a:latin typeface="GOST type B" panose="020B0500000000000000" pitchFamily="34" charset="0"/>
              </a:rPr>
            </a:br>
            <a:r>
              <a:rPr lang="ru-RU" sz="2700" i="1" dirty="0" smtClean="0">
                <a:latin typeface="GOST type B" panose="020B0500000000000000" pitchFamily="34" charset="0"/>
              </a:rPr>
              <a:t>5 Федеральный </a:t>
            </a:r>
            <a:r>
              <a:rPr lang="ru-RU" sz="2700" i="1" dirty="0">
                <a:latin typeface="GOST type B" panose="020B0500000000000000" pitchFamily="34" charset="0"/>
              </a:rPr>
              <a:t>закон от 30.04.2010 N 68-ФЗ (ред. от 05.12.2022)</a:t>
            </a:r>
            <a:br>
              <a:rPr lang="ru-RU" sz="2700" i="1" dirty="0">
                <a:latin typeface="GOST type B" panose="020B0500000000000000" pitchFamily="34" charset="0"/>
              </a:rPr>
            </a:br>
            <a:r>
              <a:rPr lang="ru-RU" sz="2700" i="1" dirty="0">
                <a:latin typeface="GOST type B" panose="020B0500000000000000" pitchFamily="34" charset="0"/>
              </a:rPr>
              <a:t>«О компенсации за нарушение права на судопроизводство в разумный срок или права на исполнение судебного акта в разумный срок</a:t>
            </a:r>
            <a:r>
              <a:rPr lang="ru-RU" sz="2700" i="1" dirty="0" smtClean="0">
                <a:latin typeface="GOST type B" panose="020B0500000000000000" pitchFamily="34" charset="0"/>
              </a:rPr>
              <a:t>»;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700" i="1" dirty="0" smtClean="0">
                <a:latin typeface="GOST type B" panose="020B0500000000000000" pitchFamily="34" charset="0"/>
              </a:rPr>
              <a:t>6 Федеральный </a:t>
            </a:r>
            <a:r>
              <a:rPr lang="ru-RU" sz="2700" i="1" dirty="0">
                <a:latin typeface="GOST type B" panose="020B0500000000000000" pitchFamily="34" charset="0"/>
              </a:rPr>
              <a:t>закон от 03.06.2011 N 107-ФЗ (ред. от 22.12.2020) </a:t>
            </a:r>
            <a:r>
              <a:rPr lang="ru-RU" sz="2700" i="1" dirty="0" smtClean="0">
                <a:latin typeface="GOST type B" panose="020B0500000000000000" pitchFamily="34" charset="0"/>
              </a:rPr>
              <a:t/>
            </a:r>
            <a:br>
              <a:rPr lang="ru-RU" sz="2700" i="1" dirty="0" smtClean="0">
                <a:latin typeface="GOST type B" panose="020B0500000000000000" pitchFamily="34" charset="0"/>
              </a:rPr>
            </a:br>
            <a:r>
              <a:rPr lang="ru-RU" sz="2700" i="1" dirty="0" smtClean="0">
                <a:latin typeface="GOST type B" panose="020B0500000000000000" pitchFamily="34" charset="0"/>
              </a:rPr>
              <a:t>«</a:t>
            </a:r>
            <a:r>
              <a:rPr lang="ru-RU" sz="2700" i="1" dirty="0">
                <a:latin typeface="GOST type B" panose="020B0500000000000000" pitchFamily="34" charset="0"/>
              </a:rPr>
              <a:t>Об исчислении времени</a:t>
            </a:r>
            <a:r>
              <a:rPr lang="ru-RU" sz="2700" i="1" dirty="0" smtClean="0">
                <a:latin typeface="GOST type B" panose="020B0500000000000000" pitchFamily="34" charset="0"/>
              </a:rPr>
              <a:t>»;</a:t>
            </a:r>
            <a:r>
              <a:rPr lang="ru-RU" sz="2700" dirty="0">
                <a:latin typeface="GOST type B" panose="020B0500000000000000" pitchFamily="34" charset="0"/>
              </a:rPr>
              <a:t/>
            </a:r>
            <a:br>
              <a:rPr lang="ru-RU" sz="2700" dirty="0">
                <a:latin typeface="GOST type B" panose="020B0500000000000000" pitchFamily="34" charset="0"/>
              </a:rPr>
            </a:br>
            <a:r>
              <a:rPr lang="ru-RU" sz="2800" i="1" dirty="0" smtClean="0">
                <a:latin typeface="GOST type B" panose="020B0500000000000000" pitchFamily="34" charset="0"/>
              </a:rPr>
              <a:t/>
            </a:r>
            <a:br>
              <a:rPr lang="ru-RU" sz="2800" i="1" dirty="0" smtClean="0">
                <a:latin typeface="GOST type B" panose="020B0500000000000000" pitchFamily="34" charset="0"/>
              </a:rPr>
            </a:br>
            <a:r>
              <a:rPr lang="ru-RU" sz="2800" i="1" dirty="0" smtClean="0">
                <a:latin typeface="GOST type B" panose="020B0500000000000000" pitchFamily="34" charset="0"/>
              </a:rPr>
              <a:t/>
            </a:r>
            <a:br>
              <a:rPr lang="ru-RU" sz="2800" i="1" dirty="0" smtClean="0">
                <a:latin typeface="GOST type B" panose="020B0500000000000000" pitchFamily="34" charset="0"/>
              </a:rPr>
            </a:br>
            <a:r>
              <a:rPr lang="ru-RU" sz="2800" i="1" dirty="0" smtClean="0">
                <a:latin typeface="GOST type B" panose="020B0500000000000000" pitchFamily="34" charset="0"/>
              </a:rPr>
              <a:t/>
            </a:r>
            <a:br>
              <a:rPr lang="ru-RU" sz="2800" i="1" dirty="0" smtClean="0">
                <a:latin typeface="GOST type B" panose="020B0500000000000000" pitchFamily="34" charset="0"/>
              </a:rPr>
            </a:br>
            <a:r>
              <a:rPr lang="ru-RU" sz="2800" i="1" dirty="0" smtClean="0">
                <a:latin typeface="GOST type B" panose="020B0500000000000000" pitchFamily="34" charset="0"/>
              </a:rPr>
              <a:t/>
            </a:r>
            <a:br>
              <a:rPr lang="ru-RU" sz="2800" i="1" dirty="0" smtClean="0">
                <a:latin typeface="GOST type B" panose="020B0500000000000000" pitchFamily="34" charset="0"/>
              </a:rPr>
            </a:br>
            <a:r>
              <a:rPr lang="ru-RU" sz="2800" i="1" dirty="0" smtClean="0">
                <a:latin typeface="GOST type B" panose="020B0500000000000000" pitchFamily="34" charset="0"/>
              </a:rPr>
              <a:t/>
            </a:r>
            <a:br>
              <a:rPr lang="ru-RU" sz="2800" i="1" dirty="0" smtClean="0">
                <a:latin typeface="GOST type B" panose="020B0500000000000000" pitchFamily="34" charset="0"/>
              </a:rPr>
            </a:br>
            <a:r>
              <a:rPr lang="ru-RU" sz="2800" i="1" dirty="0" smtClean="0">
                <a:latin typeface="GOST type B" panose="020B0500000000000000" pitchFamily="34" charset="0"/>
              </a:rPr>
              <a:t/>
            </a:r>
            <a:br>
              <a:rPr lang="ru-RU" sz="2800" i="1" dirty="0" smtClean="0">
                <a:latin typeface="GOST type B" panose="020B0500000000000000" pitchFamily="34" charset="0"/>
              </a:rPr>
            </a:br>
            <a:r>
              <a:rPr lang="ru-RU" sz="2800" i="1" dirty="0" smtClean="0">
                <a:latin typeface="GOST type B" panose="020B0500000000000000" pitchFamily="34" charset="0"/>
              </a:rPr>
              <a:t/>
            </a:r>
            <a:br>
              <a:rPr lang="ru-RU" sz="2800" i="1" dirty="0" smtClean="0">
                <a:latin typeface="GOST type B" panose="020B0500000000000000" pitchFamily="34" charset="0"/>
              </a:rPr>
            </a:br>
            <a:r>
              <a:rPr lang="ru-RU" sz="2800" i="1" dirty="0" smtClean="0">
                <a:latin typeface="GOST type B" panose="020B0500000000000000" pitchFamily="34" charset="0"/>
              </a:rPr>
              <a:t/>
            </a:r>
            <a:br>
              <a:rPr lang="ru-RU" sz="2800" i="1" dirty="0" smtClean="0">
                <a:latin typeface="GOST type B" panose="020B0500000000000000" pitchFamily="34" charset="0"/>
              </a:rPr>
            </a:br>
            <a:r>
              <a:rPr lang="ru-RU" sz="2800" i="1" dirty="0" smtClean="0">
                <a:latin typeface="GOST type B" panose="020B0500000000000000" pitchFamily="34" charset="0"/>
              </a:rPr>
              <a:t/>
            </a:r>
            <a:br>
              <a:rPr lang="ru-RU" sz="2800" i="1" dirty="0" smtClean="0">
                <a:latin typeface="GOST type B" panose="020B0500000000000000" pitchFamily="34" charset="0"/>
              </a:rPr>
            </a:br>
            <a:r>
              <a:rPr lang="ru-RU" sz="2800" i="1" dirty="0" smtClean="0">
                <a:latin typeface="GOST type B" panose="020B0500000000000000" pitchFamily="34" charset="0"/>
              </a:rPr>
              <a:t/>
            </a:r>
            <a:br>
              <a:rPr lang="ru-RU" sz="2800" i="1" dirty="0" smtClean="0">
                <a:latin typeface="GOST type B" panose="020B0500000000000000" pitchFamily="34" charset="0"/>
              </a:rPr>
            </a:br>
            <a:endParaRPr lang="ru-RU" sz="2800" i="1" dirty="0"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8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9650" y="23368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2400" b="1" i="1" dirty="0">
                <a:latin typeface="GOST type B" panose="020B0500000000000000" pitchFamily="34" charset="0"/>
              </a:rPr>
              <a:t>П</a:t>
            </a:r>
            <a:r>
              <a:rPr lang="ru-RU" sz="2400" b="1" i="1" dirty="0" smtClean="0">
                <a:latin typeface="GOST type B" panose="020B0500000000000000" pitchFamily="34" charset="0"/>
              </a:rPr>
              <a:t>роцессуальный </a:t>
            </a:r>
            <a:r>
              <a:rPr lang="ru-RU" sz="2400" b="1" i="1" dirty="0">
                <a:latin typeface="GOST type B" panose="020B0500000000000000" pitchFamily="34" charset="0"/>
              </a:rPr>
              <a:t>срок </a:t>
            </a:r>
            <a:r>
              <a:rPr lang="ru-RU" sz="2400" i="1" dirty="0" smtClean="0">
                <a:latin typeface="GOST type B" panose="020B0500000000000000" pitchFamily="34" charset="0"/>
              </a:rPr>
              <a:t>- определенный </a:t>
            </a:r>
            <a:r>
              <a:rPr lang="ru-RU" sz="2400" i="1" dirty="0">
                <a:latin typeface="GOST type B" panose="020B0500000000000000" pitchFamily="34" charset="0"/>
              </a:rPr>
              <a:t>гражданским процессуальным законом отрезок времени для совершения судами, лицами, участвующими в деле, и другими участниками судопроизводства каких-либо процессуальных действий.</a:t>
            </a:r>
            <a:endParaRPr lang="ru-RU" sz="2400" dirty="0"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63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5825" y="279401"/>
            <a:ext cx="10515600" cy="863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i="1" dirty="0" smtClean="0">
                <a:latin typeface="GOST type B" panose="020B0500000000000000" pitchFamily="34" charset="0"/>
              </a:rPr>
              <a:t/>
            </a:r>
            <a:br>
              <a:rPr lang="ru-RU" sz="3600" i="1" dirty="0" smtClean="0">
                <a:latin typeface="GOST type B" panose="020B0500000000000000" pitchFamily="34" charset="0"/>
              </a:rPr>
            </a:br>
            <a:r>
              <a:rPr lang="ru-RU" sz="3600" i="1" dirty="0">
                <a:latin typeface="GOST type B" panose="020B0500000000000000" pitchFamily="34" charset="0"/>
              </a:rPr>
              <a:t/>
            </a:r>
            <a:br>
              <a:rPr lang="ru-RU" sz="3600" i="1" dirty="0">
                <a:latin typeface="GOST type B" panose="020B0500000000000000" pitchFamily="34" charset="0"/>
              </a:rPr>
            </a:br>
            <a:r>
              <a:rPr lang="ru-RU" sz="3600" b="1" i="1" dirty="0" smtClean="0">
                <a:latin typeface="GOST type B" panose="020B0500000000000000" pitchFamily="34" charset="0"/>
              </a:rPr>
              <a:t>Виды процессуальных сроков:</a:t>
            </a:r>
            <a:br>
              <a:rPr lang="ru-RU" sz="3600" b="1" i="1" dirty="0" smtClean="0">
                <a:latin typeface="GOST type B" panose="020B0500000000000000" pitchFamily="34" charset="0"/>
              </a:rPr>
            </a:br>
            <a:r>
              <a:rPr lang="ru-RU" b="1" i="1" dirty="0" smtClean="0">
                <a:latin typeface="GOST type B" panose="020B0500000000000000" pitchFamily="34" charset="0"/>
              </a:rPr>
              <a:t/>
            </a:r>
            <a:br>
              <a:rPr lang="ru-RU" b="1" i="1" dirty="0" smtClean="0">
                <a:latin typeface="GOST type B" panose="020B0500000000000000" pitchFamily="34" charset="0"/>
              </a:rPr>
            </a:br>
            <a:endParaRPr lang="ru-RU" b="1" i="1" dirty="0">
              <a:latin typeface="GOST type B" panose="020B0500000000000000" pitchFamily="34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1443037" y="952826"/>
            <a:ext cx="19050" cy="108585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9625" y="2181876"/>
            <a:ext cx="1876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latin typeface="GOST type B" panose="020B0500000000000000" pitchFamily="34" charset="0"/>
              </a:rPr>
              <a:t>Определяются периодом времени</a:t>
            </a:r>
            <a:endParaRPr lang="ru-RU" sz="2000" i="1" dirty="0">
              <a:latin typeface="GOST type B" panose="020B0500000000000000" pitchFamily="3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471860" y="952826"/>
            <a:ext cx="28575" cy="248602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86050" y="3465945"/>
            <a:ext cx="2143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latin typeface="GOST type B" panose="020B0500000000000000" pitchFamily="34" charset="0"/>
              </a:rPr>
              <a:t>Определяются календарной датой</a:t>
            </a:r>
            <a:endParaRPr lang="ru-RU" sz="2000" i="1" dirty="0">
              <a:latin typeface="GOST type B" panose="020B0500000000000000" pitchFamily="34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5962649" y="1015604"/>
            <a:ext cx="9524" cy="10691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24436" y="2318949"/>
            <a:ext cx="2447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latin typeface="GOST type B" panose="020B0500000000000000" pitchFamily="34" charset="0"/>
              </a:rPr>
              <a:t>Определяются </a:t>
            </a:r>
            <a:r>
              <a:rPr lang="ru-RU" sz="2000" i="1" dirty="0" smtClean="0">
                <a:latin typeface="GOST type B" panose="020B0500000000000000" pitchFamily="34" charset="0"/>
              </a:rPr>
              <a:t>указанием на событие, которое должно наступить</a:t>
            </a:r>
            <a:endParaRPr lang="ru-RU" sz="2000" i="1" dirty="0">
              <a:latin typeface="GOST type B" panose="020B0500000000000000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8620125" y="1100464"/>
            <a:ext cx="0" cy="109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67636" y="2195839"/>
            <a:ext cx="2066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latin typeface="GOST type B" panose="020B0500000000000000" pitchFamily="34" charset="0"/>
              </a:rPr>
              <a:t>Законные </a:t>
            </a:r>
            <a:endParaRPr lang="ru-RU" sz="2000" i="1" dirty="0">
              <a:latin typeface="GOST type B" panose="020B0500000000000000" pitchFamily="34" charset="0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10706101" y="809625"/>
            <a:ext cx="9524" cy="20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206036" y="2997484"/>
            <a:ext cx="169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latin typeface="GOST type B" panose="020B0500000000000000" pitchFamily="34" charset="0"/>
              </a:rPr>
              <a:t>Судебные</a:t>
            </a:r>
            <a:endParaRPr lang="ru-RU" sz="2000" i="1" dirty="0"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5407025"/>
          </a:xfrm>
        </p:spPr>
        <p:txBody>
          <a:bodyPr>
            <a:normAutofit/>
          </a:bodyPr>
          <a:lstStyle/>
          <a:p>
            <a:r>
              <a:rPr lang="ru-RU" sz="3200" b="1" i="1" dirty="0">
                <a:latin typeface="GOST type B" panose="020B0500000000000000" pitchFamily="34" charset="0"/>
              </a:rPr>
              <a:t>Статья </a:t>
            </a:r>
            <a:r>
              <a:rPr lang="ru-RU" sz="3200" b="1" i="1" dirty="0" smtClean="0">
                <a:latin typeface="GOST type B" panose="020B0500000000000000" pitchFamily="34" charset="0"/>
              </a:rPr>
              <a:t>107 ГПК РФ </a:t>
            </a:r>
            <a:br>
              <a:rPr lang="ru-RU" sz="3200" b="1" i="1" dirty="0" smtClean="0">
                <a:latin typeface="GOST type B" panose="020B0500000000000000" pitchFamily="34" charset="0"/>
              </a:rPr>
            </a:br>
            <a:r>
              <a:rPr lang="ru-RU" sz="3200" b="1" i="1" dirty="0" smtClean="0">
                <a:latin typeface="GOST type B" panose="020B0500000000000000" pitchFamily="34" charset="0"/>
              </a:rPr>
              <a:t>Исчисление </a:t>
            </a:r>
            <a:r>
              <a:rPr lang="ru-RU" sz="3200" b="1" i="1" dirty="0">
                <a:latin typeface="GOST type B" panose="020B0500000000000000" pitchFamily="34" charset="0"/>
              </a:rPr>
              <a:t>процессуальных </a:t>
            </a:r>
            <a:r>
              <a:rPr lang="ru-RU" sz="3200" b="1" i="1" dirty="0" smtClean="0">
                <a:latin typeface="GOST type B" panose="020B0500000000000000" pitchFamily="34" charset="0"/>
              </a:rPr>
              <a:t>сроков:</a:t>
            </a:r>
            <a:r>
              <a:rPr lang="ru-RU" sz="3200" b="1" i="1" dirty="0">
                <a:latin typeface="GOST type B" panose="020B0500000000000000" pitchFamily="34" charset="0"/>
              </a:rPr>
              <a:t/>
            </a:r>
            <a:br>
              <a:rPr lang="ru-RU" sz="3200" b="1" i="1" dirty="0">
                <a:latin typeface="GOST type B" panose="020B0500000000000000" pitchFamily="34" charset="0"/>
              </a:rPr>
            </a:br>
            <a:r>
              <a:rPr lang="ru-RU" sz="3600" b="1" i="1" dirty="0" smtClean="0">
                <a:latin typeface="GOST type B" panose="020B0500000000000000" pitchFamily="34" charset="0"/>
              </a:rPr>
              <a:t> </a:t>
            </a:r>
            <a:r>
              <a:rPr lang="ru-RU" sz="2400" i="1" dirty="0" smtClean="0">
                <a:latin typeface="GOST type B" panose="020B0500000000000000" pitchFamily="34" charset="0"/>
              </a:rPr>
              <a:t>« Процессуальные </a:t>
            </a:r>
            <a:r>
              <a:rPr lang="ru-RU" sz="2400" i="1" dirty="0">
                <a:latin typeface="GOST type B" panose="020B0500000000000000" pitchFamily="34" charset="0"/>
              </a:rPr>
              <a:t>действия совершаются в процессуальные сроки, установленные федеральным законом</a:t>
            </a:r>
            <a:r>
              <a:rPr lang="ru-RU" sz="2400" i="1" dirty="0" smtClean="0">
                <a:latin typeface="GOST type B" panose="020B0500000000000000" pitchFamily="34" charset="0"/>
              </a:rPr>
              <a:t>.</a:t>
            </a:r>
            <a:br>
              <a:rPr lang="ru-RU" sz="2400" i="1" dirty="0" smtClean="0">
                <a:latin typeface="GOST type B" panose="020B0500000000000000" pitchFamily="34" charset="0"/>
              </a:rPr>
            </a:br>
            <a:r>
              <a:rPr lang="ru-RU" sz="2400" i="1" dirty="0" smtClean="0">
                <a:latin typeface="GOST type B" panose="020B0500000000000000" pitchFamily="34" charset="0"/>
              </a:rPr>
              <a:t>   Течением процессуального срока, исчисляемого годами, месяцами или днями, начинается на следующий день после даты или наступления события, которыми определено его начало»</a:t>
            </a:r>
            <a:endParaRPr lang="ru-RU" sz="2400" i="1" dirty="0"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294</Words>
  <Application>Microsoft Office PowerPoint</Application>
  <PresentationFormat>Широкоэкранный</PresentationFormat>
  <Paragraphs>181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GOST type B</vt:lpstr>
      <vt:lpstr>Тема Office</vt:lpstr>
      <vt:lpstr>Департамент образования и молодёжной политики Владимирской области  ГАПОУ ВО «Вязниковский технико-экономический колледж»</vt:lpstr>
      <vt:lpstr>Актуальность работы заключается в том, что в большом количестве правовых  норм существенное место занимают те, которые регламентируют процессуальную деятельность путем установления временных рамок при осуществление тех или иных процессуальных действий, то есть посредством сроков.</vt:lpstr>
      <vt:lpstr>Цель: анализ правовых норм, регламентирующих процессуальные сроки, их многообразие , значение и применение в гражданском судопроизводстве, а также выявление актуальных причин, пропуска процессуальных сроков и пути их решения.</vt:lpstr>
      <vt:lpstr>Задачи: 1. Раскрыть понятие и виды сроков в гражданском процессе; 2. Проанализировать порядок исчисления сроков в гражданском процессе; 3. Исследовать  основания и порядок приостановления процессуальных сроков; 4. Изучить основания и порядок восстановления и продления процессуальных сроков; </vt:lpstr>
      <vt:lpstr>Объект: общественные отношения возникающие в рамках осуществления судопроизводства  в процессе рассмотрения гражданского дела, реализующихся в установленные процессуальные сроки.  Предмет: действующее гражданское процессуальное законодательство РФ, регламентирующее порядок исчисления процессуальных сроков.</vt:lpstr>
      <vt:lpstr>            НОРМАТИВНО-ПРАВОВЫЕ АКТЫ 1 Конституция Российской Федерации (принята всенародным голосованием 12.12.1993) ( с изменениями, одобренными в ходе общероссийского голосования 01.07.2020, ред. от 04.10.2022); 2 Арбитражный процессуальный кодекс Российской Федерации от 24.07.2002 N 95-ФЗ (ред. от 05.12.2022); 3 Гражданский процессуальный кодекс Российской Федерации от 14.11.2002 N 138-ФЗ (ред. от 05.12.2022); 4 Федеральный закон от 02.10.2007 N 229-ФЗ (ред. от 14.07.2022)  «Об исполнительном производстве»; 5 Федеральный закон от 30.04.2010 N 68-ФЗ (ред. от 05.12.2022) «О компенсации за нарушение права на судопроизводство в разумный срок или права на исполнение судебного акта в разумный срок»; 6 Федеральный закон от 03.06.2011 N 107-ФЗ (ред. от 22.12.2020)  «Об исчислении времени»;           </vt:lpstr>
      <vt:lpstr>Процессуальный срок - определенный гражданским процессуальным законом отрезок времени для совершения судами, лицами, участвующими в деле, и другими участниками судопроизводства каких-либо процессуальных действий.</vt:lpstr>
      <vt:lpstr>  Виды процессуальных сроков:  </vt:lpstr>
      <vt:lpstr>Статья 107 ГПК РФ  Исчисление процессуальных сроков:  « Процессуальные действия совершаются в процессуальные сроки, установленные федеральным законом.    Течением процессуального срока, исчисляемого годами, месяцами или днями, начинается на следующий день после даты или наступления события, которыми определено его начало»</vt:lpstr>
      <vt:lpstr>Статья 110 ГПК РФ  Приостановление процессуальных сроков :  «  Течение всех неистекших процессуальных сроков приостанавливается одновременно с приостановлением производства по делу.     Со дня возобновления производства по делу течение процессуальных сроков продолжается»</vt:lpstr>
      <vt:lpstr>Статья 111 ГПК Продление процессуальных сроков:  «Назначенные судом процессуальные сроки могут быть продлены судом»</vt:lpstr>
      <vt:lpstr>Статья 112 ГПК РФ  Восстановление процессуальных сроков : «  Лицам, пропустившим установленный федеральным законом процессуальный срок по причинам, признанным судом уважительными, пропущенный срок может быть восстановлен»</vt:lpstr>
      <vt:lpstr> Практическая часть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Департамент образования и молодёжной политики Владимирской области  ГАПОУ ВО «Вязниковский технико-экономический колледж </dc:title>
  <dc:creator>ASUS</dc:creator>
  <cp:lastModifiedBy>kab508</cp:lastModifiedBy>
  <cp:revision>36</cp:revision>
  <dcterms:created xsi:type="dcterms:W3CDTF">2022-12-11T16:49:34Z</dcterms:created>
  <dcterms:modified xsi:type="dcterms:W3CDTF">2022-12-16T06:29:08Z</dcterms:modified>
</cp:coreProperties>
</file>