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AF62AE6-1B9A-4332-858E-C286A9513DB2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8A1C8E5-1559-4B29-8BE1-88E97E7519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7406640" cy="779346"/>
          </a:xfrm>
        </p:spPr>
        <p:txBody>
          <a:bodyPr/>
          <a:lstStyle/>
          <a:p>
            <a:pPr algn="ctr"/>
            <a:r>
              <a:rPr lang="ru-RU" b="1" i="1" dirty="0" smtClean="0">
                <a:latin typeface="GOST type B" pitchFamily="34" charset="0"/>
              </a:rPr>
              <a:t>КУРСОВАЯ РАБОТА </a:t>
            </a:r>
            <a:endParaRPr lang="ru-RU" b="1" i="1" dirty="0">
              <a:latin typeface="GOST type B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850064"/>
            <a:ext cx="7867600" cy="4747288"/>
          </a:xfrm>
        </p:spPr>
        <p:txBody>
          <a:bodyPr>
            <a:normAutofit fontScale="85000" lnSpcReduction="20000"/>
          </a:bodyPr>
          <a:lstStyle/>
          <a:p>
            <a:pPr algn="ctr"/>
            <a:endParaRPr lang="ru-RU" i="1" dirty="0" smtClean="0">
              <a:latin typeface="GOST type B" pitchFamily="34" charset="0"/>
            </a:endParaRPr>
          </a:p>
          <a:p>
            <a:pPr algn="ctr"/>
            <a:r>
              <a:rPr lang="ru-RU" i="1" dirty="0" smtClean="0">
                <a:latin typeface="GOST type B" pitchFamily="34" charset="0"/>
              </a:rPr>
              <a:t>Система уголовных наказаний: понятие и значение.</a:t>
            </a:r>
            <a:endParaRPr lang="ru-RU" b="1" i="1" dirty="0" smtClean="0">
              <a:latin typeface="GOST type B" pitchFamily="34" charset="0"/>
            </a:endParaRPr>
          </a:p>
          <a:p>
            <a:pPr algn="ctr"/>
            <a:r>
              <a:rPr lang="ru-RU" i="1" dirty="0" smtClean="0">
                <a:latin typeface="GOST type B" pitchFamily="34" charset="0"/>
              </a:rPr>
              <a:t>Особенность российской системы наказаний</a:t>
            </a:r>
            <a:endParaRPr lang="ru-RU" b="1" i="1" dirty="0" smtClean="0">
              <a:latin typeface="GOST type B" pitchFamily="34" charset="0"/>
            </a:endParaRPr>
          </a:p>
          <a:p>
            <a:pPr algn="ctr"/>
            <a:r>
              <a:rPr lang="ru-RU" i="1" dirty="0" smtClean="0">
                <a:latin typeface="GOST type B" pitchFamily="34" charset="0"/>
              </a:rPr>
              <a:t> </a:t>
            </a:r>
            <a:endParaRPr lang="ru-RU" b="1" i="1" dirty="0" smtClean="0">
              <a:latin typeface="GOST type B" pitchFamily="34" charset="0"/>
            </a:endParaRPr>
          </a:p>
          <a:p>
            <a:pPr algn="ctr"/>
            <a:r>
              <a:rPr lang="ru-RU" i="1" dirty="0" smtClean="0">
                <a:latin typeface="GOST type B" pitchFamily="34" charset="0"/>
              </a:rPr>
              <a:t>ВТЭКО 40.02.02.02 3ПД УП ПЗ</a:t>
            </a:r>
            <a:endParaRPr lang="ru-RU" b="1" i="1" dirty="0" smtClean="0">
              <a:latin typeface="GOST type B" pitchFamily="34" charset="0"/>
            </a:endParaRPr>
          </a:p>
          <a:p>
            <a:pPr algn="just"/>
            <a:r>
              <a:rPr lang="ru-RU" b="1" i="1" dirty="0" smtClean="0">
                <a:latin typeface="GOST type B" pitchFamily="34" charset="0"/>
              </a:rPr>
              <a:t> </a:t>
            </a:r>
          </a:p>
          <a:p>
            <a:pPr algn="just"/>
            <a:r>
              <a:rPr lang="ru-RU" b="1" i="1" dirty="0" smtClean="0">
                <a:latin typeface="GOST type B" pitchFamily="34" charset="0"/>
              </a:rPr>
              <a:t/>
            </a:r>
            <a:br>
              <a:rPr lang="ru-RU" b="1" i="1" dirty="0" smtClean="0">
                <a:latin typeface="GOST type B" pitchFamily="34" charset="0"/>
              </a:rPr>
            </a:br>
            <a:r>
              <a:rPr lang="ru-RU" i="1" dirty="0" smtClean="0">
                <a:latin typeface="GOST type B" pitchFamily="34" charset="0"/>
              </a:rPr>
              <a:t>   Разработал                                 П. А. Назарова</a:t>
            </a:r>
          </a:p>
          <a:p>
            <a:pPr algn="just"/>
            <a:endParaRPr lang="ru-RU" b="1" i="1" dirty="0" smtClean="0">
              <a:latin typeface="GOST type B" pitchFamily="34" charset="0"/>
            </a:endParaRPr>
          </a:p>
          <a:p>
            <a:pPr algn="just"/>
            <a:r>
              <a:rPr lang="ru-RU" i="1" dirty="0" smtClean="0">
                <a:latin typeface="GOST type B" pitchFamily="34" charset="0"/>
              </a:rPr>
              <a:t/>
            </a:r>
            <a:br>
              <a:rPr lang="ru-RU" i="1" dirty="0" smtClean="0">
                <a:latin typeface="GOST type B" pitchFamily="34" charset="0"/>
              </a:rPr>
            </a:br>
            <a:r>
              <a:rPr lang="ru-RU" i="1" dirty="0" smtClean="0">
                <a:latin typeface="GOST type B" pitchFamily="34" charset="0"/>
              </a:rPr>
              <a:t>   Руководитель                              И. А. Соловьева </a:t>
            </a:r>
            <a:endParaRPr lang="ru-RU" b="1" i="1" dirty="0" smtClean="0">
              <a:latin typeface="GOST type B" pitchFamily="34" charset="0"/>
            </a:endParaRPr>
          </a:p>
          <a:p>
            <a:r>
              <a:rPr lang="ru-RU" b="1" i="1" dirty="0" smtClean="0"/>
              <a:t> </a:t>
            </a:r>
            <a:endParaRPr lang="ru-RU" i="1" dirty="0" smtClean="0"/>
          </a:p>
          <a:p>
            <a:r>
              <a:rPr lang="ru-RU" b="1" i="1" dirty="0" smtClean="0"/>
              <a:t> </a:t>
            </a:r>
            <a:endParaRPr lang="ru-RU" i="1" dirty="0" smtClean="0"/>
          </a:p>
          <a:p>
            <a:pPr algn="ctr"/>
            <a:r>
              <a:rPr lang="ru-RU" b="1" i="1" dirty="0" smtClean="0">
                <a:latin typeface="GOST type B" pitchFamily="34" charset="0"/>
              </a:rPr>
              <a:t> 2021</a:t>
            </a:r>
            <a:endParaRPr lang="ru-RU" i="1" dirty="0" smtClean="0">
              <a:latin typeface="GOST type B" pitchFamily="34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32656"/>
            <a:ext cx="623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GOST type B" pitchFamily="34" charset="0"/>
              </a:rPr>
              <a:t>Департамент образования Владимирской области</a:t>
            </a:r>
          </a:p>
          <a:p>
            <a:pPr algn="ctr"/>
            <a:r>
              <a:rPr lang="ru-RU" i="1" dirty="0">
                <a:latin typeface="GOST type B" pitchFamily="34" charset="0"/>
              </a:rPr>
              <a:t>ГАПОУ ВО «</a:t>
            </a:r>
            <a:r>
              <a:rPr lang="ru-RU" i="1" dirty="0" err="1">
                <a:latin typeface="GOST type B" pitchFamily="34" charset="0"/>
              </a:rPr>
              <a:t>Вязниковский</a:t>
            </a:r>
            <a:r>
              <a:rPr lang="ru-RU" i="1" dirty="0">
                <a:latin typeface="GOST type B" pitchFamily="34" charset="0"/>
              </a:rPr>
              <a:t> технико-экономический колледж»</a:t>
            </a:r>
          </a:p>
          <a:p>
            <a:pPr algn="ctr"/>
            <a:r>
              <a:rPr lang="ru-RU" i="1" dirty="0">
                <a:latin typeface="GOST type B" pitchFamily="34" charset="0"/>
              </a:rPr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98080" cy="56207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3200" i="1" dirty="0" smtClean="0">
                <a:latin typeface="GOST type B" pitchFamily="34" charset="0"/>
              </a:rPr>
              <a:t>Наказания, не связанные с лишением свободы</a:t>
            </a:r>
            <a:endParaRPr lang="ru-RU" sz="3200" dirty="0"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268760"/>
            <a:ext cx="7890080" cy="5195664"/>
          </a:xfrm>
        </p:spPr>
        <p:txBody>
          <a:bodyPr>
            <a:normAutofit/>
          </a:bodyPr>
          <a:lstStyle/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Штраф;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- Лишение права занимать определенные должности или заниматься определенной деятельностью;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Лишение специального, воинского или почетного звания, классного чина и государственных наград;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Обязательные работы 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Исправительные работы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Ограничение по военной службе 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Ограничение свободы </a:t>
            </a:r>
            <a:endParaRPr lang="ru-RU" sz="2000" i="1" dirty="0">
              <a:latin typeface="GOST type B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1259632" y="1484784"/>
            <a:ext cx="432048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331640" y="2060848"/>
            <a:ext cx="36004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331640" y="2996952"/>
            <a:ext cx="36004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331640" y="4005064"/>
            <a:ext cx="36004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331640" y="4509120"/>
            <a:ext cx="36004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331640" y="5013176"/>
            <a:ext cx="36004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1331640" y="5517232"/>
            <a:ext cx="36004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498080" cy="41805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200" i="1" dirty="0" smtClean="0">
                <a:latin typeface="GOST type B" pitchFamily="34" charset="0"/>
              </a:rPr>
              <a:t>Наказания, связанные с лишением свободы </a:t>
            </a:r>
            <a:endParaRPr lang="ru-RU" sz="3200" i="1" dirty="0"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2132856"/>
            <a:ext cx="7498080" cy="38275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  Арест;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  Содержание в дисциплинарной воинской части; 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  Лишение свободы на определенный срок;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  Пожизненное лишение свободы.</a:t>
            </a:r>
            <a:endParaRPr lang="ru-RU" sz="2000" i="1" dirty="0">
              <a:latin typeface="GOST type B" pitchFamily="3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1403648" y="2348880"/>
            <a:ext cx="360040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403648" y="2852936"/>
            <a:ext cx="360040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403648" y="3356992"/>
            <a:ext cx="360040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403648" y="3933056"/>
            <a:ext cx="360040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i="1" dirty="0" smtClean="0">
                <a:latin typeface="GOST type B" pitchFamily="34" charset="0"/>
              </a:rPr>
              <a:t>Смертная казнь</a:t>
            </a:r>
            <a:endParaRPr lang="ru-RU" sz="3200" i="1" dirty="0"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84784"/>
            <a:ext cx="7890080" cy="4800600"/>
          </a:xfrm>
        </p:spPr>
        <p:txBody>
          <a:bodyPr>
            <a:normAutofit/>
          </a:bodyPr>
          <a:lstStyle/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Смертная казнь – один из видов уголовного наказания, исчерпывающий перечень которых закреплен в статье 44 УК РФ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Характеристика смертной казни:</a:t>
            </a:r>
            <a:endParaRPr lang="ru-RU" sz="2000" dirty="0" smtClean="0">
              <a:latin typeface="GOST type B" pitchFamily="34" charset="0"/>
            </a:endParaRPr>
          </a:p>
          <a:p>
            <a:pPr marL="0" indent="360363"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- исключительная мера наказания;</a:t>
            </a:r>
            <a:endParaRPr lang="ru-RU" sz="2000" dirty="0" smtClean="0">
              <a:latin typeface="GOST type B" pitchFamily="34" charset="0"/>
            </a:endParaRPr>
          </a:p>
          <a:p>
            <a:pPr marL="0" indent="360363"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- может быть установлена только за особо тяжкие преступления:</a:t>
            </a:r>
            <a:endParaRPr lang="ru-RU" sz="2000" dirty="0" smtClean="0">
              <a:latin typeface="GOST type B" pitchFamily="34" charset="0"/>
            </a:endParaRPr>
          </a:p>
          <a:p>
            <a:pPr marL="0" indent="360363"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- обвиняемому предоставлено право на рассмотрение дела судом с участием присяжных заседателей.</a:t>
            </a:r>
            <a:endParaRPr lang="ru-RU" sz="2000" dirty="0" smtClean="0">
              <a:latin typeface="GOST type B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772816"/>
            <a:ext cx="8172400" cy="5400600"/>
          </a:xfrm>
        </p:spPr>
        <p:txBody>
          <a:bodyPr>
            <a:normAutofit/>
          </a:bodyPr>
          <a:lstStyle/>
          <a:p>
            <a:pPr marL="0" indent="360363" algn="just">
              <a:lnSpc>
                <a:spcPct val="150000"/>
              </a:lnSpc>
              <a:buNone/>
            </a:pPr>
            <a:endParaRPr lang="ru-RU" sz="2000" i="1" dirty="0" smtClean="0">
              <a:latin typeface="GOST type B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	В качестве предложения по данной теме, хотелось бы отметить такой подход, как решение ключевой проблемы российской уголовно-исполнительной системы: снижение количества тюремного населения</a:t>
            </a:r>
            <a:r>
              <a:rPr lang="ru-RU" sz="2000" dirty="0" smtClean="0"/>
              <a:t>.</a:t>
            </a:r>
            <a:endParaRPr lang="ru-RU" sz="2000" dirty="0">
              <a:latin typeface="GOST type 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772816"/>
            <a:ext cx="8316416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i="1" dirty="0" smtClean="0">
                <a:latin typeface="GOST type B" pitchFamily="34" charset="0"/>
              </a:rPr>
              <a:t>		</a:t>
            </a:r>
            <a:r>
              <a:rPr lang="ru-RU" sz="2200" i="1" dirty="0" smtClean="0">
                <a:latin typeface="GOST type B" pitchFamily="34" charset="0"/>
              </a:rPr>
              <a:t>Актуальность темы обусловлена тем, что, наказание как мера государственного принуждения была, есть и будет мощным, а нередко и действенным средством решительного воздействия на преступность в соответствии с его целями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200" i="1" dirty="0" smtClean="0">
                <a:latin typeface="GOST type B" pitchFamily="34" charset="0"/>
              </a:rPr>
              <a:t>		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51236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Цель: комплексное и всестороннее исследование вопросов наказания в российском уголовном праве.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Задачи: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1) сформулировать понятие уголовного наказания;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2) определить признаки уголовного наказания;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3) дать характеристику видам уголовных наказаний;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4) рассмотреть и проанализировать перспективы развития системы уголовных наказаний.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27645" y="1844824"/>
            <a:ext cx="8116355" cy="48006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Объект исследования - правовые отношения, возникающие в процессе назначения уголовного наказания.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Предмет исследования - уголовное наказание.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548680"/>
            <a:ext cx="7498080" cy="63408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200" i="1" dirty="0" smtClean="0">
                <a:latin typeface="GOST type B" pitchFamily="34" charset="0"/>
              </a:rPr>
              <a:t>Нормативно-правовые акты</a:t>
            </a:r>
            <a:endParaRPr lang="ru-RU" sz="3200" i="1" dirty="0"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149552"/>
          </a:xfrm>
        </p:spPr>
        <p:txBody>
          <a:bodyPr>
            <a:normAutofit fontScale="62500" lnSpcReduction="20000"/>
          </a:bodyPr>
          <a:lstStyle/>
          <a:p>
            <a:pPr marL="0" indent="360363" algn="just">
              <a:lnSpc>
                <a:spcPct val="170000"/>
              </a:lnSpc>
              <a:buNone/>
            </a:pPr>
            <a:r>
              <a:rPr lang="ru-RU" i="1" dirty="0" smtClean="0">
                <a:latin typeface="GOST type B" pitchFamily="34" charset="0"/>
              </a:rPr>
              <a:t>1. Конституция Российской Федерации" (принята всенародным голосованием 12.12.1993 с изменениями, одобренными в ходе общероссийского голосования 01.07.2020);</a:t>
            </a:r>
            <a:endParaRPr lang="ru-RU" b="1" i="1" dirty="0" smtClean="0">
              <a:latin typeface="GOST type B" pitchFamily="34" charset="0"/>
            </a:endParaRPr>
          </a:p>
          <a:p>
            <a:pPr marL="0" indent="360363" algn="just">
              <a:lnSpc>
                <a:spcPct val="170000"/>
              </a:lnSpc>
              <a:buNone/>
            </a:pPr>
            <a:r>
              <a:rPr lang="ru-RU" i="1" dirty="0" smtClean="0">
                <a:latin typeface="GOST type B" pitchFamily="34" charset="0"/>
              </a:rPr>
              <a:t>2. Уголовный кодекс Российской Федерации" от 13.06.1996 N 63-ФЗ (ред. От 05.04.2021, с </a:t>
            </a:r>
            <a:r>
              <a:rPr lang="ru-RU" i="1" dirty="0" err="1" smtClean="0">
                <a:latin typeface="GOST type B" pitchFamily="34" charset="0"/>
              </a:rPr>
              <a:t>изм</a:t>
            </a:r>
            <a:r>
              <a:rPr lang="ru-RU" i="1" dirty="0" smtClean="0">
                <a:latin typeface="GOST type B" pitchFamily="34" charset="0"/>
              </a:rPr>
              <a:t>. от 08.04.2021);</a:t>
            </a:r>
            <a:endParaRPr lang="ru-RU" b="1" i="1" dirty="0" smtClean="0">
              <a:latin typeface="GOST type B" pitchFamily="34" charset="0"/>
            </a:endParaRPr>
          </a:p>
          <a:p>
            <a:pPr marL="0" indent="360363" algn="just">
              <a:lnSpc>
                <a:spcPct val="170000"/>
              </a:lnSpc>
              <a:buNone/>
            </a:pPr>
            <a:r>
              <a:rPr lang="ru-RU" i="1" dirty="0" smtClean="0">
                <a:latin typeface="GOST type B" pitchFamily="34" charset="0"/>
              </a:rPr>
              <a:t>3. Уголовно-исполнительный кодекс Российской Федерации" от 08.01.1997 N 1-ФЗ (ред. от 05.04.2021);</a:t>
            </a:r>
            <a:endParaRPr lang="ru-RU" b="1" i="1" dirty="0" smtClean="0">
              <a:latin typeface="GOST type B" pitchFamily="34" charset="0"/>
            </a:endParaRPr>
          </a:p>
          <a:p>
            <a:pPr marL="0" indent="360363" algn="just">
              <a:lnSpc>
                <a:spcPct val="170000"/>
              </a:lnSpc>
              <a:buNone/>
            </a:pPr>
            <a:r>
              <a:rPr lang="ru-RU" i="1" dirty="0" smtClean="0">
                <a:latin typeface="GOST type B" pitchFamily="34" charset="0"/>
              </a:rPr>
              <a:t>4. Постановление Конституционного Суда РФ от 2 февраля 1999 г. № 3-П «По делу о проверке конституционности положений»;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4980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i="1" dirty="0" smtClean="0">
                <a:effectLst/>
                <a:latin typeface="GOST type B" pitchFamily="34" charset="0"/>
              </a:rPr>
              <a:t>Понятие и значение наказания </a:t>
            </a:r>
            <a:endParaRPr lang="ru-RU" sz="3200" dirty="0">
              <a:effectLst/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340768"/>
            <a:ext cx="7848872" cy="6093296"/>
          </a:xfrm>
        </p:spPr>
        <p:txBody>
          <a:bodyPr numCol="1">
            <a:noAutofit/>
          </a:bodyPr>
          <a:lstStyle/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Система наказаний — это установленный уголовным законом обязательный для законодателя и суда внутренне упорядоченный, исчерпывающий перечень видов наказаний.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Значение системы уголовных наказаний: 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выражение принципов законности, равенства граждан перед законом, вины, справедливости и гуманизма;</a:t>
            </a: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предполагает структуру санкций в статьях Особенной части УК РФ;</a:t>
            </a:r>
            <a:endParaRPr lang="ru-RU" sz="2000" dirty="0" smtClean="0">
              <a:latin typeface="GOST type B" pitchFamily="34" charset="0"/>
            </a:endParaRPr>
          </a:p>
          <a:p>
            <a:pPr marL="0" indent="360363"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другие наказания, не могут быть назначены судом. </a:t>
            </a:r>
            <a:endParaRPr lang="ru-RU" sz="2000" dirty="0" smtClean="0">
              <a:latin typeface="GOST type B" pitchFamily="34" charset="0"/>
            </a:endParaRPr>
          </a:p>
          <a:p>
            <a:pPr marL="0" indent="360363" algn="just">
              <a:lnSpc>
                <a:spcPct val="150000"/>
              </a:lnSpc>
              <a:buNone/>
            </a:pPr>
            <a:endParaRPr lang="ru-RU" sz="2000" i="1" dirty="0" smtClean="0">
              <a:latin typeface="GOST type B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15616" y="3645024"/>
            <a:ext cx="0" cy="201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115616" y="364502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115616" y="458112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115616" y="5661248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498080" cy="63408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200" i="1" dirty="0" smtClean="0">
                <a:effectLst/>
                <a:latin typeface="GOST type B" pitchFamily="34" charset="0"/>
              </a:rPr>
              <a:t>Признаки системы наказаний </a:t>
            </a:r>
            <a:endParaRPr lang="ru-RU" sz="3200" i="1" dirty="0">
              <a:effectLst/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340768"/>
            <a:ext cx="7962088" cy="519566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		Признаки системы наказаний (ст. 44 УК РФ) являются: </a:t>
            </a:r>
            <a:endParaRPr lang="ru-RU" sz="2000" b="1" i="1" dirty="0" smtClean="0">
              <a:latin typeface="GOST type B" pitchFamily="34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множественность элементов;</a:t>
            </a:r>
          </a:p>
          <a:p>
            <a:pPr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определено уголовным законом, только им может быть изменено;</a:t>
            </a:r>
          </a:p>
          <a:p>
            <a:pPr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перечень наказаний является исчерпывающим;</a:t>
            </a:r>
          </a:p>
          <a:p>
            <a:pPr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наказания взаимосвязаны;</a:t>
            </a:r>
          </a:p>
          <a:p>
            <a:pPr algn="just">
              <a:lnSpc>
                <a:spcPct val="17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система носит упорядоченный характер </a:t>
            </a:r>
            <a:endParaRPr lang="ru-RU" sz="2000" dirty="0">
              <a:latin typeface="GOST type B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2132856"/>
            <a:ext cx="32403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2708920"/>
            <a:ext cx="73448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3356992"/>
            <a:ext cx="51125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3933056"/>
            <a:ext cx="280831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59632" y="4509120"/>
            <a:ext cx="44644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043608" y="2132856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043608" y="2276872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043608" y="2924944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043608" y="3501008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043608" y="4077072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043608" y="4581128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498080" cy="63408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200" i="1" dirty="0" smtClean="0">
                <a:effectLst/>
                <a:latin typeface="GOST type B" pitchFamily="34" charset="0"/>
              </a:rPr>
              <a:t>Основные цели наказания </a:t>
            </a:r>
            <a:endParaRPr lang="ru-RU" sz="3200" i="1" dirty="0">
              <a:effectLst/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772816"/>
            <a:ext cx="7818072" cy="42595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	восстановление социальной справедливости;</a:t>
            </a:r>
          </a:p>
          <a:p>
            <a:pPr algn="just">
              <a:lnSpc>
                <a:spcPct val="150000"/>
              </a:lnSpc>
              <a:buNone/>
            </a:pPr>
            <a:endParaRPr lang="ru-RU" sz="2000" i="1" dirty="0" smtClean="0">
              <a:latin typeface="GOST type B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  исправление осужденного;</a:t>
            </a:r>
          </a:p>
          <a:p>
            <a:pPr algn="just">
              <a:lnSpc>
                <a:spcPct val="150000"/>
              </a:lnSpc>
              <a:buNone/>
            </a:pPr>
            <a:endParaRPr lang="ru-RU" sz="2000" i="1" dirty="0" smtClean="0">
              <a:latin typeface="GOST type B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2000" i="1" dirty="0" smtClean="0">
                <a:latin typeface="GOST type B" pitchFamily="34" charset="0"/>
              </a:rPr>
              <a:t>  предупреждение совершения нового преступления</a:t>
            </a:r>
            <a:endParaRPr lang="ru-RU" sz="2000" i="1" dirty="0">
              <a:latin typeface="GOST type B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844824"/>
            <a:ext cx="540060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2852936"/>
            <a:ext cx="331236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87624" y="3933056"/>
            <a:ext cx="568863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10800000" flipV="1">
            <a:off x="4644008" y="1052736"/>
            <a:ext cx="2592288" cy="2160240"/>
          </a:xfrm>
          <a:prstGeom prst="bentConnector3">
            <a:avLst>
              <a:gd name="adj1" fmla="val -3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endCxn id="6" idx="3"/>
          </p:cNvCxnSpPr>
          <p:nvPr/>
        </p:nvCxnSpPr>
        <p:spPr>
          <a:xfrm rot="5400000">
            <a:off x="5670122" y="2258870"/>
            <a:ext cx="3132348" cy="7200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4" idx="3"/>
          </p:cNvCxnSpPr>
          <p:nvPr/>
        </p:nvCxnSpPr>
        <p:spPr>
          <a:xfrm rot="5400000">
            <a:off x="6192180" y="1448780"/>
            <a:ext cx="1008112" cy="2160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90872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3200" i="1" dirty="0" smtClean="0">
                <a:latin typeface="GOST type B" pitchFamily="34" charset="0"/>
              </a:rPr>
              <a:t>Классификация видов наказаний</a:t>
            </a:r>
            <a:endParaRPr lang="ru-RU" sz="3200" i="1" dirty="0">
              <a:latin typeface="GOST type B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412776"/>
            <a:ext cx="2952328" cy="274739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900" i="1" dirty="0" smtClean="0">
                <a:latin typeface="GOST type B" pitchFamily="34" charset="0"/>
              </a:rPr>
              <a:t>1) По порядку их назначения: </a:t>
            </a:r>
            <a:endParaRPr lang="ru-RU" sz="1900" dirty="0" smtClean="0">
              <a:latin typeface="GOST type B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900" i="1" dirty="0" smtClean="0">
                <a:latin typeface="GOST type B" pitchFamily="34" charset="0"/>
              </a:rPr>
              <a:t>- основные; </a:t>
            </a:r>
            <a:endParaRPr lang="ru-RU" sz="1900" dirty="0" smtClean="0">
              <a:latin typeface="GOST type B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900" i="1" dirty="0" smtClean="0">
                <a:latin typeface="GOST type B" pitchFamily="34" charset="0"/>
              </a:rPr>
              <a:t>- дополнительные; </a:t>
            </a:r>
            <a:endParaRPr lang="ru-RU" sz="1900" dirty="0" smtClean="0">
              <a:latin typeface="GOST type B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900" i="1" dirty="0" smtClean="0">
                <a:latin typeface="GOST type B" pitchFamily="34" charset="0"/>
              </a:rPr>
              <a:t>- наказания, назначаемые как основные и дополнительные</a:t>
            </a:r>
            <a:endParaRPr lang="ru-RU" sz="1900" dirty="0" smtClean="0">
              <a:latin typeface="GOST type B" pitchFamily="34" charset="0"/>
            </a:endParaRP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6056" y="1484784"/>
            <a:ext cx="295232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GOST type B" pitchFamily="34" charset="0"/>
              </a:rPr>
              <a:t>2) По субъекту к которому они применяются: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i="1" dirty="0" smtClean="0">
                <a:latin typeface="GOST type B" pitchFamily="34" charset="0"/>
              </a:rPr>
              <a:t>Общие;</a:t>
            </a:r>
            <a:endParaRPr lang="ru-RU" sz="1600" i="1" dirty="0">
              <a:latin typeface="GOST type 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>
                <a:latin typeface="GOST type B" pitchFamily="34" charset="0"/>
              </a:rPr>
              <a:t>- </a:t>
            </a:r>
            <a:r>
              <a:rPr lang="ru-RU" sz="1600" i="1" dirty="0" smtClean="0">
                <a:latin typeface="GOST type B" pitchFamily="34" charset="0"/>
              </a:rPr>
              <a:t>Специальные ;</a:t>
            </a:r>
            <a:endParaRPr lang="ru-RU" sz="1600" i="1" dirty="0">
              <a:latin typeface="GOST type B" pitchFamily="34" charset="0"/>
            </a:endParaRPr>
          </a:p>
          <a:p>
            <a:pPr algn="just">
              <a:lnSpc>
                <a:spcPct val="150000"/>
              </a:lnSpc>
            </a:pPr>
            <a:endParaRPr lang="ru-RU" i="1" dirty="0">
              <a:latin typeface="GOST type 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581128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>
                <a:latin typeface="GOST type B" pitchFamily="34" charset="0"/>
              </a:rPr>
              <a:t>3) </a:t>
            </a:r>
            <a:r>
              <a:rPr lang="ru-RU" sz="1600" i="1" dirty="0" smtClean="0">
                <a:latin typeface="GOST type B" pitchFamily="34" charset="0"/>
              </a:rPr>
              <a:t>По</a:t>
            </a:r>
            <a:r>
              <a:rPr lang="ru-RU" sz="1600" i="1" dirty="0">
                <a:latin typeface="GOST type B" pitchFamily="34" charset="0"/>
              </a:rPr>
              <a:t> </a:t>
            </a:r>
            <a:r>
              <a:rPr lang="ru-RU" sz="1600" i="1" dirty="0" smtClean="0">
                <a:latin typeface="GOST type B" pitchFamily="34" charset="0"/>
              </a:rPr>
              <a:t>сроку</a:t>
            </a:r>
            <a:r>
              <a:rPr lang="ru-RU" sz="1600" i="1" dirty="0">
                <a:latin typeface="GOST type B" pitchFamily="34" charset="0"/>
              </a:rPr>
              <a:t> </a:t>
            </a:r>
            <a:r>
              <a:rPr lang="ru-RU" sz="1600" i="1" dirty="0" smtClean="0">
                <a:latin typeface="GOST type B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GOST type B" pitchFamily="34" charset="0"/>
              </a:rPr>
              <a:t>- срочные;</a:t>
            </a:r>
          </a:p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GOST type B" pitchFamily="34" charset="0"/>
              </a:rPr>
              <a:t>- одномоментные;</a:t>
            </a:r>
            <a:r>
              <a:rPr lang="ru-RU" sz="1600" i="1" dirty="0">
                <a:latin typeface="GOST type B" pitchFamily="34" charset="0"/>
              </a:rPr>
              <a:t> 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04048" y="3501008"/>
            <a:ext cx="3851920" cy="263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i="1" dirty="0">
                <a:latin typeface="GOST type B" pitchFamily="34" charset="0"/>
              </a:rPr>
              <a:t>4) По характеру воздействия на </a:t>
            </a:r>
            <a:r>
              <a:rPr lang="ru-RU" sz="1600" i="1" dirty="0" smtClean="0">
                <a:latin typeface="GOST type B" pitchFamily="34" charset="0"/>
              </a:rPr>
              <a:t>осужденного</a:t>
            </a:r>
            <a:endParaRPr lang="ru-RU" sz="1600" i="1" dirty="0">
              <a:latin typeface="GOST type B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i="1" dirty="0" smtClean="0">
                <a:latin typeface="GOST type B" pitchFamily="34" charset="0"/>
              </a:rPr>
              <a:t>- не связанные с лишением или ограничением свободы;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i="1" dirty="0" smtClean="0">
                <a:latin typeface="GOST type B" pitchFamily="34" charset="0"/>
              </a:rPr>
              <a:t> связанные с лишением или ограничением свободы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i="1" dirty="0">
                <a:latin typeface="GOST type B" pitchFamily="34" charset="0"/>
              </a:rPr>
              <a:t> </a:t>
            </a:r>
            <a:r>
              <a:rPr lang="ru-RU" sz="1600" i="1" dirty="0" smtClean="0">
                <a:latin typeface="GOST type B" pitchFamily="34" charset="0"/>
              </a:rPr>
              <a:t>смертная казнь</a:t>
            </a:r>
            <a:endParaRPr lang="ru-RU" sz="16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195736" y="980728"/>
            <a:ext cx="43204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4" idx="0"/>
          </p:cNvCxnSpPr>
          <p:nvPr/>
        </p:nvCxnSpPr>
        <p:spPr>
          <a:xfrm>
            <a:off x="6228184" y="1052736"/>
            <a:ext cx="32403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411760" y="4077072"/>
            <a:ext cx="43204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948264" y="3140968"/>
            <a:ext cx="28803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1040</TotalTime>
  <Words>301</Words>
  <Application>Microsoft Office PowerPoint</Application>
  <PresentationFormat>Экран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КУРСОВАЯ РАБОТА </vt:lpstr>
      <vt:lpstr>Слайд 2</vt:lpstr>
      <vt:lpstr>Слайд 3</vt:lpstr>
      <vt:lpstr>Слайд 4</vt:lpstr>
      <vt:lpstr>Нормативно-правовые акты</vt:lpstr>
      <vt:lpstr>Понятие и значение наказания </vt:lpstr>
      <vt:lpstr>Признаки системы наказаний </vt:lpstr>
      <vt:lpstr>Основные цели наказания </vt:lpstr>
      <vt:lpstr>Классификация видов наказаний</vt:lpstr>
      <vt:lpstr>Наказания, не связанные с лишением свободы</vt:lpstr>
      <vt:lpstr>Наказания, связанные с лишением свободы </vt:lpstr>
      <vt:lpstr>Смертная казнь</vt:lpstr>
      <vt:lpstr>Слайд 13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RePack by SPecialiST</dc:creator>
  <cp:lastModifiedBy>RePack by SPecialiST</cp:lastModifiedBy>
  <cp:revision>28</cp:revision>
  <dcterms:created xsi:type="dcterms:W3CDTF">2021-05-26T05:19:19Z</dcterms:created>
  <dcterms:modified xsi:type="dcterms:W3CDTF">2021-05-28T07:53:39Z</dcterms:modified>
</cp:coreProperties>
</file>